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57" r:id="rId4"/>
    <p:sldId id="259" r:id="rId5"/>
    <p:sldId id="269" r:id="rId6"/>
    <p:sldId id="272" r:id="rId7"/>
    <p:sldId id="273" r:id="rId8"/>
    <p:sldId id="264" r:id="rId9"/>
    <p:sldId id="274" r:id="rId10"/>
    <p:sldId id="270" r:id="rId11"/>
    <p:sldId id="271" r:id="rId12"/>
    <p:sldId id="277" r:id="rId13"/>
    <p:sldId id="275" r:id="rId14"/>
    <p:sldId id="279"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57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11/2/2019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extLst>
      <p:ext uri="{BB962C8B-B14F-4D97-AF65-F5344CB8AC3E}">
        <p14:creationId xmlns:p14="http://schemas.microsoft.com/office/powerpoint/2010/main" val="2105603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155914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091893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706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131876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056866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512475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324731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529554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530730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560941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423131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78946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11/2/2019 11:47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51895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push dir="u"/>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spd="slow">
    <p:push dir="u"/>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681913" cy="1523495"/>
          </a:xfrm>
        </p:spPr>
        <p:txBody>
          <a:bodyPr/>
          <a:lstStyle/>
          <a:p>
            <a:r>
              <a:rPr lang="en-US" sz="6000" b="1" dirty="0">
                <a:effectLst/>
              </a:rPr>
              <a:t>Exile From Eden</a:t>
            </a:r>
            <a:br>
              <a:rPr lang="en-US" b="1" dirty="0">
                <a:effectLst/>
              </a:rPr>
            </a:br>
            <a:endParaRPr lang="en-US" b="1" dirty="0">
              <a:effectLst/>
            </a:endParaRPr>
          </a:p>
        </p:txBody>
      </p:sp>
      <p:sp>
        <p:nvSpPr>
          <p:cNvPr id="3" name="Subtitle 2"/>
          <p:cNvSpPr>
            <a:spLocks noGrp="1"/>
          </p:cNvSpPr>
          <p:nvPr>
            <p:ph type="subTitle" idx="1"/>
          </p:nvPr>
        </p:nvSpPr>
        <p:spPr>
          <a:xfrm>
            <a:off x="730249" y="4344988"/>
            <a:ext cx="7681913" cy="1293812"/>
          </a:xfrm>
        </p:spPr>
        <p:txBody>
          <a:bodyPr>
            <a:normAutofit/>
          </a:bodyPr>
          <a:lstStyle/>
          <a:p>
            <a:r>
              <a:rPr lang="en-US" sz="3600" b="1" dirty="0"/>
              <a:t>Reading – Genesis 3:1‑12</a:t>
            </a:r>
            <a:endParaRPr lang="en-US" sz="3600"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074" t="2222" r="2447" b="4222"/>
          <a:stretch/>
        </p:blipFill>
        <p:spPr>
          <a:xfrm>
            <a:off x="6036733" y="3056466"/>
            <a:ext cx="2861734" cy="3564467"/>
          </a:xfrm>
          <a:prstGeom prst="rect">
            <a:avLst/>
          </a:prstGeom>
        </p:spPr>
      </p:pic>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solidFill>
                  <a:schemeClr val="tx2"/>
                </a:solidFill>
              </a:rPr>
              <a:t>“It’s Not My Fault” [Genesis 3:12]</a:t>
            </a:r>
          </a:p>
        </p:txBody>
      </p:sp>
      <p:sp>
        <p:nvSpPr>
          <p:cNvPr id="3" name="Text Placeholder 2"/>
          <p:cNvSpPr>
            <a:spLocks noGrp="1"/>
          </p:cNvSpPr>
          <p:nvPr>
            <p:ph type="body" sz="quarter" idx="10"/>
          </p:nvPr>
        </p:nvSpPr>
        <p:spPr>
          <a:xfrm>
            <a:off x="381000" y="1219200"/>
            <a:ext cx="8382000" cy="5334000"/>
          </a:xfrm>
        </p:spPr>
        <p:txBody>
          <a:bodyPr>
            <a:normAutofit/>
          </a:bodyPr>
          <a:lstStyle/>
          <a:p>
            <a:r>
              <a:rPr lang="en-US" dirty="0">
                <a:solidFill>
                  <a:schemeClr val="bg1"/>
                </a:solidFill>
              </a:rPr>
              <a:t>Adam blames the woman who God gave to be with him. </a:t>
            </a:r>
          </a:p>
          <a:p>
            <a:r>
              <a:rPr lang="en-US" dirty="0">
                <a:solidFill>
                  <a:schemeClr val="bg1"/>
                </a:solidFill>
              </a:rPr>
              <a:t>Sin changed Adam from protector to accuser of his wife. </a:t>
            </a:r>
          </a:p>
          <a:p>
            <a:r>
              <a:rPr lang="en-US" dirty="0">
                <a:solidFill>
                  <a:schemeClr val="bg1"/>
                </a:solidFill>
              </a:rPr>
              <a:t>In reality Adam was trying to blame God for making Eve. </a:t>
            </a:r>
          </a:p>
          <a:p>
            <a:r>
              <a:rPr lang="en-US" dirty="0">
                <a:solidFill>
                  <a:schemeClr val="bg1"/>
                </a:solidFill>
              </a:rPr>
              <a:t>In the final analysis he admits, "I did eat", but it’s not my fault.</a:t>
            </a:r>
          </a:p>
          <a:p>
            <a:r>
              <a:rPr lang="en-US" dirty="0">
                <a:solidFill>
                  <a:schemeClr val="bg1"/>
                </a:solidFill>
              </a:rPr>
              <a:t>Who held a gun to you head the last time you sinned?</a:t>
            </a:r>
          </a:p>
        </p:txBody>
      </p:sp>
    </p:spTree>
    <p:extLst>
      <p:ext uri="{BB962C8B-B14F-4D97-AF65-F5344CB8AC3E}">
        <p14:creationId xmlns:p14="http://schemas.microsoft.com/office/powerpoint/2010/main" val="10253426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par>
                                <p:cTn id="8" presetID="16" presetClass="entr" presetSubtype="37"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outVertical)">
                                      <p:cBhvr>
                                        <p:cTn id="10" dur="500"/>
                                        <p:tgtEl>
                                          <p:spTgt spid="3">
                                            <p:txEl>
                                              <p:pRg st="1" end="1"/>
                                            </p:txEl>
                                          </p:spTgt>
                                        </p:tgtEl>
                                      </p:cBhvr>
                                    </p:animEffect>
                                  </p:childTnLst>
                                </p:cTn>
                              </p:par>
                              <p:par>
                                <p:cTn id="11" presetID="16" presetClass="entr" presetSubtype="37"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outVertical)">
                                      <p:cBhvr>
                                        <p:cTn id="13" dur="500"/>
                                        <p:tgtEl>
                                          <p:spTgt spid="3">
                                            <p:txEl>
                                              <p:pRg st="2" end="2"/>
                                            </p:txEl>
                                          </p:spTgt>
                                        </p:tgtEl>
                                      </p:cBhvr>
                                    </p:animEffect>
                                  </p:childTnLst>
                                </p:cTn>
                              </p:par>
                              <p:par>
                                <p:cTn id="14" presetID="16" presetClass="entr" presetSubtype="37"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outVertical)">
                                      <p:cBhvr>
                                        <p:cTn id="16" dur="500"/>
                                        <p:tgtEl>
                                          <p:spTgt spid="3">
                                            <p:txEl>
                                              <p:pRg st="3" end="3"/>
                                            </p:txEl>
                                          </p:spTgt>
                                        </p:tgtEl>
                                      </p:cBhvr>
                                    </p:animEffect>
                                  </p:childTnLst>
                                </p:cTn>
                              </p:par>
                              <p:par>
                                <p:cTn id="17" presetID="16" presetClass="entr" presetSubtype="37"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out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solidFill>
                  <a:schemeClr val="tx2"/>
                </a:solidFill>
              </a:rPr>
              <a:t>“It’s Not My Fault” [Genesis 3:12]</a:t>
            </a:r>
          </a:p>
        </p:txBody>
      </p:sp>
      <p:sp>
        <p:nvSpPr>
          <p:cNvPr id="3" name="Text Placeholder 2"/>
          <p:cNvSpPr>
            <a:spLocks noGrp="1"/>
          </p:cNvSpPr>
          <p:nvPr>
            <p:ph type="body" sz="quarter" idx="10"/>
          </p:nvPr>
        </p:nvSpPr>
        <p:spPr>
          <a:xfrm>
            <a:off x="381000" y="1219200"/>
            <a:ext cx="8382000" cy="5334000"/>
          </a:xfrm>
        </p:spPr>
        <p:txBody>
          <a:bodyPr>
            <a:normAutofit/>
          </a:bodyPr>
          <a:lstStyle/>
          <a:p>
            <a:r>
              <a:rPr lang="en-US" dirty="0"/>
              <a:t>Eve in turn blamed the serpent. </a:t>
            </a:r>
            <a:r>
              <a:rPr lang="en-US" b="1" i="1" dirty="0"/>
              <a:t>(Genesis 3:13) </a:t>
            </a:r>
          </a:p>
          <a:p>
            <a:r>
              <a:rPr lang="en-US" dirty="0">
                <a:solidFill>
                  <a:schemeClr val="bg1"/>
                </a:solidFill>
              </a:rPr>
              <a:t>God curses each of them in turn. </a:t>
            </a:r>
          </a:p>
          <a:p>
            <a:pPr marL="0" indent="0" algn="ctr">
              <a:buNone/>
            </a:pPr>
            <a:r>
              <a:rPr lang="en-US" sz="6000" b="1" i="1" dirty="0">
                <a:solidFill>
                  <a:schemeClr val="bg1"/>
                </a:solidFill>
              </a:rPr>
              <a:t>(Genesis 3:14-19)</a:t>
            </a:r>
            <a:r>
              <a:rPr lang="en-US" dirty="0">
                <a:solidFill>
                  <a:schemeClr val="bg1"/>
                </a:solidFill>
              </a:rPr>
              <a:t> </a:t>
            </a:r>
          </a:p>
          <a:p>
            <a:r>
              <a:rPr lang="en-US" dirty="0">
                <a:solidFill>
                  <a:schemeClr val="bg1"/>
                </a:solidFill>
              </a:rPr>
              <a:t>The curses should remind us of sin: birth, life, and death are with us today because of sin. </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00" y="4293679"/>
            <a:ext cx="2971800" cy="2280857"/>
          </a:xfrm>
          <a:prstGeom prst="rect">
            <a:avLst/>
          </a:prstGeom>
        </p:spPr>
      </p:pic>
    </p:spTree>
    <p:extLst>
      <p:ext uri="{BB962C8B-B14F-4D97-AF65-F5344CB8AC3E}">
        <p14:creationId xmlns:p14="http://schemas.microsoft.com/office/powerpoint/2010/main" val="14210654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7043208" cy="1026595"/>
          </a:xfrm>
        </p:spPr>
        <p:txBody>
          <a:bodyPr/>
          <a:lstStyle/>
          <a:p>
            <a:r>
              <a:rPr lang="en-US" dirty="0">
                <a:effectLst/>
              </a:rPr>
              <a:t>The real question is not --- </a:t>
            </a:r>
          </a:p>
        </p:txBody>
      </p:sp>
      <p:sp>
        <p:nvSpPr>
          <p:cNvPr id="3" name="Subtitle 2"/>
          <p:cNvSpPr>
            <a:spLocks noGrp="1"/>
          </p:cNvSpPr>
          <p:nvPr>
            <p:ph type="subTitle" idx="1"/>
          </p:nvPr>
        </p:nvSpPr>
        <p:spPr>
          <a:xfrm>
            <a:off x="0" y="6156385"/>
            <a:ext cx="840845" cy="685800"/>
          </a:xfrm>
        </p:spPr>
        <p:txBody>
          <a:bodyPr/>
          <a:lstStyle/>
          <a:p>
            <a:r>
              <a:rPr lang="en-US" dirty="0"/>
              <a:t>!</a:t>
            </a:r>
          </a:p>
        </p:txBody>
      </p:sp>
      <p:sp>
        <p:nvSpPr>
          <p:cNvPr id="4" name="Text Placeholder 3"/>
          <p:cNvSpPr>
            <a:spLocks noGrp="1"/>
          </p:cNvSpPr>
          <p:nvPr>
            <p:ph type="body" sz="quarter" idx="10"/>
          </p:nvPr>
        </p:nvSpPr>
        <p:spPr>
          <a:xfrm>
            <a:off x="914400" y="1600200"/>
            <a:ext cx="7690114" cy="4648200"/>
          </a:xfrm>
        </p:spPr>
        <p:txBody>
          <a:bodyPr/>
          <a:lstStyle/>
          <a:p>
            <a:r>
              <a:rPr lang="en-US" sz="8000" dirty="0">
                <a:solidFill>
                  <a:schemeClr val="bg1"/>
                </a:solidFill>
                <a:effectLst/>
              </a:rPr>
              <a:t>“Will I sin, but will I truly repent and come to God when I do? “</a:t>
            </a:r>
          </a:p>
        </p:txBody>
      </p:sp>
    </p:spTree>
    <p:extLst>
      <p:ext uri="{BB962C8B-B14F-4D97-AF65-F5344CB8AC3E}">
        <p14:creationId xmlns:p14="http://schemas.microsoft.com/office/powerpoint/2010/main" val="411391345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7043208" cy="1026595"/>
          </a:xfrm>
        </p:spPr>
        <p:txBody>
          <a:bodyPr/>
          <a:lstStyle/>
          <a:p>
            <a:r>
              <a:rPr lang="en-US" dirty="0">
                <a:effectLst/>
              </a:rPr>
              <a:t>The real question </a:t>
            </a:r>
          </a:p>
        </p:txBody>
      </p:sp>
      <p:sp>
        <p:nvSpPr>
          <p:cNvPr id="3" name="Subtitle 2"/>
          <p:cNvSpPr>
            <a:spLocks noGrp="1"/>
          </p:cNvSpPr>
          <p:nvPr>
            <p:ph type="subTitle" idx="1"/>
          </p:nvPr>
        </p:nvSpPr>
        <p:spPr>
          <a:xfrm>
            <a:off x="0" y="6156385"/>
            <a:ext cx="840845" cy="685800"/>
          </a:xfrm>
        </p:spPr>
        <p:txBody>
          <a:bodyPr/>
          <a:lstStyle/>
          <a:p>
            <a:r>
              <a:rPr lang="en-US" dirty="0"/>
              <a:t>!</a:t>
            </a:r>
          </a:p>
        </p:txBody>
      </p:sp>
      <p:sp>
        <p:nvSpPr>
          <p:cNvPr id="4" name="Text Placeholder 3"/>
          <p:cNvSpPr>
            <a:spLocks noGrp="1"/>
          </p:cNvSpPr>
          <p:nvPr>
            <p:ph type="body" sz="quarter" idx="10"/>
          </p:nvPr>
        </p:nvSpPr>
        <p:spPr>
          <a:xfrm>
            <a:off x="457200" y="1295400"/>
            <a:ext cx="8147314" cy="4953000"/>
          </a:xfrm>
        </p:spPr>
        <p:txBody>
          <a:bodyPr/>
          <a:lstStyle/>
          <a:p>
            <a:r>
              <a:rPr lang="en-US" sz="7200" dirty="0">
                <a:solidFill>
                  <a:schemeClr val="bg1"/>
                </a:solidFill>
                <a:effectLst/>
              </a:rPr>
              <a:t>Will I complicate the first sin by lying to myself as I continue to hide from the only source of salvation? </a:t>
            </a:r>
            <a:endParaRPr lang="en-US" dirty="0">
              <a:solidFill>
                <a:schemeClr val="bg1"/>
              </a:solidFill>
              <a:effectLst/>
            </a:endParaRPr>
          </a:p>
          <a:p>
            <a:endParaRPr lang="en-US" dirty="0"/>
          </a:p>
        </p:txBody>
      </p:sp>
    </p:spTree>
    <p:extLst>
      <p:ext uri="{BB962C8B-B14F-4D97-AF65-F5344CB8AC3E}">
        <p14:creationId xmlns:p14="http://schemas.microsoft.com/office/powerpoint/2010/main" val="115236764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solidFill>
                  <a:schemeClr val="tx2"/>
                </a:solidFill>
              </a:rPr>
              <a:t>Deception Is Almost Expected</a:t>
            </a:r>
          </a:p>
        </p:txBody>
      </p:sp>
      <p:sp>
        <p:nvSpPr>
          <p:cNvPr id="3" name="Text Placeholder 2"/>
          <p:cNvSpPr>
            <a:spLocks noGrp="1"/>
          </p:cNvSpPr>
          <p:nvPr>
            <p:ph type="body" sz="quarter" idx="10"/>
          </p:nvPr>
        </p:nvSpPr>
        <p:spPr>
          <a:xfrm>
            <a:off x="381000" y="4648200"/>
            <a:ext cx="8382000" cy="1978497"/>
          </a:xfrm>
        </p:spPr>
        <p:txBody>
          <a:bodyPr>
            <a:normAutofit/>
          </a:bodyPr>
          <a:lstStyle/>
          <a:p>
            <a:r>
              <a:rPr lang="en-US" sz="3600" b="1" dirty="0"/>
              <a:t>"If George Washington never told a lie, how did he ever get to be president?"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1143000"/>
            <a:ext cx="2800350" cy="286342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800" y="1254125"/>
            <a:ext cx="2466975" cy="184785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solidFill>
                  <a:schemeClr val="tx2"/>
                </a:solidFill>
              </a:rPr>
              <a:t>“Do Not Be Deceived”</a:t>
            </a:r>
          </a:p>
        </p:txBody>
      </p:sp>
      <p:sp>
        <p:nvSpPr>
          <p:cNvPr id="3" name="Text Placeholder 2"/>
          <p:cNvSpPr>
            <a:spLocks noGrp="1"/>
          </p:cNvSpPr>
          <p:nvPr>
            <p:ph type="body" sz="quarter" idx="10"/>
          </p:nvPr>
        </p:nvSpPr>
        <p:spPr>
          <a:xfrm>
            <a:off x="381000" y="1066800"/>
            <a:ext cx="8382000" cy="5334000"/>
          </a:xfrm>
        </p:spPr>
        <p:txBody>
          <a:bodyPr>
            <a:normAutofit/>
          </a:bodyPr>
          <a:lstStyle/>
          <a:p>
            <a:r>
              <a:rPr lang="en-US" sz="4400" b="1" i="1" dirty="0"/>
              <a:t>(1 Corinthians 6:9-10) </a:t>
            </a:r>
          </a:p>
          <a:p>
            <a:r>
              <a:rPr lang="en-US" dirty="0"/>
              <a:t>People can find a church for their particular vice without accepting what Christ has to say about repentance.</a:t>
            </a:r>
          </a:p>
          <a:p>
            <a:r>
              <a:rPr lang="en-US" dirty="0"/>
              <a:t>That is self-deception of the highest order.</a:t>
            </a:r>
          </a:p>
          <a:p>
            <a:pPr marL="0" indent="0" algn="ctr">
              <a:buNone/>
            </a:pPr>
            <a:r>
              <a:rPr lang="en-US" sz="4800" b="1" i="1" dirty="0"/>
              <a:t>1 Corinthians 15:33</a:t>
            </a:r>
            <a:endParaRPr lang="en-US" dirty="0"/>
          </a:p>
          <a:p>
            <a:r>
              <a:rPr lang="en-US" dirty="0">
                <a:solidFill>
                  <a:schemeClr val="bg1"/>
                </a:solidFill>
              </a:rPr>
              <a:t>There are consequences for our behavior.</a:t>
            </a:r>
          </a:p>
          <a:p>
            <a:pPr marL="0" indent="0" algn="ctr">
              <a:buNone/>
            </a:pPr>
            <a:r>
              <a:rPr lang="en-US" sz="7200" b="1" i="1" dirty="0">
                <a:solidFill>
                  <a:schemeClr val="bg1"/>
                </a:solidFill>
              </a:rPr>
              <a:t>(Galatians 6:7)</a:t>
            </a:r>
            <a:endParaRPr lang="en-US" dirty="0">
              <a:solidFill>
                <a:schemeClr val="bg1"/>
              </a:solidFill>
            </a:endParaRPr>
          </a:p>
        </p:txBody>
      </p:sp>
    </p:spTree>
    <p:extLst>
      <p:ext uri="{BB962C8B-B14F-4D97-AF65-F5344CB8AC3E}">
        <p14:creationId xmlns:p14="http://schemas.microsoft.com/office/powerpoint/2010/main" val="21232769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b="1" u="sng" cap="all" dirty="0">
                <a:effectLst/>
              </a:rPr>
              <a:t>Genesis 3:1‑6 - The First Lie</a:t>
            </a:r>
            <a:endParaRPr lang="en-US" dirty="0">
              <a:solidFill>
                <a:schemeClr val="tx2"/>
              </a:solidFill>
            </a:endParaRPr>
          </a:p>
        </p:txBody>
      </p:sp>
      <p:sp>
        <p:nvSpPr>
          <p:cNvPr id="3" name="Text Placeholder 2"/>
          <p:cNvSpPr>
            <a:spLocks noGrp="1"/>
          </p:cNvSpPr>
          <p:nvPr>
            <p:ph type="body" sz="quarter" idx="10"/>
          </p:nvPr>
        </p:nvSpPr>
        <p:spPr>
          <a:xfrm>
            <a:off x="228600" y="1295400"/>
            <a:ext cx="8534400" cy="5029200"/>
          </a:xfrm>
        </p:spPr>
        <p:txBody>
          <a:bodyPr>
            <a:normAutofit/>
          </a:bodyPr>
          <a:lstStyle/>
          <a:p>
            <a:r>
              <a:rPr lang="en-US" dirty="0">
                <a:solidFill>
                  <a:srgbClr val="FFFF00"/>
                </a:solidFill>
              </a:rPr>
              <a:t>Small changes in Eve's version of the law imply she doesn't like it.</a:t>
            </a:r>
          </a:p>
          <a:p>
            <a:r>
              <a:rPr lang="en-US" dirty="0">
                <a:solidFill>
                  <a:schemeClr val="bg1"/>
                </a:solidFill>
              </a:rPr>
              <a:t>Do you notice that she minimizes blessings that she could, “</a:t>
            </a:r>
            <a:r>
              <a:rPr lang="en-US" b="1" i="1" dirty="0">
                <a:solidFill>
                  <a:schemeClr val="bg1"/>
                </a:solidFill>
              </a:rPr>
              <a:t>Freely eat of every tree.</a:t>
            </a:r>
            <a:r>
              <a:rPr lang="en-US" dirty="0">
                <a:solidFill>
                  <a:schemeClr val="bg1"/>
                </a:solidFill>
              </a:rPr>
              <a:t> </a:t>
            </a:r>
          </a:p>
          <a:p>
            <a:r>
              <a:rPr lang="en-US" dirty="0">
                <a:solidFill>
                  <a:schemeClr val="bg1"/>
                </a:solidFill>
              </a:rPr>
              <a:t>She does not name the specific tree of knowledge of good and evil. </a:t>
            </a:r>
          </a:p>
          <a:p>
            <a:r>
              <a:rPr lang="en-US" dirty="0">
                <a:solidFill>
                  <a:schemeClr val="bg1"/>
                </a:solidFill>
              </a:rPr>
              <a:t>When she emphasized the restrictions was the first time she uses God's name. </a:t>
            </a:r>
          </a:p>
          <a:p>
            <a:r>
              <a:rPr lang="en-US" dirty="0">
                <a:solidFill>
                  <a:schemeClr val="bg1"/>
                </a:solidFill>
              </a:rPr>
              <a:t>She says, </a:t>
            </a:r>
            <a:r>
              <a:rPr lang="en-US" b="1" i="1" dirty="0">
                <a:solidFill>
                  <a:schemeClr val="bg1"/>
                </a:solidFill>
              </a:rPr>
              <a:t>“Lest you die,”</a:t>
            </a:r>
            <a:r>
              <a:rPr lang="en-US" dirty="0">
                <a:solidFill>
                  <a:schemeClr val="bg1"/>
                </a:solidFill>
              </a:rPr>
              <a:t> omitting the word "</a:t>
            </a:r>
            <a:r>
              <a:rPr lang="en-US" b="1" i="1" dirty="0">
                <a:solidFill>
                  <a:schemeClr val="bg1"/>
                </a:solidFill>
              </a:rPr>
              <a:t>surely</a:t>
            </a:r>
            <a:r>
              <a:rPr lang="en-US" dirty="0">
                <a:solidFill>
                  <a:schemeClr val="bg1"/>
                </a:solidFill>
              </a:rPr>
              <a:t>"</a:t>
            </a:r>
          </a:p>
          <a:p>
            <a:endParaRPr lang="en-US" dirty="0"/>
          </a:p>
        </p:txBody>
      </p:sp>
    </p:spTree>
    <p:extLst>
      <p:ext uri="{BB962C8B-B14F-4D97-AF65-F5344CB8AC3E}">
        <p14:creationId xmlns:p14="http://schemas.microsoft.com/office/powerpoint/2010/main" val="35829601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par>
                                <p:cTn id="8" presetID="6" presetClass="entr" presetSubtype="3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out)">
                                      <p:cBhvr>
                                        <p:cTn id="10" dur="2000"/>
                                        <p:tgtEl>
                                          <p:spTgt spid="3">
                                            <p:txEl>
                                              <p:pRg st="1" end="1"/>
                                            </p:txEl>
                                          </p:spTgt>
                                        </p:tgtEl>
                                      </p:cBhvr>
                                    </p:animEffect>
                                  </p:childTnLst>
                                </p:cTn>
                              </p:par>
                              <p:par>
                                <p:cTn id="11" presetID="6" presetClass="entr" presetSubtype="3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out)">
                                      <p:cBhvr>
                                        <p:cTn id="13" dur="2000"/>
                                        <p:tgtEl>
                                          <p:spTgt spid="3">
                                            <p:txEl>
                                              <p:pRg st="2" end="2"/>
                                            </p:txEl>
                                          </p:spTgt>
                                        </p:tgtEl>
                                      </p:cBhvr>
                                    </p:animEffect>
                                  </p:childTnLst>
                                </p:cTn>
                              </p:par>
                              <p:par>
                                <p:cTn id="14" presetID="6" presetClass="entr" presetSubtype="3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out)">
                                      <p:cBhvr>
                                        <p:cTn id="16" dur="2000"/>
                                        <p:tgtEl>
                                          <p:spTgt spid="3">
                                            <p:txEl>
                                              <p:pRg st="3" end="3"/>
                                            </p:txEl>
                                          </p:spTgt>
                                        </p:tgtEl>
                                      </p:cBhvr>
                                    </p:animEffect>
                                  </p:childTnLst>
                                </p:cTn>
                              </p:par>
                              <p:par>
                                <p:cTn id="17" presetID="6" presetClass="entr" presetSubtype="32"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out)">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solidFill>
                  <a:schemeClr val="tx2"/>
                </a:solidFill>
              </a:rPr>
              <a:t>Sealing The Deal</a:t>
            </a:r>
          </a:p>
        </p:txBody>
      </p:sp>
      <p:sp>
        <p:nvSpPr>
          <p:cNvPr id="3" name="Text Placeholder 2"/>
          <p:cNvSpPr>
            <a:spLocks noGrp="1"/>
          </p:cNvSpPr>
          <p:nvPr>
            <p:ph type="body" sz="quarter" idx="10"/>
          </p:nvPr>
        </p:nvSpPr>
        <p:spPr>
          <a:xfrm>
            <a:off x="381000" y="1066800"/>
            <a:ext cx="8382000" cy="5181600"/>
          </a:xfrm>
        </p:spPr>
        <p:txBody>
          <a:bodyPr>
            <a:normAutofit fontScale="92500"/>
          </a:bodyPr>
          <a:lstStyle/>
          <a:p>
            <a:r>
              <a:rPr lang="en-US" dirty="0"/>
              <a:t>Finally Satan tells her she'll be like God if she eats.  </a:t>
            </a:r>
          </a:p>
          <a:p>
            <a:r>
              <a:rPr lang="en-US" dirty="0"/>
              <a:t>In this temptation Eve has been exposed to every avenue of sin.  </a:t>
            </a:r>
          </a:p>
          <a:p>
            <a:pPr marL="0" indent="0" algn="ctr">
              <a:buNone/>
            </a:pPr>
            <a:r>
              <a:rPr lang="en-US" sz="6200" b="1" i="1" dirty="0"/>
              <a:t>1 John 2:15-16</a:t>
            </a:r>
            <a:endParaRPr lang="en-US" b="1" i="1" dirty="0"/>
          </a:p>
          <a:p>
            <a:r>
              <a:rPr lang="en-US" dirty="0">
                <a:solidFill>
                  <a:schemeClr val="bg1"/>
                </a:solidFill>
              </a:rPr>
              <a:t> The fruit looked good to her [the lust of the eyes].  Most sins look inviting.</a:t>
            </a:r>
          </a:p>
          <a:p>
            <a:r>
              <a:rPr lang="en-US" dirty="0">
                <a:solidFill>
                  <a:schemeClr val="bg1"/>
                </a:solidFill>
              </a:rPr>
              <a:t>For all we know the fruit was sweet to the taste.  Many sinful things satisfy the lusts of the flesh such as intoxication or fornication.</a:t>
            </a:r>
          </a:p>
          <a:p>
            <a:r>
              <a:rPr lang="en-US" dirty="0">
                <a:solidFill>
                  <a:schemeClr val="bg1"/>
                </a:solidFill>
              </a:rPr>
              <a:t>The pride of life appeals to being equal with God </a:t>
            </a:r>
          </a:p>
        </p:txBody>
      </p:sp>
    </p:spTree>
    <p:extLst>
      <p:ext uri="{BB962C8B-B14F-4D97-AF65-F5344CB8AC3E}">
        <p14:creationId xmlns:p14="http://schemas.microsoft.com/office/powerpoint/2010/main" val="330852584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7043208" cy="1026595"/>
          </a:xfrm>
        </p:spPr>
        <p:txBody>
          <a:bodyPr/>
          <a:lstStyle/>
          <a:p>
            <a:r>
              <a:rPr lang="en-US" b="1" u="sng" cap="all" dirty="0">
                <a:effectLst/>
              </a:rPr>
              <a:t>More deceptions</a:t>
            </a:r>
            <a:endParaRPr lang="en-US" dirty="0">
              <a:effectLst/>
            </a:endParaRPr>
          </a:p>
        </p:txBody>
      </p:sp>
      <p:sp>
        <p:nvSpPr>
          <p:cNvPr id="3" name="Subtitle 2"/>
          <p:cNvSpPr>
            <a:spLocks noGrp="1"/>
          </p:cNvSpPr>
          <p:nvPr>
            <p:ph type="subTitle" idx="1"/>
          </p:nvPr>
        </p:nvSpPr>
        <p:spPr>
          <a:xfrm>
            <a:off x="0" y="6156385"/>
            <a:ext cx="840845" cy="685800"/>
          </a:xfrm>
        </p:spPr>
        <p:txBody>
          <a:bodyPr/>
          <a:lstStyle/>
          <a:p>
            <a:r>
              <a:rPr lang="en-US" dirty="0"/>
              <a:t>!</a:t>
            </a:r>
          </a:p>
        </p:txBody>
      </p:sp>
      <p:sp>
        <p:nvSpPr>
          <p:cNvPr id="4" name="Text Placeholder 3"/>
          <p:cNvSpPr>
            <a:spLocks noGrp="1"/>
          </p:cNvSpPr>
          <p:nvPr>
            <p:ph type="body" sz="quarter" idx="10"/>
          </p:nvPr>
        </p:nvSpPr>
        <p:spPr>
          <a:xfrm>
            <a:off x="914400" y="1600200"/>
            <a:ext cx="7690114" cy="4648200"/>
          </a:xfrm>
        </p:spPr>
        <p:txBody>
          <a:bodyPr/>
          <a:lstStyle/>
          <a:p>
            <a:r>
              <a:rPr lang="en-US" dirty="0">
                <a:solidFill>
                  <a:schemeClr val="bg1"/>
                </a:solidFill>
                <a:effectLst/>
              </a:rPr>
              <a:t>The Greatest lies are the ones we tell ourselves!</a:t>
            </a:r>
          </a:p>
          <a:p>
            <a:endParaRPr lang="en-US" dirty="0"/>
          </a:p>
        </p:txBody>
      </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836612"/>
          </a:xfrm>
        </p:spPr>
        <p:txBody>
          <a:bodyPr>
            <a:normAutofit/>
          </a:bodyPr>
          <a:lstStyle/>
          <a:p>
            <a:r>
              <a:rPr lang="en-US" b="1" i="1" dirty="0"/>
              <a:t>(Genesis 3:7) </a:t>
            </a:r>
            <a:endParaRPr lang="en-US" dirty="0">
              <a:solidFill>
                <a:schemeClr val="tx2"/>
              </a:solidFill>
            </a:endParaRPr>
          </a:p>
        </p:txBody>
      </p:sp>
      <p:sp>
        <p:nvSpPr>
          <p:cNvPr id="3" name="Text Placeholder 2"/>
          <p:cNvSpPr>
            <a:spLocks noGrp="1"/>
          </p:cNvSpPr>
          <p:nvPr>
            <p:ph type="body" sz="quarter" idx="10"/>
          </p:nvPr>
        </p:nvSpPr>
        <p:spPr>
          <a:xfrm>
            <a:off x="304800" y="1143000"/>
            <a:ext cx="8458200" cy="5105400"/>
          </a:xfrm>
        </p:spPr>
        <p:txBody>
          <a:bodyPr>
            <a:normAutofit/>
          </a:bodyPr>
          <a:lstStyle/>
          <a:p>
            <a:r>
              <a:rPr lang="en-US" sz="4800" dirty="0"/>
              <a:t>Adam and Eve made fig leaf aprons to deal with the symptoms of sin. </a:t>
            </a:r>
          </a:p>
          <a:p>
            <a:r>
              <a:rPr lang="en-US" sz="4800" dirty="0"/>
              <a:t>God made them coats from skins to cover themselves. </a:t>
            </a:r>
          </a:p>
          <a:p>
            <a:r>
              <a:rPr lang="en-US" sz="4800" dirty="0"/>
              <a:t>This was the first sacrifice for sin that we can find.</a:t>
            </a:r>
          </a:p>
          <a:p>
            <a:endParaRPr lang="en-US" dirty="0"/>
          </a:p>
        </p:txBody>
      </p:sp>
    </p:spTree>
    <p:extLst>
      <p:ext uri="{BB962C8B-B14F-4D97-AF65-F5344CB8AC3E}">
        <p14:creationId xmlns:p14="http://schemas.microsoft.com/office/powerpoint/2010/main" val="304921833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solidFill>
                  <a:schemeClr val="tx2"/>
                </a:solidFill>
              </a:rPr>
              <a:t>Other “fig leaves” of the world</a:t>
            </a:r>
          </a:p>
        </p:txBody>
      </p:sp>
      <p:sp>
        <p:nvSpPr>
          <p:cNvPr id="3" name="Text Placeholder 2"/>
          <p:cNvSpPr>
            <a:spLocks noGrp="1"/>
          </p:cNvSpPr>
          <p:nvPr>
            <p:ph type="body" sz="quarter" idx="10"/>
          </p:nvPr>
        </p:nvSpPr>
        <p:spPr>
          <a:xfrm>
            <a:off x="609600" y="1219200"/>
            <a:ext cx="8382000" cy="4419600"/>
          </a:xfrm>
        </p:spPr>
        <p:txBody>
          <a:bodyPr>
            <a:normAutofit/>
          </a:bodyPr>
          <a:lstStyle/>
          <a:p>
            <a:r>
              <a:rPr lang="en-US" sz="4800" dirty="0"/>
              <a:t>Psychotherapy to salve a guilty conscience</a:t>
            </a:r>
          </a:p>
          <a:p>
            <a:r>
              <a:rPr lang="en-US" sz="4400" dirty="0"/>
              <a:t>Placing “Feelings” before morality</a:t>
            </a:r>
          </a:p>
          <a:p>
            <a:pPr marL="0" indent="0" algn="ctr">
              <a:buNone/>
            </a:pPr>
            <a:r>
              <a:rPr lang="en-US" sz="7200" b="1" i="1" dirty="0">
                <a:solidFill>
                  <a:schemeClr val="bg1"/>
                </a:solidFill>
              </a:rPr>
              <a:t>(Hebrews 13:4)</a:t>
            </a:r>
            <a:endParaRPr lang="en-US" dirty="0">
              <a:solidFill>
                <a:schemeClr val="bg1"/>
              </a:solidFill>
            </a:endParaRPr>
          </a:p>
        </p:txBody>
      </p:sp>
    </p:spTree>
    <p:extLst>
      <p:ext uri="{BB962C8B-B14F-4D97-AF65-F5344CB8AC3E}">
        <p14:creationId xmlns:p14="http://schemas.microsoft.com/office/powerpoint/2010/main" val="398899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solidFill>
                  <a:schemeClr val="tx2"/>
                </a:solidFill>
              </a:rPr>
              <a:t>Self Deception “Hiding From God”</a:t>
            </a:r>
          </a:p>
        </p:txBody>
      </p:sp>
      <p:sp>
        <p:nvSpPr>
          <p:cNvPr id="3" name="Text Placeholder 2"/>
          <p:cNvSpPr>
            <a:spLocks noGrp="1"/>
          </p:cNvSpPr>
          <p:nvPr>
            <p:ph type="body" sz="quarter" idx="10"/>
          </p:nvPr>
        </p:nvSpPr>
        <p:spPr>
          <a:xfrm>
            <a:off x="381000" y="990600"/>
            <a:ext cx="8382000" cy="5334000"/>
          </a:xfrm>
        </p:spPr>
        <p:txBody>
          <a:bodyPr>
            <a:normAutofit lnSpcReduction="10000"/>
          </a:bodyPr>
          <a:lstStyle/>
          <a:p>
            <a:r>
              <a:rPr lang="en-US" b="1" i="1" dirty="0">
                <a:solidFill>
                  <a:schemeClr val="bg1"/>
                </a:solidFill>
              </a:rPr>
              <a:t>(Genesis 3:8-11) </a:t>
            </a:r>
            <a:endParaRPr lang="en-US" dirty="0">
              <a:solidFill>
                <a:schemeClr val="bg1"/>
              </a:solidFill>
            </a:endParaRPr>
          </a:p>
          <a:p>
            <a:r>
              <a:rPr lang="en-US" dirty="0">
                <a:solidFill>
                  <a:schemeClr val="bg1"/>
                </a:solidFill>
              </a:rPr>
              <a:t>Jonah tried to run from his responsibility.</a:t>
            </a:r>
          </a:p>
          <a:p>
            <a:r>
              <a:rPr lang="en-US" dirty="0">
                <a:solidFill>
                  <a:schemeClr val="bg1"/>
                </a:solidFill>
              </a:rPr>
              <a:t>Adam tried to hide from his accountability.</a:t>
            </a:r>
          </a:p>
          <a:p>
            <a:r>
              <a:rPr lang="en-US" dirty="0">
                <a:solidFill>
                  <a:schemeClr val="bg1"/>
                </a:solidFill>
              </a:rPr>
              <a:t>Those who try to hide from God in a bottle of alcohol or pills many times reap all the physical, mental and financial miseries associated with the addiction.</a:t>
            </a:r>
          </a:p>
          <a:p>
            <a:r>
              <a:rPr lang="en-US" dirty="0">
                <a:solidFill>
                  <a:schemeClr val="bg1"/>
                </a:solidFill>
              </a:rPr>
              <a:t>As far as I know there is only one place you can go to be away from God – and that place is described as hell!</a:t>
            </a:r>
          </a:p>
          <a:p>
            <a:pPr marL="0" indent="0" algn="ctr">
              <a:buNone/>
            </a:pPr>
            <a:r>
              <a:rPr lang="en-US" sz="4800" b="1" i="1" dirty="0">
                <a:solidFill>
                  <a:schemeClr val="bg1"/>
                </a:solidFill>
              </a:rPr>
              <a:t>(Romans 6:23)</a:t>
            </a:r>
            <a:endParaRPr lang="en-US" dirty="0">
              <a:solidFill>
                <a:schemeClr val="bg1"/>
              </a:solidFill>
            </a:endParaRPr>
          </a:p>
        </p:txBody>
      </p:sp>
    </p:spTree>
    <p:extLst>
      <p:ext uri="{BB962C8B-B14F-4D97-AF65-F5344CB8AC3E}">
        <p14:creationId xmlns:p14="http://schemas.microsoft.com/office/powerpoint/2010/main" val="12697537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Green_Gold texture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1_Green_Gold texture template Segoe</Template>
  <TotalTime>76</TotalTime>
  <Words>2001</Words>
  <Application>Microsoft Office PowerPoint</Application>
  <PresentationFormat>On-screen Show (4:3)</PresentationFormat>
  <Paragraphs>111</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Courier New</vt:lpstr>
      <vt:lpstr>Wingdings</vt:lpstr>
      <vt:lpstr>1_Green_Gold texture template Segoe</vt:lpstr>
      <vt:lpstr>White with Courier font for code slides</vt:lpstr>
      <vt:lpstr>Exile From Eden </vt:lpstr>
      <vt:lpstr>Deception Is Almost Expected</vt:lpstr>
      <vt:lpstr>“Do Not Be Deceived”</vt:lpstr>
      <vt:lpstr>Genesis 3:1‑6 - The First Lie</vt:lpstr>
      <vt:lpstr>Sealing The Deal</vt:lpstr>
      <vt:lpstr>More deceptions</vt:lpstr>
      <vt:lpstr>(Genesis 3:7) </vt:lpstr>
      <vt:lpstr>Other “fig leaves” of the world</vt:lpstr>
      <vt:lpstr>Self Deception “Hiding From God”</vt:lpstr>
      <vt:lpstr>“It’s Not My Fault” [Genesis 3:12]</vt:lpstr>
      <vt:lpstr>“It’s Not My Fault” [Genesis 3:12]</vt:lpstr>
      <vt:lpstr>The real question is not --- </vt:lpstr>
      <vt:lpstr>The real question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Exile From Eden </dc:title>
  <dc:creator>WMaxx</dc:creator>
  <cp:lastModifiedBy>Bill McIlvain</cp:lastModifiedBy>
  <cp:revision>14</cp:revision>
  <dcterms:created xsi:type="dcterms:W3CDTF">2011-07-03T19:20:42Z</dcterms:created>
  <dcterms:modified xsi:type="dcterms:W3CDTF">2019-11-03T03:58:25Z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