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12"/>
  </p:notesMasterIdLst>
  <p:handoutMasterIdLst>
    <p:handoutMasterId r:id="rId13"/>
  </p:handoutMasterIdLst>
  <p:sldIdLst>
    <p:sldId id="335" r:id="rId2"/>
    <p:sldId id="342" r:id="rId3"/>
    <p:sldId id="339" r:id="rId4"/>
    <p:sldId id="340" r:id="rId5"/>
    <p:sldId id="343" r:id="rId6"/>
    <p:sldId id="344" r:id="rId7"/>
    <p:sldId id="341" r:id="rId8"/>
    <p:sldId id="336" r:id="rId9"/>
    <p:sldId id="333" r:id="rId10"/>
    <p:sldId id="33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6" autoAdjust="0"/>
    <p:restoredTop sz="94660"/>
  </p:normalViewPr>
  <p:slideViewPr>
    <p:cSldViewPr>
      <p:cViewPr varScale="1">
        <p:scale>
          <a:sx n="104" d="100"/>
          <a:sy n="104" d="100"/>
        </p:scale>
        <p:origin x="14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0CF5DC4-6ADC-42D8-8CC4-1093F4559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5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F6F62FA5-E608-4F28-B36D-2B5080FE4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314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Begin with the conversion of the Ethiopian Eunuch – Ac 8:35-38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8370835-45B0-4998-91B0-3DD01259B988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8F7CA-D60C-4462-9A0A-20B3A766AAD8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2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8F7CA-D60C-4462-9A0A-20B3A766AAD8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468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B606F4-DD3C-4FB9-B126-D2F65023AB7F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88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B606F4-DD3C-4FB9-B126-D2F65023AB7F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41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7B606F4-DD3C-4FB9-B126-D2F65023AB7F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3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CCF0B9-4BED-47E4-A4F9-04769A872BD2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18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64BB6D3-3D84-4204-90A0-F671CE72E2A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697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507BC-F393-403E-89B7-9E4811492A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40146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82AD5619-C004-45F7-A079-97E4BD13560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46955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79477-2F09-4245-88A1-094F1F9918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6276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88F8B7-1E83-466D-8E74-69D6BB26AA6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3104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112AA-28C8-44CE-AA6C-FA84E6D007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66515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CBD7C-B216-41FE-B9EB-EA79494A78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3025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0650-6EF3-4FDA-8FD4-08646A6BEA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9734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5E1E5-8E44-42A0-A466-EF081DB463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48263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D7E7B-B9D0-4246-BED1-61BAE0D980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4164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30914-0002-4D8D-A11A-7A1AEB85E9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34539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50674B79-0471-4A91-9709-49491F7987D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3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push dir="u"/>
  </p:transition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83464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12598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391400" cy="990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>
                <a:effectLst/>
                <a:ea typeface="+mj-ea"/>
                <a:cs typeface="+mj-cs"/>
              </a:rPr>
              <a:t>The Gospel Of Baptism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257800"/>
            <a:ext cx="8153400" cy="1295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effectLst/>
                <a:ea typeface="+mn-ea"/>
              </a:rPr>
              <a:t>He that believes and is baptized shall be saved.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/>
                <a:ea typeface="+mn-ea"/>
              </a:rPr>
              <a:t>Mark 16:9-16</a:t>
            </a:r>
            <a:endParaRPr lang="en-US" sz="3600" b="1" dirty="0">
              <a:effectLst/>
              <a:ea typeface="+mn-e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391400" cy="990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>
                <a:effectLst/>
                <a:ea typeface="+mj-ea"/>
                <a:cs typeface="+mj-cs"/>
              </a:rPr>
              <a:t>The Gospel Of Baptism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3400" y="5257800"/>
            <a:ext cx="8153400" cy="1295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sz="2400" dirty="0">
                <a:effectLst/>
                <a:ea typeface="+mn-ea"/>
              </a:rPr>
              <a:t>And now why are you waiting? Arise and be baptized, and wash away your sins, calling on the name of the Lord.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effectLst/>
                <a:ea typeface="+mn-ea"/>
              </a:rPr>
              <a:t>Acts 22:16</a:t>
            </a:r>
          </a:p>
          <a:p>
            <a:pPr algn="ctr" eaLnBrk="1" hangingPunct="1">
              <a:defRPr/>
            </a:pPr>
            <a:endParaRPr lang="en-US" sz="2400" dirty="0">
              <a:effectLst/>
              <a:ea typeface="+mn-ea"/>
              <a:cs typeface="+mn-cs"/>
            </a:endParaRP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538322"/>
            <a:ext cx="6248400" cy="378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8382000" cy="4648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ts val="1368"/>
              </a:spcBef>
              <a:tabLst>
                <a:tab pos="225425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effectLst/>
                <a:ea typeface="+mn-ea"/>
              </a:rPr>
              <a:t>The Command Of Baptism...</a:t>
            </a: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solidFill>
                  <a:schemeClr val="tx1">
                    <a:lumMod val="95000"/>
                  </a:schemeClr>
                </a:solidFill>
                <a:effectLst/>
                <a:ea typeface="+mn-ea"/>
              </a:rPr>
              <a:t>Jesus commanded baptism  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000" b="1" dirty="0">
                <a:solidFill>
                  <a:srgbClr val="FFFF00"/>
                </a:solidFill>
                <a:effectLst/>
                <a:ea typeface="+mn-ea"/>
              </a:rPr>
              <a:t>Matthew 28:18-20</a:t>
            </a:r>
            <a:endParaRPr lang="en-US" sz="4400" b="1" dirty="0">
              <a:solidFill>
                <a:srgbClr val="FFFF00"/>
              </a:solidFill>
              <a:effectLst/>
              <a:ea typeface="+mn-ea"/>
            </a:endParaRP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solidFill>
                  <a:srgbClr val="F2F2F2"/>
                </a:solidFill>
                <a:effectLst/>
                <a:ea typeface="+mn-ea"/>
              </a:rPr>
              <a:t>The apostles commanded baptism</a:t>
            </a:r>
            <a:r>
              <a:rPr lang="en-US" sz="2700" dirty="0">
                <a:effectLst/>
                <a:ea typeface="+mn-ea"/>
              </a:rPr>
              <a:t>  </a:t>
            </a:r>
          </a:p>
          <a:p>
            <a:pPr indent="120650" algn="ctr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4300" b="1" dirty="0">
                <a:solidFill>
                  <a:srgbClr val="FFFF00"/>
                </a:solidFill>
                <a:effectLst/>
              </a:rPr>
              <a:t>Acts 2:38</a:t>
            </a:r>
          </a:p>
          <a:p>
            <a:pPr indent="120650" algn="ctr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4300" b="1" dirty="0">
                <a:solidFill>
                  <a:srgbClr val="FFFF00"/>
                </a:solidFill>
              </a:rPr>
              <a:t>Acts 10</a:t>
            </a:r>
            <a:r>
              <a:rPr lang="en-US" sz="4300" b="1" dirty="0">
                <a:solidFill>
                  <a:srgbClr val="FFFF00"/>
                </a:solidFill>
                <a:effectLst/>
              </a:rPr>
              <a:t>:48</a:t>
            </a:r>
            <a:endParaRPr lang="en-US" sz="52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3048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effectLst/>
              </a:rPr>
              <a:t>The Command </a:t>
            </a:r>
          </a:p>
          <a:p>
            <a:pPr algn="r">
              <a:defRPr/>
            </a:pPr>
            <a:r>
              <a:rPr lang="en-US" dirty="0">
                <a:effectLst/>
              </a:rPr>
              <a:t>Of Baptism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8382000" cy="4648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It involves water  </a:t>
            </a: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Acts 8:35-38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John 3:5</a:t>
            </a:r>
            <a:endParaRPr lang="en-US" sz="4800" b="1" dirty="0">
              <a:solidFill>
                <a:srgbClr val="FFFF00"/>
              </a:solidFill>
              <a:effectLst/>
              <a:ea typeface="+mn-ea"/>
            </a:endParaRP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It involves a burial  </a:t>
            </a: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Romans 6:4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Colossians 2:12</a:t>
            </a:r>
            <a:endParaRPr lang="en-US" sz="4800" b="1" dirty="0">
              <a:solidFill>
                <a:srgbClr val="FFFF00"/>
              </a:solidFill>
              <a:effectLst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3048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effectLst/>
              </a:rPr>
              <a:t>The Mode</a:t>
            </a:r>
          </a:p>
          <a:p>
            <a:pPr algn="r">
              <a:defRPr/>
            </a:pPr>
            <a:r>
              <a:rPr lang="en-US" dirty="0">
                <a:effectLst/>
              </a:rPr>
              <a:t>Of Baptism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6079"/>
            <a:ext cx="2743200" cy="16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8382000" cy="441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marL="0" lvl="1" indent="463550" algn="l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400" dirty="0">
                <a:effectLst/>
                <a:ea typeface="+mn-ea"/>
              </a:rPr>
              <a:t>Must believe in Jesus  </a:t>
            </a:r>
            <a:r>
              <a:rPr lang="en-US" sz="2000" dirty="0">
                <a:solidFill>
                  <a:srgbClr val="FFFF00"/>
                </a:solidFill>
                <a:effectLst/>
                <a:ea typeface="+mn-ea"/>
              </a:rPr>
              <a:t>Mark 16:16</a:t>
            </a:r>
            <a:r>
              <a:rPr lang="en-US" sz="2000" dirty="0">
                <a:solidFill>
                  <a:srgbClr val="FFFF00"/>
                </a:solidFill>
              </a:rPr>
              <a:t>; Acts 8:36-37</a:t>
            </a:r>
            <a:endParaRPr lang="en-US" sz="2000" dirty="0">
              <a:solidFill>
                <a:srgbClr val="FFFF00"/>
              </a:solidFill>
              <a:effectLst/>
              <a:ea typeface="+mn-ea"/>
            </a:endParaRPr>
          </a:p>
          <a:p>
            <a:pPr marL="0" lvl="1" eaLnBrk="1" hangingPunct="1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  <a:effectLst/>
                <a:ea typeface="+mn-ea"/>
              </a:rPr>
              <a:t>Romans 1:16</a:t>
            </a:r>
            <a:endParaRPr lang="en-US" sz="5400" b="1" dirty="0">
              <a:solidFill>
                <a:srgbClr val="FFFF00"/>
              </a:solidFill>
              <a:effectLst/>
              <a:ea typeface="+mn-ea"/>
            </a:endParaRP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Must have repented of sins  </a:t>
            </a:r>
            <a:r>
              <a:rPr lang="en-US" sz="2300" dirty="0">
                <a:solidFill>
                  <a:srgbClr val="FFFF00"/>
                </a:solidFill>
                <a:effectLst/>
                <a:ea typeface="+mn-ea"/>
              </a:rPr>
              <a:t>Acts 2:38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800" b="1" dirty="0">
                <a:solidFill>
                  <a:srgbClr val="FFFF00"/>
                </a:solidFill>
              </a:rPr>
              <a:t>Luke 24:46-47</a:t>
            </a:r>
            <a:endParaRPr lang="en-US" sz="4400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3048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effectLst/>
              </a:rPr>
              <a:t>The Subjects</a:t>
            </a:r>
          </a:p>
          <a:p>
            <a:pPr algn="r">
              <a:defRPr/>
            </a:pPr>
            <a:r>
              <a:rPr lang="en-US" dirty="0">
                <a:effectLst/>
              </a:rPr>
              <a:t>Of Baptism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28599"/>
            <a:ext cx="3200400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8382000" cy="441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For the remission of sins  </a:t>
            </a:r>
            <a:r>
              <a:rPr lang="en-US" sz="2300" dirty="0">
                <a:solidFill>
                  <a:srgbClr val="FFFF00"/>
                </a:solidFill>
                <a:effectLst/>
                <a:ea typeface="+mn-ea"/>
              </a:rPr>
              <a:t>Acts 2:38; 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Acts 22:16 </a:t>
            </a: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To be united with Christ  </a:t>
            </a:r>
            <a:r>
              <a:rPr lang="en-US" sz="2300" dirty="0">
                <a:solidFill>
                  <a:srgbClr val="FFFF00"/>
                </a:solidFill>
                <a:effectLst/>
                <a:ea typeface="+mn-ea"/>
              </a:rPr>
              <a:t>Romans 6:3-4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Galatians 3:26-27</a:t>
            </a:r>
            <a:endParaRPr lang="en-US" sz="4800" b="1" dirty="0">
              <a:solidFill>
                <a:srgbClr val="FFFF00"/>
              </a:solidFill>
              <a:effectLst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3048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effectLst/>
              </a:rPr>
              <a:t>The Purpose</a:t>
            </a:r>
          </a:p>
          <a:p>
            <a:pPr algn="r">
              <a:defRPr/>
            </a:pPr>
            <a:r>
              <a:rPr lang="en-US" dirty="0">
                <a:effectLst/>
              </a:rPr>
              <a:t>Of Baptism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561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8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981200"/>
            <a:ext cx="8382000" cy="4419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To have newness of life </a:t>
            </a:r>
            <a:r>
              <a:rPr lang="en-US" sz="2300" dirty="0">
                <a:solidFill>
                  <a:srgbClr val="FFFF00"/>
                </a:solidFill>
                <a:effectLst/>
                <a:ea typeface="+mn-ea"/>
              </a:rPr>
              <a:t>Colossians 2:12-13</a:t>
            </a:r>
            <a:endParaRPr lang="en-US" sz="2800" dirty="0">
              <a:solidFill>
                <a:srgbClr val="FFFF00"/>
              </a:solidFill>
            </a:endParaRP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</a:rPr>
              <a:t>Romans 6:4-6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</a:rPr>
              <a:t>Titus 3:5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endParaRPr lang="en-US" sz="4000" b="1" dirty="0">
              <a:solidFill>
                <a:srgbClr val="FFFF00"/>
              </a:solidFill>
              <a:effectLst/>
            </a:endParaRPr>
          </a:p>
          <a:p>
            <a:pPr indent="120650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2700" dirty="0">
                <a:effectLst/>
                <a:ea typeface="+mn-ea"/>
              </a:rPr>
              <a:t>To be saved!  </a:t>
            </a:r>
            <a:r>
              <a:rPr lang="en-US" sz="2300" dirty="0">
                <a:solidFill>
                  <a:srgbClr val="FFFF00"/>
                </a:solidFill>
                <a:effectLst/>
                <a:ea typeface="+mn-ea"/>
              </a:rPr>
              <a:t>Mark 16:16</a:t>
            </a:r>
          </a:p>
          <a:p>
            <a:pPr algn="ctr">
              <a:spcBef>
                <a:spcPts val="1368"/>
              </a:spcBef>
              <a:tabLst>
                <a:tab pos="450850" algn="l"/>
              </a:tabLst>
              <a:defRPr/>
            </a:pPr>
            <a:r>
              <a:rPr lang="en-US" sz="4400" b="1" dirty="0">
                <a:solidFill>
                  <a:srgbClr val="FFFF00"/>
                </a:solidFill>
                <a:effectLst/>
                <a:ea typeface="+mn-ea"/>
              </a:rPr>
              <a:t>1 Peter 3:21</a:t>
            </a:r>
            <a:endParaRPr lang="en-US" sz="4800" b="1" dirty="0">
              <a:solidFill>
                <a:srgbClr val="FFFF00"/>
              </a:solidFill>
              <a:effectLst/>
              <a:ea typeface="+mn-ea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24200" y="304800"/>
            <a:ext cx="548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dirty="0">
                <a:effectLst/>
              </a:rPr>
              <a:t>The Purpose</a:t>
            </a:r>
          </a:p>
          <a:p>
            <a:pPr algn="r">
              <a:defRPr/>
            </a:pPr>
            <a:r>
              <a:rPr lang="en-US" dirty="0">
                <a:effectLst/>
              </a:rPr>
              <a:t>Of Baptism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52800" cy="20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97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971800"/>
            <a:ext cx="7772400" cy="3276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ts val="1368"/>
              </a:spcBef>
              <a:tabLst>
                <a:tab pos="225425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effectLst/>
                <a:ea typeface="+mn-ea"/>
              </a:rPr>
              <a:t>Is Baptism Necessary or Not?</a:t>
            </a:r>
          </a:p>
          <a:p>
            <a:pPr marL="0" lvl="1" indent="463550" eaLnBrk="1" hangingPunct="1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3200" dirty="0">
                <a:effectLst/>
                <a:ea typeface="+mn-ea"/>
              </a:rPr>
              <a:t>Consider the examples of conversion</a:t>
            </a:r>
          </a:p>
          <a:p>
            <a:pPr marL="0" lvl="1" indent="463550" eaLnBrk="1" hangingPunct="1">
              <a:spcBef>
                <a:spcPts val="1368"/>
              </a:spcBef>
              <a:buFont typeface="Wingdings" charset="2"/>
              <a:buChar char="Ø"/>
              <a:tabLst>
                <a:tab pos="450850" algn="l"/>
              </a:tabLst>
              <a:defRPr/>
            </a:pPr>
            <a:r>
              <a:rPr lang="en-US" sz="3200" dirty="0">
                <a:effectLst/>
                <a:ea typeface="+mn-ea"/>
              </a:rPr>
              <a:t>Found in the book of Acts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838200" y="304800"/>
            <a:ext cx="784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effectLst/>
              </a:rPr>
              <a:t>What Conclusion Can We Make Concerning The Gospel</a:t>
            </a:r>
          </a:p>
          <a:p>
            <a:pPr algn="ctr">
              <a:defRPr/>
            </a:pPr>
            <a:r>
              <a:rPr lang="en-US" dirty="0">
                <a:effectLst/>
              </a:rPr>
              <a:t>Of Baptism?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05400"/>
            <a:ext cx="203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n"/>
              <a:defRPr/>
            </a:pPr>
            <a:endParaRPr lang="en-US">
              <a:ea typeface="+mn-ea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381000"/>
            <a:ext cx="7391400" cy="9906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800" dirty="0">
                <a:effectLst/>
                <a:ea typeface="+mj-ea"/>
                <a:cs typeface="+mj-cs"/>
              </a:rPr>
              <a:t>The Gospel Of Baptism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86400"/>
            <a:ext cx="7696200" cy="78263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effectLst/>
                <a:ea typeface="+mn-ea"/>
                <a:cs typeface="+mn-cs"/>
              </a:rPr>
              <a:t>What Is Your Condition Without Baptism?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</a:majorFont>
      <a:minorFont>
        <a:latin typeface="Corbel" panose="020B0503020204020204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1830</TotalTime>
  <Words>217</Words>
  <Application>Microsoft Office PowerPoint</Application>
  <PresentationFormat>On-screen Show (4:3)</PresentationFormat>
  <Paragraphs>54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Schoolbook</vt:lpstr>
      <vt:lpstr>Corbel</vt:lpstr>
      <vt:lpstr>Tahoma</vt:lpstr>
      <vt:lpstr>Wingdings</vt:lpstr>
      <vt:lpstr>Headlines</vt:lpstr>
      <vt:lpstr>The Gospel Of Baptism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Gospel Of Baptism</vt:lpstr>
      <vt:lpstr>The Gospel Of Baptism</vt:lpstr>
    </vt:vector>
  </TitlesOfParts>
  <Company>ExecutableOutlines.com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Parables Of Jesus</dc:title>
  <dc:creator>Mark A. Copeland</dc:creator>
  <cp:lastModifiedBy>Bill McIlvain</cp:lastModifiedBy>
  <cp:revision>80</cp:revision>
  <cp:lastPrinted>2012-10-23T12:32:42Z</cp:lastPrinted>
  <dcterms:created xsi:type="dcterms:W3CDTF">2006-03-30T13:29:27Z</dcterms:created>
  <dcterms:modified xsi:type="dcterms:W3CDTF">2019-12-15T06:10:07Z</dcterms:modified>
</cp:coreProperties>
</file>