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9" r:id="rId13"/>
    <p:sldId id="270" r:id="rId14"/>
    <p:sldId id="271" r:id="rId15"/>
    <p:sldId id="272" r:id="rId16"/>
    <p:sldId id="273" r:id="rId17"/>
    <p:sldId id="277" r:id="rId18"/>
    <p:sldId id="278" r:id="rId19"/>
    <p:sldId id="281" r:id="rId20"/>
    <p:sldId id="282" r:id="rId21"/>
    <p:sldId id="284" r:id="rId22"/>
    <p:sldId id="28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E61E929C-C60D-438D-9E89-BF0B39DB0CF3}" type="datetimeFigureOut">
              <a:rPr lang="en-US"/>
              <a:pPr>
                <a:defRPr/>
              </a:pPr>
              <a:t>3/1/2020</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54BA76CC-DE21-418F-828E-FF3E72CA0701}" type="slidenum">
              <a:rPr/>
              <a:pPr>
                <a:defRPr/>
              </a:pPr>
              <a:t>‹#›</a:t>
            </a:fld>
            <a:endParaRPr/>
          </a:p>
        </p:txBody>
      </p:sp>
    </p:spTree>
    <p:extLst>
      <p:ext uri="{BB962C8B-B14F-4D97-AF65-F5344CB8AC3E}">
        <p14:creationId xmlns:p14="http://schemas.microsoft.com/office/powerpoint/2010/main" val="30113993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08E5A009-15E4-452D-9AA9-AD373C5B084B}" type="datetimeFigureOut">
              <a:rPr lang="en-US"/>
              <a:pPr>
                <a:defRPr/>
              </a:pPr>
              <a:t>3/1/2020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836968BC-4EC1-4737-A72E-82944422BC6A}" type="slidenum">
              <a:rPr lang="en-US"/>
              <a:pPr>
                <a:defRPr/>
              </a:pPr>
              <a:t>‹#›</a:t>
            </a:fld>
            <a:endParaRPr lang="en-US"/>
          </a:p>
        </p:txBody>
      </p:sp>
    </p:spTree>
    <p:extLst>
      <p:ext uri="{BB962C8B-B14F-4D97-AF65-F5344CB8AC3E}">
        <p14:creationId xmlns:p14="http://schemas.microsoft.com/office/powerpoint/2010/main" val="115095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2209A43D-F457-4925-AA0A-10344878E462}" type="datetimeFigureOut">
              <a:rPr lang="en-US"/>
              <a:pPr>
                <a:defRPr/>
              </a:pPr>
              <a:t>3/1/2020</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9638CF49-065C-4F85-84AA-75F24CC1BABF}" type="slidenum">
              <a:rPr lang="en-US"/>
              <a:pPr>
                <a:defRPr/>
              </a:pPr>
              <a:t>‹#›</a:t>
            </a:fld>
            <a:endParaRPr lang="en-US"/>
          </a:p>
        </p:txBody>
      </p:sp>
    </p:spTree>
    <p:extLst>
      <p:ext uri="{BB962C8B-B14F-4D97-AF65-F5344CB8AC3E}">
        <p14:creationId xmlns:p14="http://schemas.microsoft.com/office/powerpoint/2010/main" val="105887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BEB3AFC9-3D1B-4EF4-A78E-2244FC978967}" type="datetimeFigureOut">
              <a:rPr lang="en-US"/>
              <a:pPr>
                <a:defRPr/>
              </a:pPr>
              <a:t>3/1/2020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F6C18E96-4922-4740-A5B2-B3F1531C6546}" type="slidenum">
              <a:rPr lang="en-US"/>
              <a:pPr>
                <a:defRPr/>
              </a:pPr>
              <a:t>‹#›</a:t>
            </a:fld>
            <a:endParaRPr lang="en-US"/>
          </a:p>
        </p:txBody>
      </p:sp>
    </p:spTree>
    <p:extLst>
      <p:ext uri="{BB962C8B-B14F-4D97-AF65-F5344CB8AC3E}">
        <p14:creationId xmlns:p14="http://schemas.microsoft.com/office/powerpoint/2010/main" val="240378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87BED837-1CD1-42E5-B93D-D352167F98FF}" type="datetimeFigureOut">
              <a:rPr lang="en-US"/>
              <a:pPr>
                <a:defRPr/>
              </a:pPr>
              <a:t>3/1/2020</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DE7C2E58-AFD9-4345-8667-137751FD3771}" type="slidenum">
              <a:rPr lang="en-US"/>
              <a:pPr>
                <a:defRPr/>
              </a:pPr>
              <a:t>‹#›</a:t>
            </a:fld>
            <a:endParaRPr lang="en-US"/>
          </a:p>
        </p:txBody>
      </p:sp>
    </p:spTree>
    <p:extLst>
      <p:ext uri="{BB962C8B-B14F-4D97-AF65-F5344CB8AC3E}">
        <p14:creationId xmlns:p14="http://schemas.microsoft.com/office/powerpoint/2010/main" val="203323731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5BF6DBCD-A1C8-4F6B-B17F-33094A91FAE2}" type="datetimeFigureOut">
              <a:rPr lang="en-US"/>
              <a:pPr>
                <a:defRPr/>
              </a:pPr>
              <a:t>3/1/2020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DC31DFE9-D15E-4617-A1B6-D31FF82F0653}" type="slidenum">
              <a:rPr lang="en-US"/>
              <a:pPr>
                <a:defRPr/>
              </a:pPr>
              <a:t>‹#›</a:t>
            </a:fld>
            <a:endParaRPr lang="en-US"/>
          </a:p>
        </p:txBody>
      </p:sp>
    </p:spTree>
    <p:extLst>
      <p:ext uri="{BB962C8B-B14F-4D97-AF65-F5344CB8AC3E}">
        <p14:creationId xmlns:p14="http://schemas.microsoft.com/office/powerpoint/2010/main" val="1292594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0EDBD9EC-9D9B-4AA5-B415-517D8D4F71EF}" type="datetimeFigureOut">
              <a:rPr lang="en-US"/>
              <a:pPr>
                <a:defRPr/>
              </a:pPr>
              <a:t>3/1/2020</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712BDDAC-C6A1-48DC-9779-207E7EC16DC1}" type="slidenum">
              <a:rPr lang="en-US"/>
              <a:pPr>
                <a:defRPr/>
              </a:pPr>
              <a:t>‹#›</a:t>
            </a:fld>
            <a:endParaRPr lang="en-US"/>
          </a:p>
        </p:txBody>
      </p:sp>
    </p:spTree>
    <p:extLst>
      <p:ext uri="{BB962C8B-B14F-4D97-AF65-F5344CB8AC3E}">
        <p14:creationId xmlns:p14="http://schemas.microsoft.com/office/powerpoint/2010/main" val="1387903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0BC1FF7C-BBE8-4F0C-B279-AE90090B8C2A}" type="datetimeFigureOut">
              <a:rPr lang="en-US"/>
              <a:pPr>
                <a:defRPr/>
              </a:pPr>
              <a:t>3/1/2020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63A5F315-30D6-43D9-817E-2B243A0EEBF5}" type="slidenum">
              <a:rPr lang="en-US"/>
              <a:pPr>
                <a:defRPr/>
              </a:pPr>
              <a:t>‹#›</a:t>
            </a:fld>
            <a:endParaRPr lang="en-US"/>
          </a:p>
        </p:txBody>
      </p:sp>
    </p:spTree>
    <p:extLst>
      <p:ext uri="{BB962C8B-B14F-4D97-AF65-F5344CB8AC3E}">
        <p14:creationId xmlns:p14="http://schemas.microsoft.com/office/powerpoint/2010/main" val="147408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E0D417E1-2690-4D84-8EEE-72A26521EB01}" type="datetimeFigureOut">
              <a:rPr lang="en-US"/>
              <a:pPr>
                <a:defRPr/>
              </a:pPr>
              <a:t>3/1/2020</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DA954999-CB75-46E0-AA1F-02CD0AE990B2}" type="slidenum">
              <a:rPr lang="en-US"/>
              <a:pPr>
                <a:defRPr/>
              </a:pPr>
              <a:t>‹#›</a:t>
            </a:fld>
            <a:endParaRPr lang="en-US"/>
          </a:p>
        </p:txBody>
      </p:sp>
    </p:spTree>
    <p:extLst>
      <p:ext uri="{BB962C8B-B14F-4D97-AF65-F5344CB8AC3E}">
        <p14:creationId xmlns:p14="http://schemas.microsoft.com/office/powerpoint/2010/main" val="294525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FD550DDE-FB61-40F8-906F-ED34D67D1155}" type="datetimeFigureOut">
              <a:rPr lang="en-US"/>
              <a:pPr>
                <a:defRPr/>
              </a:pPr>
              <a:t>3/1/2020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E35420A2-9694-4E6A-B659-DA94F45BC2DD}" type="slidenum">
              <a:rPr lang="en-US"/>
              <a:pPr>
                <a:defRPr/>
              </a:pPr>
              <a:t>‹#›</a:t>
            </a:fld>
            <a:endParaRPr lang="en-US"/>
          </a:p>
        </p:txBody>
      </p:sp>
    </p:spTree>
    <p:extLst>
      <p:ext uri="{BB962C8B-B14F-4D97-AF65-F5344CB8AC3E}">
        <p14:creationId xmlns:p14="http://schemas.microsoft.com/office/powerpoint/2010/main" val="178793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3A8F14D1-0138-44AF-8C85-337E88C27785}" type="datetimeFigureOut">
              <a:rPr lang="en-US"/>
              <a:pPr>
                <a:defRPr/>
              </a:pPr>
              <a:t>3/1/2020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9AB1FBC7-FF23-4D98-80E5-AAEE355EAC67}" type="slidenum">
              <a:rPr lang="en-US"/>
              <a:pPr>
                <a:defRPr/>
              </a:pPr>
              <a:t>‹#›</a:t>
            </a:fld>
            <a:endParaRPr lang="en-US"/>
          </a:p>
        </p:txBody>
      </p:sp>
    </p:spTree>
    <p:extLst>
      <p:ext uri="{BB962C8B-B14F-4D97-AF65-F5344CB8AC3E}">
        <p14:creationId xmlns:p14="http://schemas.microsoft.com/office/powerpoint/2010/main" val="289651813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69F26EE0-BA2C-4E8D-B0FF-4F6536EBFE60}" type="datetimeFigureOut">
              <a:rPr lang="en-US"/>
              <a:pPr>
                <a:defRPr/>
              </a:pPr>
              <a:t>3/1/2020</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DE0B6033-5254-4533-A603-24749EDEC3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695" r:id="rId7"/>
    <p:sldLayoutId id="2147483696" r:id="rId8"/>
    <p:sldLayoutId id="2147483700" r:id="rId9"/>
    <p:sldLayoutId id="2147483697" r:id="rId10"/>
    <p:sldLayoutId id="214748370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t>Religious Opposites</a:t>
            </a:r>
            <a:br>
              <a:rPr lang="en-US" dirty="0"/>
            </a:br>
            <a:endParaRPr lang="en-US" dirty="0"/>
          </a:p>
        </p:txBody>
      </p:sp>
      <p:sp>
        <p:nvSpPr>
          <p:cNvPr id="6147" name="Subtitle 2"/>
          <p:cNvSpPr>
            <a:spLocks noGrp="1"/>
          </p:cNvSpPr>
          <p:nvPr>
            <p:ph type="subTitle" idx="1"/>
          </p:nvPr>
        </p:nvSpPr>
        <p:spPr>
          <a:xfrm>
            <a:off x="3354388" y="3540125"/>
            <a:ext cx="5114925" cy="1101725"/>
          </a:xfrm>
        </p:spPr>
        <p:txBody>
          <a:bodyPr/>
          <a:lstStyle/>
          <a:p>
            <a:pPr eaLnBrk="1" hangingPunct="1"/>
            <a:r>
              <a:rPr lang="en-US" sz="2800"/>
              <a:t>Reading - Matthew 25:14-30</a:t>
            </a:r>
          </a:p>
        </p:txBody>
      </p:sp>
      <p:pic>
        <p:nvPicPr>
          <p:cNvPr id="4" name="Picture 3">
            <a:extLst>
              <a:ext uri="{FF2B5EF4-FFF2-40B4-BE49-F238E27FC236}">
                <a16:creationId xmlns:a16="http://schemas.microsoft.com/office/drawing/2014/main" xmlns="" id="{204BF298-7FD5-484D-BF0A-379B24A31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2484"/>
            <a:ext cx="4087139" cy="28681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No wonder Conservatives have problems among themselves...</a:t>
            </a:r>
          </a:p>
        </p:txBody>
      </p:sp>
      <p:sp>
        <p:nvSpPr>
          <p:cNvPr id="5" name="Content Placeholder 4"/>
          <p:cNvSpPr>
            <a:spLocks noGrp="1"/>
          </p:cNvSpPr>
          <p:nvPr>
            <p:ph idx="1"/>
          </p:nvPr>
        </p:nvSpPr>
        <p:spPr/>
        <p:txBody>
          <a:bodyPr/>
          <a:lstStyle/>
          <a:p>
            <a:pPr eaLnBrk="1" hangingPunct="1"/>
            <a:r>
              <a:rPr lang="en-US" sz="6000">
                <a:solidFill>
                  <a:srgbClr val="FF0000"/>
                </a:solidFill>
              </a:rPr>
              <a:t>Not all of them are </a:t>
            </a:r>
            <a:r>
              <a:rPr lang="en-US" sz="6000" u="sng">
                <a:solidFill>
                  <a:srgbClr val="FF0000"/>
                </a:solidFill>
              </a:rPr>
              <a:t>that</a:t>
            </a:r>
            <a:r>
              <a:rPr lang="en-US" sz="6000">
                <a:solidFill>
                  <a:srgbClr val="FF0000"/>
                </a:solidFill>
              </a:rPr>
              <a:t> conservative.</a:t>
            </a:r>
            <a:endParaRPr lang="en-US">
              <a:solidFill>
                <a:srgbClr val="FF0000"/>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the “Social Gospel” as observed today</a:t>
            </a:r>
          </a:p>
        </p:txBody>
      </p:sp>
      <p:sp>
        <p:nvSpPr>
          <p:cNvPr id="3" name="Content Placeholder 2"/>
          <p:cNvSpPr>
            <a:spLocks noGrp="1"/>
          </p:cNvSpPr>
          <p:nvPr>
            <p:ph idx="1"/>
          </p:nvPr>
        </p:nvSpPr>
        <p:spPr>
          <a:xfrm>
            <a:off x="457200" y="1609725"/>
            <a:ext cx="6172200" cy="4846638"/>
          </a:xfrm>
        </p:spPr>
        <p:txBody>
          <a:bodyPr>
            <a:normAutofit lnSpcReduction="10000"/>
          </a:bodyPr>
          <a:lstStyle/>
          <a:p>
            <a:pPr marL="274320" indent="-274320" eaLnBrk="1" fontAlgn="auto" hangingPunct="1">
              <a:spcAft>
                <a:spcPts val="0"/>
              </a:spcAft>
              <a:buFont typeface="Wingdings 2"/>
              <a:buChar char=""/>
              <a:defRPr/>
            </a:pPr>
            <a:r>
              <a:rPr lang="en-US" dirty="0"/>
              <a:t>It appeals to man’s “need” of </a:t>
            </a:r>
            <a:r>
              <a:rPr lang="en-US" u="sng" dirty="0"/>
              <a:t>self-esteem</a:t>
            </a:r>
            <a:r>
              <a:rPr lang="en-US" dirty="0"/>
              <a:t>, meaningful relationships, etc.</a:t>
            </a:r>
          </a:p>
          <a:p>
            <a:pPr marL="274320" indent="-274320" eaLnBrk="1" fontAlgn="auto" hangingPunct="1">
              <a:spcAft>
                <a:spcPts val="0"/>
              </a:spcAft>
              <a:buFont typeface="Wingdings 2"/>
              <a:buChar char=""/>
              <a:defRPr/>
            </a:pPr>
            <a:r>
              <a:rPr lang="en-US" dirty="0"/>
              <a:t>It should appeal to man’s sense of sin and what God has required of him.</a:t>
            </a:r>
          </a:p>
          <a:p>
            <a:pPr marL="274320" indent="-274320" eaLnBrk="1" fontAlgn="auto" hangingPunct="1">
              <a:spcAft>
                <a:spcPts val="0"/>
              </a:spcAft>
              <a:buFont typeface="Wingdings 2"/>
              <a:buChar char=""/>
              <a:defRPr/>
            </a:pPr>
            <a:r>
              <a:rPr lang="en-US" dirty="0"/>
              <a:t>A Liberal justification is to reinterpret the Bible.</a:t>
            </a:r>
          </a:p>
          <a:p>
            <a:pPr marL="274320" indent="-274320" eaLnBrk="1" fontAlgn="auto" hangingPunct="1">
              <a:spcAft>
                <a:spcPts val="0"/>
              </a:spcAft>
              <a:buFont typeface="Wingdings 2"/>
              <a:buChar char=""/>
              <a:defRPr/>
            </a:pPr>
            <a:r>
              <a:rPr lang="en-US" dirty="0"/>
              <a:t>This is seen in the “New Hermeneutics” </a:t>
            </a:r>
          </a:p>
          <a:p>
            <a:pPr marL="521208" lvl="1" eaLnBrk="1" fontAlgn="auto" hangingPunct="1">
              <a:spcAft>
                <a:spcPts val="0"/>
              </a:spcAft>
              <a:buClr>
                <a:schemeClr val="accent4"/>
              </a:buClr>
              <a:buFont typeface="Wingdings 2"/>
              <a:buChar char=""/>
              <a:defRPr/>
            </a:pPr>
            <a:r>
              <a:rPr lang="en-US" sz="2000" dirty="0">
                <a:solidFill>
                  <a:srgbClr val="FF0000"/>
                </a:solidFill>
              </a:rPr>
              <a:t>Notice the re-interpretation of elders &amp; deacons</a:t>
            </a:r>
          </a:p>
          <a:p>
            <a:pPr marL="521208" lvl="1" eaLnBrk="1" fontAlgn="auto" hangingPunct="1">
              <a:spcAft>
                <a:spcPts val="0"/>
              </a:spcAft>
              <a:buClr>
                <a:schemeClr val="accent4"/>
              </a:buClr>
              <a:buFont typeface="Wingdings 2"/>
              <a:buChar char=""/>
              <a:defRPr/>
            </a:pPr>
            <a:r>
              <a:rPr lang="en-US" sz="2000" dirty="0">
                <a:solidFill>
                  <a:srgbClr val="FF0000"/>
                </a:solidFill>
              </a:rPr>
              <a:t>Notice the reinterpretation of homosexuality</a:t>
            </a:r>
          </a:p>
          <a:p>
            <a:pPr marL="521208" lvl="1" eaLnBrk="1" fontAlgn="auto" hangingPunct="1">
              <a:spcAft>
                <a:spcPts val="0"/>
              </a:spcAft>
              <a:buClr>
                <a:schemeClr val="accent4"/>
              </a:buClr>
              <a:buFont typeface="Wingdings 2"/>
              <a:buChar char=""/>
              <a:defRPr/>
            </a:pPr>
            <a:r>
              <a:rPr lang="en-US" sz="2000" dirty="0">
                <a:solidFill>
                  <a:srgbClr val="FF0000"/>
                </a:solidFill>
              </a:rPr>
              <a:t>Notice the reinterpretation of adultery</a:t>
            </a:r>
          </a:p>
          <a:p>
            <a:pPr marL="274320" indent="-274320" eaLnBrk="1" fontAlgn="auto" hangingPunct="1">
              <a:spcAft>
                <a:spcPts val="0"/>
              </a:spcAft>
              <a:buFont typeface="Wingdings 2"/>
              <a:buChar char=""/>
              <a:defRPr/>
            </a:pPr>
            <a:endParaRPr lang="en-US" dirty="0"/>
          </a:p>
        </p:txBody>
      </p:sp>
      <p:pic>
        <p:nvPicPr>
          <p:cNvPr id="18436" name="Picture 3" descr="social Gospel 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5686425"/>
            <a:ext cx="7620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4" descr="Social Gospe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17272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New Hermeneutics.jpg"/>
          <p:cNvPicPr>
            <a:picLocks noChangeAspect="1"/>
          </p:cNvPicPr>
          <p:nvPr/>
        </p:nvPicPr>
        <p:blipFill>
          <a:blip r:embed="rId4">
            <a:extLst>
              <a:ext uri="{28A0092B-C50C-407E-A947-70E740481C1C}">
                <a14:useLocalDpi xmlns:a14="http://schemas.microsoft.com/office/drawing/2010/main" val="0"/>
              </a:ext>
            </a:extLst>
          </a:blip>
          <a:srcRect l="17647" r="17647" b="2940"/>
          <a:stretch>
            <a:fillRect/>
          </a:stretch>
        </p:blipFill>
        <p:spPr bwMode="auto">
          <a:xfrm>
            <a:off x="6324600" y="3962400"/>
            <a:ext cx="167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ppt_w</p:attrName>
                                        </p:attrNameLst>
                                      </p:cBhvr>
                                      <p:tavLst>
                                        <p:tav tm="0">
                                          <p:val>
                                            <p:fltVal val="0"/>
                                          </p:val>
                                        </p:tav>
                                        <p:tav tm="100000">
                                          <p:val>
                                            <p:strVal val="#ppt_w"/>
                                          </p:val>
                                        </p:tav>
                                      </p:tavLst>
                                    </p:anim>
                                    <p:anim calcmode="lin" valueType="num">
                                      <p:cBhvr>
                                        <p:cTn id="26" dur="1000" fill="hold"/>
                                        <p:tgtEl>
                                          <p:spTgt spid="6"/>
                                        </p:tgtEl>
                                        <p:attrNameLst>
                                          <p:attrName>ppt_h</p:attrName>
                                        </p:attrNameLst>
                                      </p:cBhvr>
                                      <p:tavLst>
                                        <p:tav tm="0">
                                          <p:val>
                                            <p:fltVal val="0"/>
                                          </p:val>
                                        </p:tav>
                                        <p:tav tm="100000">
                                          <p:val>
                                            <p:strVal val="#ppt_h"/>
                                          </p:val>
                                        </p:tav>
                                      </p:tavLst>
                                    </p:anim>
                                    <p:anim calcmode="lin" valueType="num">
                                      <p:cBhvr>
                                        <p:cTn id="2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29" fill="hold" nodeType="afterGroup">
                            <p:stCondLst>
                              <p:cond delay="1000"/>
                            </p:stCondLst>
                            <p:childTnLst>
                              <p:par>
                                <p:cTn id="30" presetID="37" presetClass="entr" presetSubtype="0"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anim calcmode="lin" valueType="num">
                                      <p:cBhvr>
                                        <p:cTn id="3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5"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6" fill="hold" nodeType="afterGroup">
                            <p:stCondLst>
                              <p:cond delay="3000"/>
                            </p:stCondLst>
                            <p:childTnLst>
                              <p:par>
                                <p:cTn id="37" presetID="37" presetClass="entr" presetSubtype="0" fill="hold" nodeType="afterEffect">
                                  <p:stCondLst>
                                    <p:cond delay="500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000"/>
                                        <p:tgtEl>
                                          <p:spTgt spid="3">
                                            <p:txEl>
                                              <p:pRg st="5" end="5"/>
                                            </p:txEl>
                                          </p:spTgt>
                                        </p:tgtEl>
                                      </p:cBhvr>
                                    </p:animEffect>
                                    <p:anim calcmode="lin" valueType="num">
                                      <p:cBhvr>
                                        <p:cTn id="4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43" fill="hold" nodeType="afterGroup">
                            <p:stCondLst>
                              <p:cond delay="10000"/>
                            </p:stCondLst>
                            <p:childTnLst>
                              <p:par>
                                <p:cTn id="44" presetID="37" presetClass="entr" presetSubtype="0" fill="hold"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2000"/>
                                        <p:tgtEl>
                                          <p:spTgt spid="3">
                                            <p:txEl>
                                              <p:pRg st="6" end="6"/>
                                            </p:txEl>
                                          </p:spTgt>
                                        </p:tgtEl>
                                      </p:cBhvr>
                                    </p:animEffect>
                                    <p:anim calcmode="lin" valueType="num">
                                      <p:cBhvr>
                                        <p:cTn id="4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8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9" dur="200" accel="100000" fill="hold">
                                          <p:stCondLst>
                                            <p:cond delay="18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the humanist way of thinking</a:t>
            </a:r>
          </a:p>
        </p:txBody>
      </p:sp>
      <p:sp>
        <p:nvSpPr>
          <p:cNvPr id="3" name="Content Placeholder 2"/>
          <p:cNvSpPr>
            <a:spLocks noGrp="1"/>
          </p:cNvSpPr>
          <p:nvPr>
            <p:ph idx="1"/>
          </p:nvPr>
        </p:nvSpPr>
        <p:spPr/>
        <p:txBody>
          <a:bodyPr/>
          <a:lstStyle/>
          <a:p>
            <a:pPr eaLnBrk="1" hangingPunct="1"/>
            <a:r>
              <a:rPr lang="en-US" dirty="0"/>
              <a:t>This makes man’s word the standard</a:t>
            </a:r>
          </a:p>
          <a:p>
            <a:pPr eaLnBrk="1" hangingPunct="1"/>
            <a:r>
              <a:rPr lang="en-US" dirty="0"/>
              <a:t>God’s word is there for a good reference not the authority</a:t>
            </a:r>
          </a:p>
          <a:p>
            <a:pPr eaLnBrk="1" hangingPunct="1"/>
            <a:r>
              <a:rPr lang="en-US" dirty="0"/>
              <a:t>Woe unto the man who </a:t>
            </a:r>
            <a:r>
              <a:rPr lang="en-US" b="1" i="1" dirty="0"/>
              <a:t>would pervert the gospel of Christ.  But though we or an angel from heaven, preach any other gospel unto you than that which we have preached unto you, let him be accursed.</a:t>
            </a:r>
            <a:r>
              <a:rPr lang="en-US" dirty="0"/>
              <a:t> </a:t>
            </a:r>
            <a:r>
              <a:rPr lang="en-US" b="1" i="1" dirty="0"/>
              <a:t>[Galatians 1:7-8]</a:t>
            </a:r>
            <a:r>
              <a:rPr lang="en-US" dirty="0"/>
              <a:t>  </a:t>
            </a:r>
          </a:p>
          <a:p>
            <a:pPr eaLnBrk="1" hangingPunct="1"/>
            <a:r>
              <a:rPr lang="en-US" dirty="0"/>
              <a:t>We are witnessing a fatal conversion from the “words of life” to a “school of thought”</a:t>
            </a:r>
          </a:p>
          <a:p>
            <a:pPr eaLnBrk="1" hangingPunct="1"/>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virtue in holding fast the form of sound doctrine</a:t>
            </a:r>
          </a:p>
        </p:txBody>
      </p:sp>
      <p:sp>
        <p:nvSpPr>
          <p:cNvPr id="3" name="Content Placeholder 2"/>
          <p:cNvSpPr>
            <a:spLocks noGrp="1"/>
          </p:cNvSpPr>
          <p:nvPr>
            <p:ph idx="1"/>
          </p:nvPr>
        </p:nvSpPr>
        <p:spPr>
          <a:xfrm>
            <a:off x="457200" y="1609725"/>
            <a:ext cx="7696200" cy="4846638"/>
          </a:xfrm>
        </p:spPr>
        <p:txBody>
          <a:bodyPr/>
          <a:lstStyle/>
          <a:p>
            <a:pPr eaLnBrk="1" hangingPunct="1"/>
            <a:r>
              <a:rPr lang="en-US" dirty="0"/>
              <a:t>...</a:t>
            </a:r>
            <a:r>
              <a:rPr lang="en-US" b="1" i="1" dirty="0"/>
              <a:t>For I know whom I have believed, and am persuaded that He is able to keep that which I have committed unto him against that day.  Hold fast the form of sound words which you have heard of me, in faith and love which is in Christ.</a:t>
            </a:r>
            <a:r>
              <a:rPr lang="en-US" dirty="0"/>
              <a:t> </a:t>
            </a:r>
            <a:r>
              <a:rPr lang="en-US" b="1" i="1" dirty="0"/>
              <a:t>[2 Timothy 1:12-13]</a:t>
            </a:r>
            <a:endParaRPr lang="en-US" dirty="0"/>
          </a:p>
          <a:p>
            <a:pPr marL="0" indent="0" eaLnBrk="1" hangingPunct="1">
              <a:buNone/>
            </a:pPr>
            <a:endParaRPr lang="en-US" dirty="0"/>
          </a:p>
        </p:txBody>
      </p:sp>
      <p:pic>
        <p:nvPicPr>
          <p:cNvPr id="4" name="Picture 3" descr="Virtue.gif"/>
          <p:cNvPicPr>
            <a:picLocks noChangeAspect="1"/>
          </p:cNvPicPr>
          <p:nvPr/>
        </p:nvPicPr>
        <p:blipFill>
          <a:blip r:embed="rId2"/>
          <a:stretch>
            <a:fillRect/>
          </a:stretch>
        </p:blipFill>
        <p:spPr>
          <a:xfrm>
            <a:off x="1371600" y="4419600"/>
            <a:ext cx="6096000" cy="1856650"/>
          </a:xfrm>
          <a:prstGeom prst="rect">
            <a:avLst/>
          </a:prstGeom>
          <a:scene3d>
            <a:camera prst="orthographicFront"/>
            <a:lightRig rig="threePt" dir="t"/>
          </a:scene3d>
          <a:sp3d prstMaterial="clear"/>
        </p:spPr>
      </p:pic>
      <p:pic>
        <p:nvPicPr>
          <p:cNvPr id="6" name="Picture 5">
            <a:extLst>
              <a:ext uri="{FF2B5EF4-FFF2-40B4-BE49-F238E27FC236}">
                <a16:creationId xmlns:a16="http://schemas.microsoft.com/office/drawing/2014/main" xmlns="" id="{9AA0F138-DA31-409B-81CB-5747E1F3F9F3}"/>
              </a:ext>
            </a:extLst>
          </p:cNvPr>
          <p:cNvPicPr>
            <a:picLocks noChangeAspect="1"/>
          </p:cNvPicPr>
          <p:nvPr/>
        </p:nvPicPr>
        <p:blipFill rotWithShape="1">
          <a:blip r:embed="rId3">
            <a:extLst>
              <a:ext uri="{28A0092B-C50C-407E-A947-70E740481C1C}">
                <a14:useLocalDpi xmlns:a14="http://schemas.microsoft.com/office/drawing/2010/main" val="0"/>
              </a:ext>
            </a:extLst>
          </a:blip>
          <a:srcRect l="2703" t="2703"/>
          <a:stretch/>
        </p:blipFill>
        <p:spPr>
          <a:xfrm>
            <a:off x="4114800" y="4114800"/>
            <a:ext cx="3657600" cy="2743200"/>
          </a:xfrm>
          <a:prstGeom prst="rect">
            <a:avLst/>
          </a:prstGeom>
        </p:spPr>
      </p:pic>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91400" cy="2270760"/>
          </a:xfrm>
        </p:spPr>
        <p:txBody>
          <a:bodyPr>
            <a:normAutofit fontScale="90000"/>
          </a:bodyPr>
          <a:lstStyle/>
          <a:p>
            <a:pPr eaLnBrk="1" fontAlgn="auto" hangingPunct="1">
              <a:spcAft>
                <a:spcPts val="0"/>
              </a:spcAft>
              <a:defRPr/>
            </a:pPr>
            <a:r>
              <a:rPr lang="en-US" i="1" dirty="0"/>
              <a:t>[1 Corinthians 15:58]</a:t>
            </a:r>
            <a:r>
              <a:rPr lang="en-US" dirty="0"/>
              <a:t>  we are commanded to </a:t>
            </a:r>
            <a:r>
              <a:rPr lang="en-US" i="1" dirty="0"/>
              <a:t>be </a:t>
            </a:r>
            <a:r>
              <a:rPr lang="en-US" i="1" dirty="0">
                <a:solidFill>
                  <a:srgbClr val="FF0000"/>
                </a:solidFill>
              </a:rPr>
              <a:t>steadfast, unmovable, always abounding in the work of the Lord</a:t>
            </a:r>
            <a:r>
              <a:rPr lang="en-US" i="1" dirty="0"/>
              <a:t>.</a:t>
            </a:r>
            <a:endParaRPr lang="en-US" dirty="0"/>
          </a:p>
        </p:txBody>
      </p:sp>
      <p:sp>
        <p:nvSpPr>
          <p:cNvPr id="3" name="Content Placeholder 2"/>
          <p:cNvSpPr>
            <a:spLocks noGrp="1"/>
          </p:cNvSpPr>
          <p:nvPr>
            <p:ph idx="1"/>
          </p:nvPr>
        </p:nvSpPr>
        <p:spPr>
          <a:xfrm>
            <a:off x="381000" y="2819400"/>
            <a:ext cx="7315200" cy="3636963"/>
          </a:xfrm>
        </p:spPr>
        <p:txBody>
          <a:bodyPr/>
          <a:lstStyle/>
          <a:p>
            <a:pPr eaLnBrk="1" hangingPunct="1"/>
            <a:r>
              <a:rPr lang="en-US" sz="3200" dirty="0"/>
              <a:t>There is a BIG difference in standing </a:t>
            </a:r>
            <a:r>
              <a:rPr lang="en-US" sz="3200" u="sng" dirty="0"/>
              <a:t>firm</a:t>
            </a:r>
            <a:r>
              <a:rPr lang="en-US" sz="3200" dirty="0"/>
              <a:t> &amp; standing </a:t>
            </a:r>
            <a:r>
              <a:rPr lang="en-US" sz="3200" u="sng" dirty="0"/>
              <a:t>still</a:t>
            </a:r>
            <a:r>
              <a:rPr lang="en-US" sz="3200" dirty="0"/>
              <a:t>.</a:t>
            </a:r>
          </a:p>
          <a:p>
            <a:pPr eaLnBrk="1" hangingPunct="1"/>
            <a:r>
              <a:rPr lang="en-US" dirty="0"/>
              <a:t>We aren’t going anywhere if we are not </a:t>
            </a:r>
            <a:r>
              <a:rPr lang="en-US" b="1" i="1" dirty="0"/>
              <a:t>walking</a:t>
            </a:r>
            <a:endParaRPr lang="en-US" dirty="0"/>
          </a:p>
          <a:p>
            <a:pPr eaLnBrk="1" hangingPunct="1"/>
            <a:endParaRPr lang="en-US" dirty="0"/>
          </a:p>
        </p:txBody>
      </p:sp>
      <p:pic>
        <p:nvPicPr>
          <p:cNvPr id="5" name="Picture 4">
            <a:extLst>
              <a:ext uri="{FF2B5EF4-FFF2-40B4-BE49-F238E27FC236}">
                <a16:creationId xmlns:a16="http://schemas.microsoft.com/office/drawing/2014/main" xmlns="" id="{779EF41A-9F2A-4B96-9E90-8DBFC5E95E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335732"/>
            <a:ext cx="3517900" cy="2522268"/>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7" presetClass="entr" presetSubtype="0" fill="hold" nodeType="afterEffect">
                                  <p:stCondLst>
                                    <p:cond delay="2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u="sng" dirty="0"/>
              <a:t>problems with liberalism</a:t>
            </a:r>
            <a:endParaRPr lang="en-US" dirty="0"/>
          </a:p>
        </p:txBody>
      </p:sp>
      <p:sp>
        <p:nvSpPr>
          <p:cNvPr id="3" name="Content Placeholder 2"/>
          <p:cNvSpPr>
            <a:spLocks noGrp="1"/>
          </p:cNvSpPr>
          <p:nvPr>
            <p:ph idx="1"/>
          </p:nvPr>
        </p:nvSpPr>
        <p:spPr>
          <a:xfrm>
            <a:off x="457200" y="1609724"/>
            <a:ext cx="7467600" cy="5248275"/>
          </a:xfrm>
        </p:spPr>
        <p:txBody>
          <a:bodyPr/>
          <a:lstStyle/>
          <a:p>
            <a:pPr eaLnBrk="1" hangingPunct="1"/>
            <a:r>
              <a:rPr lang="en-US" dirty="0"/>
              <a:t>This view tends to be subjective rather than objective</a:t>
            </a:r>
          </a:p>
          <a:p>
            <a:pPr eaLnBrk="1" hangingPunct="1"/>
            <a:r>
              <a:rPr lang="en-US" dirty="0"/>
              <a:t>The end justifies the means instead of book, chapter &amp; verse...</a:t>
            </a:r>
            <a:r>
              <a:rPr lang="en-US" b="1" i="1" dirty="0"/>
              <a:t>And whatever you do in work or deed, do all in the name of the Lord</a:t>
            </a:r>
            <a:r>
              <a:rPr lang="en-US" dirty="0"/>
              <a:t> (by His authority) </a:t>
            </a:r>
            <a:r>
              <a:rPr lang="en-US" b="1" i="1" dirty="0"/>
              <a:t>[Colossians 3:17]</a:t>
            </a:r>
          </a:p>
          <a:p>
            <a:pPr eaLnBrk="1" hangingPunct="1"/>
            <a:r>
              <a:rPr lang="en-US" dirty="0"/>
              <a:t>There is a double condemnation for a leader of God’s people (elder) if he fails to..</a:t>
            </a:r>
            <a:r>
              <a:rPr lang="en-US" b="1" i="1" dirty="0"/>
              <a:t>.hold fast the faithful word as he has been taught, that he may be able by sound doctrine both to exhort and to convince the gainsayers. [Titus 1:9]</a:t>
            </a:r>
            <a:r>
              <a:rPr lang="en-US" b="1" dirty="0"/>
              <a:t> </a:t>
            </a:r>
            <a:endParaRPr lang="en-US" dirty="0"/>
          </a:p>
          <a:p>
            <a:pPr eaLnBrk="1" hangingPunct="1"/>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67600" cy="1889760"/>
          </a:xfrm>
        </p:spPr>
        <p:txBody>
          <a:bodyPr>
            <a:noAutofit/>
          </a:bodyPr>
          <a:lstStyle/>
          <a:p>
            <a:pPr eaLnBrk="1" fontAlgn="auto" hangingPunct="1">
              <a:spcAft>
                <a:spcPts val="0"/>
              </a:spcAft>
              <a:defRPr/>
            </a:pPr>
            <a:r>
              <a:rPr lang="en-US" sz="2400" i="1" dirty="0"/>
              <a:t>[Numbers 20:8]</a:t>
            </a:r>
            <a:r>
              <a:rPr lang="en-US" sz="2400" dirty="0"/>
              <a:t> Moses is given this command...</a:t>
            </a:r>
            <a:r>
              <a:rPr lang="en-US" sz="2400" i="1" dirty="0"/>
              <a:t>Take your rod, and gather the assembly together.  You and your brother, Aaron, and </a:t>
            </a:r>
            <a:r>
              <a:rPr lang="en-US" sz="2400" i="1" u="sng" dirty="0"/>
              <a:t>speak</a:t>
            </a:r>
            <a:r>
              <a:rPr lang="en-US" sz="2400" i="1" dirty="0"/>
              <a:t> to the rock before their eyes...</a:t>
            </a:r>
            <a:endParaRPr lang="en-US" sz="2400" dirty="0"/>
          </a:p>
        </p:txBody>
      </p:sp>
      <p:sp>
        <p:nvSpPr>
          <p:cNvPr id="3" name="Content Placeholder 2"/>
          <p:cNvSpPr>
            <a:spLocks noGrp="1"/>
          </p:cNvSpPr>
          <p:nvPr>
            <p:ph idx="1"/>
          </p:nvPr>
        </p:nvSpPr>
        <p:spPr>
          <a:xfrm>
            <a:off x="381000" y="2362200"/>
            <a:ext cx="7315200" cy="4094163"/>
          </a:xfrm>
        </p:spPr>
        <p:txBody>
          <a:bodyPr>
            <a:normAutofit/>
          </a:bodyPr>
          <a:lstStyle/>
          <a:p>
            <a:pPr marL="274320" indent="-274320" eaLnBrk="1" fontAlgn="auto" hangingPunct="1">
              <a:spcAft>
                <a:spcPts val="0"/>
              </a:spcAft>
              <a:buFont typeface="Wingdings 2"/>
              <a:buChar char=""/>
              <a:defRPr/>
            </a:pPr>
            <a:r>
              <a:rPr lang="en-US" dirty="0"/>
              <a:t>Notice what he did in verse 10 --- </a:t>
            </a:r>
            <a:r>
              <a:rPr lang="en-US" b="1" i="1" dirty="0"/>
              <a:t>Moses &amp; Aaron gathered the congregation together before the rock, and he said to them, “Hear now, you rebels, must </a:t>
            </a:r>
            <a:r>
              <a:rPr lang="en-US" b="1" i="1" u="sng" cap="all" dirty="0"/>
              <a:t>we</a:t>
            </a:r>
            <a:r>
              <a:rPr lang="en-US" b="1" i="1" dirty="0"/>
              <a:t> fetch you water out of this rock?”</a:t>
            </a:r>
            <a:endParaRPr lang="en-US" dirty="0"/>
          </a:p>
          <a:p>
            <a:pPr eaLnBrk="1" hangingPunct="1"/>
            <a:r>
              <a:rPr lang="en-US" dirty="0"/>
              <a:t>The “grace/unity” movement places much emphasis on personal </a:t>
            </a:r>
            <a:r>
              <a:rPr lang="en-US" u="sng" dirty="0"/>
              <a:t>feelings</a:t>
            </a:r>
            <a:r>
              <a:rPr lang="en-US" dirty="0"/>
              <a:t> as per </a:t>
            </a:r>
            <a:r>
              <a:rPr lang="en-US" b="1" i="1" dirty="0"/>
              <a:t>James 4:17</a:t>
            </a:r>
            <a:r>
              <a:rPr lang="en-US" dirty="0"/>
              <a:t> </a:t>
            </a:r>
            <a:r>
              <a:rPr lang="en-US" b="1" i="1" dirty="0"/>
              <a:t>Therefore to him that knows to do good, and does it not, to him it is sin.</a:t>
            </a:r>
            <a:endParaRPr lang="en-US" dirty="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162800" cy="822960"/>
          </a:xfrm>
        </p:spPr>
        <p:txBody>
          <a:bodyPr>
            <a:normAutofit fontScale="90000"/>
          </a:bodyPr>
          <a:lstStyle/>
          <a:p>
            <a:pPr eaLnBrk="1" fontAlgn="auto" hangingPunct="1">
              <a:spcAft>
                <a:spcPts val="0"/>
              </a:spcAft>
              <a:defRPr/>
            </a:pPr>
            <a:r>
              <a:rPr lang="en-US" u="sng" dirty="0"/>
              <a:t>problems with conservatism</a:t>
            </a:r>
            <a:endParaRPr lang="en-US" dirty="0"/>
          </a:p>
        </p:txBody>
      </p:sp>
      <p:sp>
        <p:nvSpPr>
          <p:cNvPr id="4" name="Content Placeholder 3"/>
          <p:cNvSpPr>
            <a:spLocks noGrp="1"/>
          </p:cNvSpPr>
          <p:nvPr>
            <p:ph idx="1"/>
          </p:nvPr>
        </p:nvSpPr>
        <p:spPr>
          <a:xfrm>
            <a:off x="457200" y="1371600"/>
            <a:ext cx="7239000" cy="5084763"/>
          </a:xfrm>
        </p:spPr>
        <p:txBody>
          <a:bodyPr>
            <a:normAutofit/>
          </a:bodyPr>
          <a:lstStyle/>
          <a:p>
            <a:pPr marL="274320" indent="-274320" eaLnBrk="1" fontAlgn="auto" hangingPunct="1">
              <a:spcAft>
                <a:spcPts val="0"/>
              </a:spcAft>
              <a:buFont typeface="Wingdings 2"/>
              <a:buChar char=""/>
              <a:defRPr/>
            </a:pPr>
            <a:r>
              <a:rPr lang="en-US" dirty="0"/>
              <a:t>Fear can serve to discourage the hearts of brethren to deter (and sometimes prevent) solid scriptural work.</a:t>
            </a:r>
          </a:p>
          <a:p>
            <a:pPr marL="274320" indent="-274320" eaLnBrk="1" fontAlgn="auto" hangingPunct="1">
              <a:spcAft>
                <a:spcPts val="0"/>
              </a:spcAft>
              <a:buFont typeface="Wingdings 2"/>
              <a:buChar char=""/>
              <a:defRPr/>
            </a:pPr>
            <a:r>
              <a:rPr lang="en-US" dirty="0"/>
              <a:t>Consider the spies’ report. </a:t>
            </a:r>
            <a:r>
              <a:rPr lang="en-US" sz="2400" dirty="0"/>
              <a:t>[Numbers 13 &amp; 14]</a:t>
            </a:r>
            <a:endParaRPr lang="en-US" dirty="0"/>
          </a:p>
          <a:p>
            <a:pPr marL="274320" indent="-274320" eaLnBrk="1" fontAlgn="auto" hangingPunct="1">
              <a:spcAft>
                <a:spcPts val="0"/>
              </a:spcAft>
              <a:buFont typeface="Wingdings 2"/>
              <a:buChar char=""/>
              <a:defRPr/>
            </a:pPr>
            <a:r>
              <a:rPr lang="en-US" dirty="0"/>
              <a:t>The people believed the report of 10 of the spies and elected to do the Conservative thing and go back to what was ‘comfortable (?)’ in Egypt</a:t>
            </a:r>
          </a:p>
          <a:p>
            <a:pPr marL="274320" indent="-274320" eaLnBrk="1" fontAlgn="auto" hangingPunct="1">
              <a:spcAft>
                <a:spcPts val="0"/>
              </a:spcAft>
              <a:buFont typeface="Wingdings 2"/>
              <a:buChar char=""/>
              <a:defRPr/>
            </a:pPr>
            <a:r>
              <a:rPr lang="en-US" dirty="0"/>
              <a:t>Because of their fear they made no progress for 40 years.</a:t>
            </a:r>
          </a:p>
          <a:p>
            <a:pPr marL="274320" indent="-274320" eaLnBrk="1" fontAlgn="auto" hangingPunct="1">
              <a:spcAft>
                <a:spcPts val="0"/>
              </a:spcAft>
              <a:buFont typeface="Wingdings 2"/>
              <a:buChar char=""/>
              <a:defRPr/>
            </a:pPr>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162800" cy="746760"/>
          </a:xfrm>
        </p:spPr>
        <p:txBody>
          <a:bodyPr>
            <a:normAutofit fontScale="90000"/>
          </a:bodyPr>
          <a:lstStyle/>
          <a:p>
            <a:pPr eaLnBrk="1" fontAlgn="auto" hangingPunct="1">
              <a:spcAft>
                <a:spcPts val="0"/>
              </a:spcAft>
              <a:defRPr/>
            </a:pPr>
            <a:r>
              <a:rPr lang="en-US" u="sng" dirty="0"/>
              <a:t>problems with conservatism</a:t>
            </a:r>
            <a:endParaRPr lang="en-US" dirty="0"/>
          </a:p>
        </p:txBody>
      </p:sp>
      <p:sp>
        <p:nvSpPr>
          <p:cNvPr id="3" name="Content Placeholder 2"/>
          <p:cNvSpPr>
            <a:spLocks noGrp="1"/>
          </p:cNvSpPr>
          <p:nvPr>
            <p:ph idx="1"/>
          </p:nvPr>
        </p:nvSpPr>
        <p:spPr>
          <a:xfrm>
            <a:off x="381000" y="1295400"/>
            <a:ext cx="7315200" cy="5160963"/>
          </a:xfrm>
        </p:spPr>
        <p:txBody>
          <a:bodyPr>
            <a:normAutofit/>
          </a:bodyPr>
          <a:lstStyle/>
          <a:p>
            <a:pPr marL="274320" indent="-274320" eaLnBrk="1" fontAlgn="auto" hangingPunct="1">
              <a:spcAft>
                <a:spcPts val="0"/>
              </a:spcAft>
              <a:buFont typeface="Wingdings 2"/>
              <a:buChar char=""/>
              <a:defRPr/>
            </a:pPr>
            <a:r>
              <a:rPr lang="en-US" b="1" i="1" dirty="0"/>
              <a:t>Judge not according to the appearance, but judge righteous judgment.</a:t>
            </a:r>
            <a:r>
              <a:rPr lang="en-US" dirty="0"/>
              <a:t> </a:t>
            </a:r>
            <a:r>
              <a:rPr lang="en-US" b="1" i="1" dirty="0"/>
              <a:t>[John 7:24]</a:t>
            </a:r>
            <a:endParaRPr lang="en-US" dirty="0"/>
          </a:p>
          <a:p>
            <a:pPr marL="274320" indent="-274320" eaLnBrk="1" fontAlgn="auto" hangingPunct="1">
              <a:spcAft>
                <a:spcPts val="0"/>
              </a:spcAft>
              <a:buFont typeface="Wingdings 2"/>
              <a:buChar char=""/>
              <a:defRPr/>
            </a:pPr>
            <a:r>
              <a:rPr lang="en-US" dirty="0"/>
              <a:t>Judgments can be made on appearances or preferences rather than what is right. </a:t>
            </a:r>
          </a:p>
          <a:p>
            <a:pPr marL="274320" indent="-274320" eaLnBrk="1" fontAlgn="auto" hangingPunct="1">
              <a:spcAft>
                <a:spcPts val="0"/>
              </a:spcAft>
              <a:buFont typeface="Wingdings 2"/>
              <a:buChar char=""/>
              <a:defRPr/>
            </a:pPr>
            <a:r>
              <a:rPr lang="en-US" dirty="0"/>
              <a:t>Since “we’ve never done this before” it invariably must be wrong </a:t>
            </a:r>
          </a:p>
          <a:p>
            <a:pPr marL="274320" indent="-274320" eaLnBrk="1" fontAlgn="auto" hangingPunct="1">
              <a:spcAft>
                <a:spcPts val="0"/>
              </a:spcAft>
              <a:buFont typeface="Wingdings 2"/>
              <a:buChar char=""/>
              <a:defRPr/>
            </a:pPr>
            <a:r>
              <a:rPr lang="en-US" dirty="0"/>
              <a:t>The Pharisees were a perfect example of “conserving” the Law of Moses by establishing their own code of rules and conduct. </a:t>
            </a:r>
            <a:r>
              <a:rPr lang="en-US" b="1" i="1" u="sng" dirty="0">
                <a:solidFill>
                  <a:srgbClr val="FF0000"/>
                </a:solidFill>
              </a:rPr>
              <a:t>Standards</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20040"/>
            <a:ext cx="7086600" cy="594360"/>
          </a:xfrm>
        </p:spPr>
        <p:txBody>
          <a:bodyPr/>
          <a:lstStyle/>
          <a:p>
            <a:pPr eaLnBrk="1" fontAlgn="auto" hangingPunct="1">
              <a:spcAft>
                <a:spcPts val="0"/>
              </a:spcAft>
              <a:defRPr/>
            </a:pPr>
            <a:r>
              <a:rPr lang="en-US" u="sng" dirty="0"/>
              <a:t>common faults</a:t>
            </a:r>
            <a:endParaRPr lang="en-US" dirty="0"/>
          </a:p>
        </p:txBody>
      </p:sp>
      <p:sp>
        <p:nvSpPr>
          <p:cNvPr id="4" name="Content Placeholder 3"/>
          <p:cNvSpPr>
            <a:spLocks noGrp="1"/>
          </p:cNvSpPr>
          <p:nvPr>
            <p:ph idx="1"/>
          </p:nvPr>
        </p:nvSpPr>
        <p:spPr>
          <a:xfrm>
            <a:off x="381000" y="1143000"/>
            <a:ext cx="7315200" cy="5313363"/>
          </a:xfrm>
        </p:spPr>
        <p:txBody>
          <a:bodyPr>
            <a:normAutofit/>
          </a:bodyPr>
          <a:lstStyle/>
          <a:p>
            <a:pPr marL="274320" indent="-274320" eaLnBrk="1" fontAlgn="auto" hangingPunct="1">
              <a:spcAft>
                <a:spcPts val="0"/>
              </a:spcAft>
              <a:buFont typeface="Wingdings 2"/>
              <a:buChar char=""/>
              <a:defRPr/>
            </a:pPr>
            <a:r>
              <a:rPr lang="en-US" dirty="0"/>
              <a:t>Both views can be reactionary</a:t>
            </a:r>
          </a:p>
          <a:p>
            <a:pPr marL="274320" indent="-274320" eaLnBrk="1" fontAlgn="auto" hangingPunct="1">
              <a:spcAft>
                <a:spcPts val="0"/>
              </a:spcAft>
              <a:buFont typeface="Wingdings 2"/>
              <a:buChar char=""/>
              <a:defRPr/>
            </a:pPr>
            <a:r>
              <a:rPr lang="en-US" dirty="0"/>
              <a:t>(</a:t>
            </a:r>
            <a:r>
              <a:rPr lang="en-US" u="sng" dirty="0"/>
              <a:t>Liberal </a:t>
            </a:r>
            <a:r>
              <a:rPr lang="en-US" dirty="0"/>
              <a:t>reaction to) </a:t>
            </a:r>
            <a:r>
              <a:rPr lang="en-US" b="1" i="1" dirty="0"/>
              <a:t>1 Timothy 2:12</a:t>
            </a:r>
            <a:r>
              <a:rPr lang="en-US" dirty="0"/>
              <a:t> a woman </a:t>
            </a:r>
            <a:r>
              <a:rPr lang="en-US" b="1" i="1" dirty="0"/>
              <a:t>must not teach, nor usurp the authority over the man, but to be in quietness</a:t>
            </a:r>
            <a:r>
              <a:rPr lang="en-US" dirty="0"/>
              <a:t>...in other words not to preach in a public assembly.</a:t>
            </a:r>
          </a:p>
          <a:p>
            <a:pPr marL="274320" indent="-274320" eaLnBrk="1" fontAlgn="auto" hangingPunct="1">
              <a:spcAft>
                <a:spcPts val="0"/>
              </a:spcAft>
              <a:buFont typeface="Wingdings 2"/>
              <a:buChar char=""/>
              <a:defRPr/>
            </a:pPr>
            <a:r>
              <a:rPr lang="en-US" dirty="0"/>
              <a:t>A charge is made in the community that a church is “discriminating” against women.</a:t>
            </a:r>
          </a:p>
          <a:p>
            <a:pPr marL="274320" indent="-274320" eaLnBrk="1" fontAlgn="auto" hangingPunct="1">
              <a:spcAft>
                <a:spcPts val="0"/>
              </a:spcAft>
              <a:buFont typeface="Wingdings 2"/>
              <a:buChar char=""/>
              <a:defRPr/>
            </a:pPr>
            <a:r>
              <a:rPr lang="en-US" dirty="0"/>
              <a:t>Then comes the reasoning “after all, we don’t want people in the community to think we’re sexist” Now there are women in the pulpit</a:t>
            </a: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anim calcmode="lin" valueType="num">
                                      <p:cBhvr>
                                        <p:cTn id="8"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anim calcmode="lin" valueType="num">
                                      <p:cBhvr>
                                        <p:cTn id="16"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2000"/>
                                        <p:tgtEl>
                                          <p:spTgt spid="4">
                                            <p:txEl>
                                              <p:pRg st="3" end="3"/>
                                            </p:txEl>
                                          </p:spTgt>
                                        </p:tgtEl>
                                      </p:cBhvr>
                                    </p:animEffect>
                                    <p:anim calcmode="lin" valueType="num">
                                      <p:cBhvr>
                                        <p:cTn id="24" dur="2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sz="3200" dirty="0"/>
              <a:t>Liberals &amp; Conservatives stand fundamentally at opposite ends.</a:t>
            </a:r>
          </a:p>
        </p:txBody>
      </p:sp>
      <p:sp>
        <p:nvSpPr>
          <p:cNvPr id="3" name="Content Placeholder 2"/>
          <p:cNvSpPr>
            <a:spLocks noGrp="1"/>
          </p:cNvSpPr>
          <p:nvPr>
            <p:ph idx="1"/>
          </p:nvPr>
        </p:nvSpPr>
        <p:spPr/>
        <p:txBody>
          <a:bodyPr/>
          <a:lstStyle/>
          <a:p>
            <a:pPr eaLnBrk="1" hangingPunct="1"/>
            <a:r>
              <a:rPr lang="en-US" dirty="0"/>
              <a:t>1.  The labels come with a lot of emotional “baggage”.</a:t>
            </a:r>
          </a:p>
          <a:p>
            <a:pPr eaLnBrk="1" hangingPunct="1"/>
            <a:r>
              <a:rPr lang="en-US" dirty="0"/>
              <a:t>2.  These emotional reactions have overshadowed any issues at hand.</a:t>
            </a:r>
          </a:p>
          <a:p>
            <a:pPr eaLnBrk="1" hangingPunct="1"/>
            <a:r>
              <a:rPr lang="en-US" dirty="0"/>
              <a:t>3.  Neither label is completely understood by the other.</a:t>
            </a:r>
          </a:p>
        </p:txBody>
      </p:sp>
      <p:pic>
        <p:nvPicPr>
          <p:cNvPr id="4" name="Picture 3" descr="radical conservatism.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0"/>
            <a:ext cx="1600200"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radical libera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radical conservativ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038600"/>
            <a:ext cx="33528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3000"/>
                                        <p:tgtEl>
                                          <p:spTgt spid="5"/>
                                        </p:tgtEl>
                                      </p:cBhvr>
                                    </p:animEffect>
                                  </p:childTnLst>
                                </p:cTn>
                              </p:par>
                            </p:childTnLst>
                          </p:cTn>
                        </p:par>
                        <p:par>
                          <p:cTn id="12" fill="hold" nodeType="afterGroup">
                            <p:stCondLst>
                              <p:cond delay="3500"/>
                            </p:stCondLst>
                            <p:childTnLst>
                              <p:par>
                                <p:cTn id="13" presetID="9"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par>
                                <p:cTn id="16" presetID="37" presetClass="entr" presetSubtype="0" fill="hold"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22" presetID="37"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8" presetID="37"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1000"/>
                                        <p:tgtEl>
                                          <p:spTgt spid="3">
                                            <p:txEl>
                                              <p:pRg st="2" end="2"/>
                                            </p:txEl>
                                          </p:spTgt>
                                        </p:tgtEl>
                                      </p:cBhvr>
                                    </p:animEffect>
                                    <p:anim calcmode="lin" valueType="num">
                                      <p:cBhvr>
                                        <p:cTn id="3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pPr eaLnBrk="1" fontAlgn="auto" hangingPunct="1">
              <a:spcAft>
                <a:spcPts val="0"/>
              </a:spcAft>
              <a:defRPr/>
            </a:pPr>
            <a:r>
              <a:rPr lang="en-US" sz="2700" dirty="0"/>
              <a:t>Neither view is consistent with the faithful life as described in the New Testament.</a:t>
            </a:r>
            <a:endParaRPr lang="en-US" dirty="0"/>
          </a:p>
        </p:txBody>
      </p:sp>
      <p:sp>
        <p:nvSpPr>
          <p:cNvPr id="3" name="Content Placeholder 2"/>
          <p:cNvSpPr>
            <a:spLocks noGrp="1"/>
          </p:cNvSpPr>
          <p:nvPr>
            <p:ph idx="1"/>
          </p:nvPr>
        </p:nvSpPr>
        <p:spPr>
          <a:xfrm>
            <a:off x="457200" y="1371600"/>
            <a:ext cx="7239000" cy="5084763"/>
          </a:xfrm>
        </p:spPr>
        <p:txBody>
          <a:bodyPr>
            <a:normAutofit lnSpcReduction="10000"/>
          </a:bodyPr>
          <a:lstStyle/>
          <a:p>
            <a:pPr marL="274320" indent="-274320" eaLnBrk="1" fontAlgn="auto" hangingPunct="1">
              <a:spcAft>
                <a:spcPts val="0"/>
              </a:spcAft>
              <a:buFont typeface="Wingdings 2"/>
              <a:buChar char=""/>
              <a:defRPr/>
            </a:pPr>
            <a:r>
              <a:rPr lang="en-US" dirty="0"/>
              <a:t>1. Liberal plays it loose in hopes of gaining more. </a:t>
            </a:r>
          </a:p>
          <a:p>
            <a:pPr marL="274320" indent="-274320" eaLnBrk="1" fontAlgn="auto" hangingPunct="1">
              <a:spcAft>
                <a:spcPts val="0"/>
              </a:spcAft>
              <a:buFont typeface="Wingdings 2"/>
              <a:buChar char=""/>
              <a:defRPr/>
            </a:pPr>
            <a:r>
              <a:rPr lang="en-US" dirty="0"/>
              <a:t>2.  Conservative plays it safe to protect what he has.</a:t>
            </a:r>
          </a:p>
          <a:p>
            <a:pPr marL="274320" indent="-274320" eaLnBrk="1" fontAlgn="auto" hangingPunct="1">
              <a:spcAft>
                <a:spcPts val="0"/>
              </a:spcAft>
              <a:buFont typeface="Wingdings 2"/>
              <a:buChar char=""/>
              <a:defRPr/>
            </a:pPr>
            <a:r>
              <a:rPr lang="en-US" dirty="0"/>
              <a:t>Conserving error is just as wrong as being Liberal with the truth.</a:t>
            </a:r>
          </a:p>
          <a:p>
            <a:pPr marL="457200" indent="-457200" eaLnBrk="1" fontAlgn="auto" hangingPunct="1">
              <a:spcAft>
                <a:spcPts val="0"/>
              </a:spcAft>
              <a:buFont typeface="+mj-lt"/>
              <a:buAutoNum type="arabicPeriod"/>
              <a:defRPr/>
            </a:pPr>
            <a:r>
              <a:rPr lang="en-US" sz="1900" dirty="0"/>
              <a:t>Born a Catholic to die a Catholic is dangerous Conservatism.</a:t>
            </a:r>
          </a:p>
          <a:p>
            <a:pPr marL="457200" indent="-457200" eaLnBrk="1" fontAlgn="auto" hangingPunct="1">
              <a:spcAft>
                <a:spcPts val="0"/>
              </a:spcAft>
              <a:buFont typeface="+mj-lt"/>
              <a:buAutoNum type="arabicPeriod"/>
              <a:defRPr/>
            </a:pPr>
            <a:r>
              <a:rPr lang="en-US" sz="1900" dirty="0"/>
              <a:t>Those who refuse to put away the religion of their fathers for the sake of what they know is the truth are no better than the Pharisees of Jesus’ day.</a:t>
            </a:r>
          </a:p>
          <a:p>
            <a:pPr marL="274320" indent="-274320" eaLnBrk="1" fontAlgn="auto" hangingPunct="1">
              <a:spcAft>
                <a:spcPts val="0"/>
              </a:spcAft>
              <a:buFont typeface="Wingdings 2"/>
              <a:buChar char=""/>
              <a:defRPr/>
            </a:pPr>
            <a:r>
              <a:rPr lang="en-US" b="1" i="1" dirty="0"/>
              <a:t>Every plant that my heavenly Father has not planted shall be rooted up.</a:t>
            </a:r>
            <a:r>
              <a:rPr lang="en-US" dirty="0"/>
              <a:t> </a:t>
            </a:r>
            <a:r>
              <a:rPr lang="en-US" b="1" i="1" dirty="0"/>
              <a:t>[Matthew 15:13]</a:t>
            </a:r>
            <a:r>
              <a:rPr lang="en-US" dirty="0"/>
              <a:t> </a:t>
            </a:r>
          </a:p>
          <a:p>
            <a:pPr marL="274320" indent="-274320" eaLnBrk="1" fontAlgn="auto" hangingPunct="1">
              <a:spcAft>
                <a:spcPts val="0"/>
              </a:spcAft>
              <a:buFont typeface="Wingdings 2"/>
              <a:buChar char=""/>
              <a:defRPr/>
            </a:pPr>
            <a:endParaRPr lang="en-US" dirty="0"/>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150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500"/>
                            </p:stCondLst>
                            <p:childTnLst>
                              <p:par>
                                <p:cTn id="15" presetID="2" presetClass="entr" presetSubtype="8" fill="hold" nodeType="afterEffect">
                                  <p:stCondLst>
                                    <p:cond delay="150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162800" cy="746760"/>
          </a:xfrm>
        </p:spPr>
        <p:txBody>
          <a:bodyPr/>
          <a:lstStyle/>
          <a:p>
            <a:pPr eaLnBrk="1" fontAlgn="auto" hangingPunct="1">
              <a:spcAft>
                <a:spcPts val="0"/>
              </a:spcAft>
              <a:defRPr/>
            </a:pPr>
            <a:r>
              <a:rPr lang="en-US" u="sng" dirty="0"/>
              <a:t>be faithful</a:t>
            </a:r>
            <a:endParaRPr lang="en-US" dirty="0"/>
          </a:p>
        </p:txBody>
      </p:sp>
      <p:sp>
        <p:nvSpPr>
          <p:cNvPr id="3" name="Content Placeholder 2"/>
          <p:cNvSpPr>
            <a:spLocks noGrp="1"/>
          </p:cNvSpPr>
          <p:nvPr>
            <p:ph idx="1"/>
          </p:nvPr>
        </p:nvSpPr>
        <p:spPr>
          <a:xfrm>
            <a:off x="457200" y="1609725"/>
            <a:ext cx="7162800" cy="4846638"/>
          </a:xfrm>
        </p:spPr>
        <p:txBody>
          <a:bodyPr>
            <a:normAutofit fontScale="92500" lnSpcReduction="20000"/>
          </a:bodyPr>
          <a:lstStyle/>
          <a:p>
            <a:pPr marL="274320" indent="-274320" eaLnBrk="1" fontAlgn="auto" hangingPunct="1">
              <a:spcAft>
                <a:spcPts val="0"/>
              </a:spcAft>
              <a:buFont typeface="Wingdings 2"/>
              <a:buChar char=""/>
              <a:defRPr/>
            </a:pPr>
            <a:r>
              <a:rPr lang="en-US" dirty="0"/>
              <a:t>In the story of the 12 spies, Joshua &amp; Caleb were the heroes because they put their trust in what the God said.</a:t>
            </a:r>
          </a:p>
          <a:p>
            <a:pPr marL="274320" indent="-274320" eaLnBrk="1" fontAlgn="auto" hangingPunct="1">
              <a:spcAft>
                <a:spcPts val="0"/>
              </a:spcAft>
              <a:buFont typeface="Wingdings 2"/>
              <a:buChar char=""/>
              <a:defRPr/>
            </a:pPr>
            <a:r>
              <a:rPr lang="en-US" dirty="0"/>
              <a:t>They determined to follow it regardless of their personal feelings.</a:t>
            </a:r>
          </a:p>
          <a:p>
            <a:pPr marL="274320" indent="-274320" eaLnBrk="1" fontAlgn="auto" hangingPunct="1">
              <a:spcAft>
                <a:spcPts val="0"/>
              </a:spcAft>
              <a:buFont typeface="Wingdings 2"/>
              <a:buChar char=""/>
              <a:defRPr/>
            </a:pPr>
            <a:r>
              <a:rPr lang="en-US" dirty="0"/>
              <a:t>They may have been just as apprehensive about or impressed with the same things the other 10 saw.</a:t>
            </a:r>
          </a:p>
          <a:p>
            <a:pPr marL="274320" indent="-274320" eaLnBrk="1" fontAlgn="auto" hangingPunct="1">
              <a:spcAft>
                <a:spcPts val="0"/>
              </a:spcAft>
              <a:buFont typeface="Wingdings 2"/>
              <a:buChar char=""/>
              <a:defRPr/>
            </a:pPr>
            <a:r>
              <a:rPr lang="en-US" dirty="0"/>
              <a:t>We should never be blind to the dangers, but that should never keep us from doing anything that is scriptural. [Ex. exercising discipline]</a:t>
            </a:r>
          </a:p>
          <a:p>
            <a:pPr marL="274320" indent="-274320" eaLnBrk="1" fontAlgn="auto" hangingPunct="1">
              <a:spcAft>
                <a:spcPts val="0"/>
              </a:spcAft>
              <a:buFont typeface="Wingdings 2"/>
              <a:buChar char=""/>
              <a:defRPr/>
            </a:pPr>
            <a:r>
              <a:rPr lang="en-US" b="1" i="1" dirty="0"/>
              <a:t>For God has not given us the Spirit of fear, but of power and of love and of a sound mind</a:t>
            </a:r>
            <a:r>
              <a:rPr lang="en-US" dirty="0"/>
              <a:t> </a:t>
            </a:r>
            <a:r>
              <a:rPr lang="en-US" b="1" i="1" dirty="0"/>
              <a:t>[2 Timothy 1:7]</a:t>
            </a:r>
            <a:endParaRPr lang="en-US" dirty="0"/>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086600" cy="899160"/>
          </a:xfrm>
        </p:spPr>
        <p:txBody>
          <a:bodyPr/>
          <a:lstStyle/>
          <a:p>
            <a:pPr eaLnBrk="1" fontAlgn="auto" hangingPunct="1">
              <a:spcAft>
                <a:spcPts val="0"/>
              </a:spcAft>
              <a:defRPr/>
            </a:pPr>
            <a:r>
              <a:rPr lang="en-US" dirty="0"/>
              <a:t>Liberal or Conservative?</a:t>
            </a:r>
          </a:p>
        </p:txBody>
      </p:sp>
      <p:sp>
        <p:nvSpPr>
          <p:cNvPr id="3" name="Content Placeholder 2"/>
          <p:cNvSpPr>
            <a:spLocks noGrp="1"/>
          </p:cNvSpPr>
          <p:nvPr>
            <p:ph idx="1"/>
          </p:nvPr>
        </p:nvSpPr>
        <p:spPr>
          <a:xfrm>
            <a:off x="304800" y="1274763"/>
            <a:ext cx="7543800" cy="5008563"/>
          </a:xfrm>
        </p:spPr>
        <p:txBody>
          <a:bodyPr/>
          <a:lstStyle/>
          <a:p>
            <a:pPr eaLnBrk="1" hangingPunct="1"/>
            <a:r>
              <a:rPr lang="en-US" dirty="0"/>
              <a:t>Why hold such a poor choice?</a:t>
            </a:r>
          </a:p>
          <a:p>
            <a:pPr eaLnBrk="1" hangingPunct="1"/>
            <a:r>
              <a:rPr lang="en-US" dirty="0"/>
              <a:t>Why not be </a:t>
            </a:r>
            <a:r>
              <a:rPr lang="en-US" sz="3200" b="1" i="1" dirty="0"/>
              <a:t>faithful?</a:t>
            </a:r>
          </a:p>
          <a:p>
            <a:pPr eaLnBrk="1" hangingPunct="1"/>
            <a:r>
              <a:rPr lang="en-US" dirty="0"/>
              <a:t>Why not be perfectly united in our collective efforts to conservatively follow God’s Word only?</a:t>
            </a:r>
          </a:p>
          <a:p>
            <a:pPr eaLnBrk="1" hangingPunct="1"/>
            <a:r>
              <a:rPr lang="en-US" dirty="0"/>
              <a:t>Why not be liberal in our love toward one another?</a:t>
            </a:r>
          </a:p>
          <a:p>
            <a:pPr eaLnBrk="1" hangingPunct="1"/>
            <a:r>
              <a:rPr lang="en-US" dirty="0"/>
              <a:t>After all, it is the </a:t>
            </a:r>
            <a:r>
              <a:rPr lang="en-US" b="1" i="1" u="sng" dirty="0"/>
              <a:t>good &amp; faithful servant</a:t>
            </a:r>
            <a:r>
              <a:rPr lang="en-US" b="1" i="1" dirty="0"/>
              <a:t> who will enter into the joy of the Lord</a:t>
            </a:r>
            <a:r>
              <a:rPr lang="en-US" dirty="0"/>
              <a:t> </a:t>
            </a:r>
            <a:r>
              <a:rPr lang="en-US" b="1" i="1" dirty="0"/>
              <a:t>[Matthew 25:21]...</a:t>
            </a:r>
            <a:r>
              <a:rPr lang="en-US" dirty="0"/>
              <a:t>not a Liberal or a Conservative.</a:t>
            </a:r>
          </a:p>
        </p:txBody>
      </p:sp>
      <p:pic>
        <p:nvPicPr>
          <p:cNvPr id="4" name="Picture 3" descr="question marks 2.jpg"/>
          <p:cNvPicPr>
            <a:picLocks noChangeAspect="1"/>
          </p:cNvPicPr>
          <p:nvPr/>
        </p:nvPicPr>
        <p:blipFill>
          <a:blip r:embed="rId2"/>
          <a:stretch>
            <a:fillRect/>
          </a:stretch>
        </p:blipFill>
        <p:spPr>
          <a:xfrm>
            <a:off x="2362200" y="574674"/>
            <a:ext cx="5715000" cy="6054025"/>
          </a:xfrm>
          <a:prstGeom prst="rect">
            <a:avLst/>
          </a:prstGeom>
          <a:scene3d>
            <a:camera prst="orthographicFront"/>
            <a:lightRig rig="threePt" dir="t"/>
          </a:scene3d>
          <a:sp3d prstMaterial="clear"/>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Horizontal)">
                                      <p:cBhvr>
                                        <p:cTn id="7" dur="500"/>
                                        <p:tgtEl>
                                          <p:spTgt spid="3">
                                            <p:txEl>
                                              <p:pRg st="1" end="1"/>
                                            </p:txEl>
                                          </p:spTgt>
                                        </p:tgtEl>
                                      </p:cBhvr>
                                    </p:animEffect>
                                  </p:childTnLst>
                                </p:cTn>
                              </p:par>
                            </p:childTnLst>
                          </p:cTn>
                        </p:par>
                        <p:par>
                          <p:cTn id="8" fill="hold" nodeType="afterGroup">
                            <p:stCondLst>
                              <p:cond delay="500"/>
                            </p:stCondLst>
                            <p:childTnLst>
                              <p:par>
                                <p:cTn id="9" presetID="16" presetClass="entr" presetSubtype="26" fill="hold" nodeType="afterEffect">
                                  <p:stCondLst>
                                    <p:cond delay="2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Horizontal)">
                                      <p:cBhvr>
                                        <p:cTn id="11" dur="500"/>
                                        <p:tgtEl>
                                          <p:spTgt spid="3">
                                            <p:txEl>
                                              <p:pRg st="2" end="2"/>
                                            </p:txEl>
                                          </p:spTgt>
                                        </p:tgtEl>
                                      </p:cBhvr>
                                    </p:animEffect>
                                  </p:childTnLst>
                                </p:cTn>
                              </p:par>
                            </p:childTnLst>
                          </p:cTn>
                        </p:par>
                        <p:par>
                          <p:cTn id="12" fill="hold" nodeType="afterGroup">
                            <p:stCondLst>
                              <p:cond delay="3500"/>
                            </p:stCondLst>
                            <p:childTnLst>
                              <p:par>
                                <p:cTn id="13" presetID="16" presetClass="entr" presetSubtype="26" fill="hold" nodeType="afterEffect">
                                  <p:stCondLst>
                                    <p:cond delay="1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Horizontal)">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Definition of “conserve”: </a:t>
            </a:r>
            <a:br>
              <a:rPr lang="en-US" dirty="0"/>
            </a:br>
            <a:r>
              <a:rPr lang="en-US" dirty="0"/>
              <a:t>to preserve from loss.</a:t>
            </a:r>
          </a:p>
        </p:txBody>
      </p:sp>
      <p:sp>
        <p:nvSpPr>
          <p:cNvPr id="3" name="Content Placeholder 2"/>
          <p:cNvSpPr>
            <a:spLocks noGrp="1"/>
          </p:cNvSpPr>
          <p:nvPr>
            <p:ph idx="1"/>
          </p:nvPr>
        </p:nvSpPr>
        <p:spPr/>
        <p:txBody>
          <a:bodyPr/>
          <a:lstStyle/>
          <a:p>
            <a:pPr eaLnBrk="1" hangingPunct="1"/>
            <a:r>
              <a:rPr lang="en-US" dirty="0"/>
              <a:t>They tend to take the defensive position as opposed the offensive.</a:t>
            </a:r>
          </a:p>
          <a:p>
            <a:pPr eaLnBrk="1" hangingPunct="1"/>
            <a:r>
              <a:rPr lang="en-US" dirty="0"/>
              <a:t>No war has ever been won, no crop was ever harvested, or no city was ever built from a constant defensive position.</a:t>
            </a:r>
          </a:p>
          <a:p>
            <a:pPr eaLnBrk="1" hangingPunct="1"/>
            <a:r>
              <a:rPr lang="en-US" dirty="0"/>
              <a:t>In conserving the status quo, he works, but without growth.</a:t>
            </a:r>
          </a:p>
          <a:p>
            <a:pPr eaLnBrk="1" hangingPunct="1"/>
            <a:r>
              <a:rPr lang="en-US" dirty="0"/>
              <a:t>Inevitably he loses what he has through stagnation. [Ex. Pharisees]</a:t>
            </a:r>
          </a:p>
          <a:p>
            <a:pPr eaLnBrk="1" hangingPunct="1"/>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nodeType="withGroup">
                            <p:stCondLst>
                              <p:cond delay="1000"/>
                            </p:stCondLst>
                            <p:childTnLst>
                              <p:par>
                                <p:cTn id="12" presetID="37" presetClass="entr" presetSubtype="0" fill="hold"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8" fill="hold" nodeType="withGroup">
                            <p:stCondLst>
                              <p:cond delay="2500"/>
                            </p:stCondLst>
                            <p:childTnLst>
                              <p:par>
                                <p:cTn id="19" presetID="37" presetClass="entr" presetSubtype="0" fill="hold"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5" fill="hold" nodeType="withGroup">
                            <p:stCondLst>
                              <p:cond delay="4000"/>
                            </p:stCondLst>
                            <p:childTnLst>
                              <p:par>
                                <p:cTn id="26" presetID="37" presetClass="entr" presetSubtype="0" fill="hold" nodeType="afterEffect">
                                  <p:stCondLst>
                                    <p:cond delay="5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a:t>Liberal by Definition:</a:t>
            </a:r>
          </a:p>
        </p:txBody>
      </p:sp>
      <p:sp>
        <p:nvSpPr>
          <p:cNvPr id="9219" name="Content Placeholder 2"/>
          <p:cNvSpPr>
            <a:spLocks noGrp="1"/>
          </p:cNvSpPr>
          <p:nvPr>
            <p:ph idx="1"/>
          </p:nvPr>
        </p:nvSpPr>
        <p:spPr/>
        <p:txBody>
          <a:bodyPr/>
          <a:lstStyle/>
          <a:p>
            <a:pPr eaLnBrk="1" hangingPunct="1"/>
            <a:r>
              <a:rPr lang="en-US" i="1"/>
              <a:t>1. Not </a:t>
            </a:r>
            <a:r>
              <a:rPr lang="en-US" i="1" u="sng"/>
              <a:t>limited</a:t>
            </a:r>
            <a:r>
              <a:rPr lang="en-US" i="1"/>
              <a:t> to or by established, traditional, orthodox, or authoritarian attitudes, views, or dogmas; free from bigotry. </a:t>
            </a:r>
          </a:p>
          <a:p>
            <a:pPr eaLnBrk="1" hangingPunct="1"/>
            <a:r>
              <a:rPr lang="en-US" i="1"/>
              <a:t>2. Favoring proposals for reform, open to new ideas for progress, and </a:t>
            </a:r>
            <a:r>
              <a:rPr lang="en-US" i="1" u="sng"/>
              <a:t>tolerant</a:t>
            </a:r>
            <a:r>
              <a:rPr lang="en-US" i="1"/>
              <a:t> of the ideas and behavior of others; broad-minded.</a:t>
            </a:r>
            <a:endParaRPr lang="en-US"/>
          </a:p>
        </p:txBody>
      </p:sp>
      <p:pic>
        <p:nvPicPr>
          <p:cNvPr id="9220" name="Picture 3" descr="Religion is a crutch.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52400"/>
            <a:ext cx="1477963"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descr="Rainbow Peace Sign.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051425"/>
            <a:ext cx="1524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086600" cy="594360"/>
          </a:xfrm>
        </p:spPr>
        <p:txBody>
          <a:bodyPr/>
          <a:lstStyle/>
          <a:p>
            <a:pPr eaLnBrk="1" fontAlgn="auto" hangingPunct="1">
              <a:spcAft>
                <a:spcPts val="0"/>
              </a:spcAft>
              <a:defRPr/>
            </a:pPr>
            <a:r>
              <a:rPr lang="en-US" sz="2400" dirty="0"/>
              <a:t>The Radical Liberal is hard to hold back.</a:t>
            </a:r>
          </a:p>
        </p:txBody>
      </p:sp>
      <p:sp>
        <p:nvSpPr>
          <p:cNvPr id="3" name="Content Placeholder 2"/>
          <p:cNvSpPr>
            <a:spLocks noGrp="1"/>
          </p:cNvSpPr>
          <p:nvPr>
            <p:ph idx="1"/>
          </p:nvPr>
        </p:nvSpPr>
        <p:spPr>
          <a:xfrm>
            <a:off x="304800" y="1219200"/>
            <a:ext cx="7391400" cy="5237163"/>
          </a:xfrm>
        </p:spPr>
        <p:txBody>
          <a:bodyPr/>
          <a:lstStyle/>
          <a:p>
            <a:pPr eaLnBrk="1" hangingPunct="1"/>
            <a:r>
              <a:rPr lang="en-US"/>
              <a:t>By definition he favors reform or progress </a:t>
            </a:r>
          </a:p>
          <a:p>
            <a:pPr eaLnBrk="1" hangingPunct="1"/>
            <a:r>
              <a:rPr lang="en-US"/>
              <a:t>Principal concern is to try new things &amp; conquer new territories.</a:t>
            </a:r>
          </a:p>
          <a:p>
            <a:pPr eaLnBrk="1" hangingPunct="1"/>
            <a:r>
              <a:rPr lang="en-US"/>
              <a:t>BUT he often forgets to defend and hold what he already has.</a:t>
            </a:r>
          </a:p>
          <a:p>
            <a:pPr eaLnBrk="1" hangingPunct="1"/>
            <a:r>
              <a:rPr lang="en-US"/>
              <a:t>When he stops he finds himself a long way from where he started.</a:t>
            </a:r>
          </a:p>
          <a:p>
            <a:pPr lvl="1" eaLnBrk="1" hangingPunct="1"/>
            <a:r>
              <a:rPr lang="en-US"/>
              <a:t>1.  To get back would be difficult, if not impossible.</a:t>
            </a:r>
          </a:p>
          <a:p>
            <a:pPr lvl="1" eaLnBrk="1" hangingPunct="1"/>
            <a:r>
              <a:rPr lang="en-US"/>
              <a:t>2.  Like “borrowing wood” to build a bridge.</a:t>
            </a:r>
          </a:p>
          <a:p>
            <a:pPr lvl="1" eaLnBrk="1" hangingPunct="1"/>
            <a:r>
              <a:rPr lang="en-US"/>
              <a:t>3.  The Liberal works but doesn’t really gain because he loses what he had through neglect</a:t>
            </a:r>
          </a:p>
          <a:p>
            <a:pPr eaLnBrk="1" hangingPunct="1"/>
            <a:endParaRPr lang="en-US"/>
          </a:p>
        </p:txBody>
      </p:sp>
      <p:pic>
        <p:nvPicPr>
          <p:cNvPr id="4" name="Picture 3" descr="bridge under construction.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95400"/>
            <a:ext cx="6019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7"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900" decel="100000" fill="hold"/>
                                        <p:tgtEl>
                                          <p:spTgt spid="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467600" cy="3947160"/>
          </a:xfrm>
        </p:spPr>
        <p:txBody>
          <a:bodyPr/>
          <a:lstStyle/>
          <a:p>
            <a:pPr eaLnBrk="1" fontAlgn="auto" hangingPunct="1">
              <a:spcAft>
                <a:spcPts val="0"/>
              </a:spcAft>
              <a:defRPr/>
            </a:pPr>
            <a:r>
              <a:rPr lang="en-US" dirty="0"/>
              <a:t>Neither position is that static but is found in ever-changing degrees.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Liberalism - drifts away from established authority.</a:t>
            </a:r>
          </a:p>
        </p:txBody>
      </p:sp>
      <p:sp>
        <p:nvSpPr>
          <p:cNvPr id="3" name="Content Placeholder 2"/>
          <p:cNvSpPr>
            <a:spLocks noGrp="1"/>
          </p:cNvSpPr>
          <p:nvPr>
            <p:ph idx="1"/>
          </p:nvPr>
        </p:nvSpPr>
        <p:spPr/>
        <p:txBody>
          <a:bodyPr/>
          <a:lstStyle/>
          <a:p>
            <a:pPr eaLnBrk="1" hangingPunct="1"/>
            <a:r>
              <a:rPr lang="en-US"/>
              <a:t>Sees little or no danger from departure</a:t>
            </a:r>
          </a:p>
          <a:p>
            <a:pPr eaLnBrk="1" hangingPunct="1"/>
            <a:r>
              <a:rPr lang="en-US"/>
              <a:t>Puts confidence in the reasoning of good men, popular movements, or well-intended aspirations.</a:t>
            </a:r>
          </a:p>
          <a:p>
            <a:pPr eaLnBrk="1" hangingPunct="1"/>
            <a:r>
              <a:rPr lang="en-US"/>
              <a:t>God’s word is relegated to second place.</a:t>
            </a:r>
          </a:p>
          <a:p>
            <a:pPr eaLnBrk="1" hangingPunct="1"/>
            <a:r>
              <a:rPr lang="en-US"/>
              <a:t>The tendency is to walk by </a:t>
            </a:r>
            <a:r>
              <a:rPr lang="en-US" u="sng"/>
              <a:t>sight</a:t>
            </a:r>
            <a:r>
              <a:rPr lang="en-US"/>
              <a:t> rather than by faith.</a:t>
            </a:r>
          </a:p>
          <a:p>
            <a:pPr eaLnBrk="1" hangingPunct="1"/>
            <a:r>
              <a:rPr lang="en-US"/>
              <a:t>Motto “the end justifies the means”</a:t>
            </a:r>
          </a:p>
          <a:p>
            <a:pPr eaLnBrk="1" hangingPunct="1"/>
            <a:r>
              <a:rPr lang="en-US"/>
              <a:t>Main concern is results... not truth or principle.  </a:t>
            </a:r>
          </a:p>
          <a:p>
            <a:pPr eaLnBrk="1" hangingPunct="1"/>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No wonder liberals have problems among themselves...</a:t>
            </a:r>
          </a:p>
        </p:txBody>
      </p:sp>
      <p:sp>
        <p:nvSpPr>
          <p:cNvPr id="3" name="Content Placeholder 2"/>
          <p:cNvSpPr>
            <a:spLocks noGrp="1"/>
          </p:cNvSpPr>
          <p:nvPr>
            <p:ph idx="1"/>
          </p:nvPr>
        </p:nvSpPr>
        <p:spPr/>
        <p:txBody>
          <a:bodyPr/>
          <a:lstStyle/>
          <a:p>
            <a:pPr eaLnBrk="1" hangingPunct="1"/>
            <a:r>
              <a:rPr lang="en-US" sz="5400">
                <a:solidFill>
                  <a:srgbClr val="FF0000"/>
                </a:solidFill>
              </a:rPr>
              <a:t>Not all of them are </a:t>
            </a:r>
            <a:r>
              <a:rPr lang="en-US" sz="5400" u="sng">
                <a:solidFill>
                  <a:srgbClr val="FF0000"/>
                </a:solidFill>
              </a:rPr>
              <a:t>that</a:t>
            </a:r>
            <a:r>
              <a:rPr lang="en-US" sz="5400">
                <a:solidFill>
                  <a:srgbClr val="FF0000"/>
                </a:solidFill>
              </a:rPr>
              <a:t> liberal.</a:t>
            </a:r>
            <a:endParaRPr lang="en-US">
              <a:solidFill>
                <a:srgbClr val="FF0000"/>
              </a:solidFill>
            </a:endParaRPr>
          </a:p>
          <a:p>
            <a:pPr eaLnBrk="1" hangingPunct="1">
              <a:buFont typeface="Wingdings 2" pitchFamily="18" charset="2"/>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a:t>Conservatism confuses custom &amp; tradition with authority.</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Char char=""/>
              <a:defRPr/>
            </a:pPr>
            <a:r>
              <a:rPr lang="en-US" dirty="0"/>
              <a:t>The tendency is to walk by fear than by faith.  </a:t>
            </a:r>
          </a:p>
          <a:p>
            <a:pPr marL="274320" indent="-274320" eaLnBrk="1" fontAlgn="auto" hangingPunct="1">
              <a:spcAft>
                <a:spcPts val="0"/>
              </a:spcAft>
              <a:buFont typeface="Wingdings 2"/>
              <a:buChar char=""/>
              <a:defRPr/>
            </a:pPr>
            <a:r>
              <a:rPr lang="en-US" dirty="0"/>
              <a:t>Changes are NOT GOOD! </a:t>
            </a:r>
          </a:p>
          <a:p>
            <a:pPr marL="274320" indent="-274320" eaLnBrk="1" fontAlgn="auto" hangingPunct="1">
              <a:spcAft>
                <a:spcPts val="0"/>
              </a:spcAft>
              <a:buFont typeface="Wingdings 2"/>
              <a:buChar char=""/>
              <a:defRPr/>
            </a:pPr>
            <a:r>
              <a:rPr lang="en-US" dirty="0"/>
              <a:t>Every new method or untried approach to the Lord’s work is a departure OR a </a:t>
            </a:r>
            <a:r>
              <a:rPr lang="en-US" u="sng" dirty="0"/>
              <a:t>potential</a:t>
            </a:r>
            <a:r>
              <a:rPr lang="en-US" dirty="0"/>
              <a:t> departure from the faith; </a:t>
            </a:r>
          </a:p>
          <a:p>
            <a:pPr marL="274320" indent="-274320" eaLnBrk="1" fontAlgn="auto" hangingPunct="1">
              <a:spcAft>
                <a:spcPts val="0"/>
              </a:spcAft>
              <a:buFont typeface="Wingdings 2"/>
              <a:buChar char=""/>
              <a:defRPr/>
            </a:pPr>
            <a:r>
              <a:rPr lang="en-US" dirty="0"/>
              <a:t>There is a tendency to be intolerant in Conservatism- Even to the point of preserving personal preferences &amp; prejudices.</a:t>
            </a:r>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932</TotalTime>
  <Words>1471</Words>
  <Application>Microsoft Office PowerPoint</Application>
  <PresentationFormat>On-screen Show (4:3)</PresentationFormat>
  <Paragraphs>98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Trebuchet MS</vt:lpstr>
      <vt:lpstr>Wingdings</vt:lpstr>
      <vt:lpstr>Wingdings 2</vt:lpstr>
      <vt:lpstr>Opulent</vt:lpstr>
      <vt:lpstr>Religious Opposites </vt:lpstr>
      <vt:lpstr>Liberals &amp; Conservatives stand fundamentally at opposite ends.</vt:lpstr>
      <vt:lpstr>Definition of “conserve”:  to preserve from loss.</vt:lpstr>
      <vt:lpstr>Liberal by Definition:</vt:lpstr>
      <vt:lpstr>The Radical Liberal is hard to hold back.</vt:lpstr>
      <vt:lpstr>Neither position is that static but is found in ever-changing degrees.</vt:lpstr>
      <vt:lpstr>Liberalism - drifts away from established authority.</vt:lpstr>
      <vt:lpstr>No wonder liberals have problems among themselves...</vt:lpstr>
      <vt:lpstr>Conservatism confuses custom &amp; tradition with authority.</vt:lpstr>
      <vt:lpstr>No wonder Conservatives have problems among themselves...</vt:lpstr>
      <vt:lpstr>the “Social Gospel” as observed today</vt:lpstr>
      <vt:lpstr>the humanist way of thinking</vt:lpstr>
      <vt:lpstr>virtue in holding fast the form of sound doctrine</vt:lpstr>
      <vt:lpstr>[1 Corinthians 15:58]  we are commanded to be steadfast, unmovable, always abounding in the work of the Lord.</vt:lpstr>
      <vt:lpstr>problems with liberalism</vt:lpstr>
      <vt:lpstr>[Numbers 20:8] Moses is given this command...Take your rod, and gather the assembly together.  You and your brother, Aaron, and speak to the rock before their eyes...</vt:lpstr>
      <vt:lpstr>problems with conservatism</vt:lpstr>
      <vt:lpstr>problems with conservatism</vt:lpstr>
      <vt:lpstr>common faults</vt:lpstr>
      <vt:lpstr>Neither view is consistent with the faithful life as described in the New Testament.</vt:lpstr>
      <vt:lpstr>be faithful</vt:lpstr>
      <vt:lpstr>Liberal or Conservative?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Labels</dc:title>
  <dc:creator>WMaxx</dc:creator>
  <cp:lastModifiedBy>Church Office</cp:lastModifiedBy>
  <cp:revision>85</cp:revision>
  <dcterms:created xsi:type="dcterms:W3CDTF">2007-09-14T18:50:32Z</dcterms:created>
  <dcterms:modified xsi:type="dcterms:W3CDTF">2020-03-01T06:10:22Z</dcterms:modified>
</cp:coreProperties>
</file>