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7" r:id="rId11"/>
    <p:sldId id="268" r:id="rId12"/>
    <p:sldId id="269" r:id="rId13"/>
    <p:sldId id="270" r:id="rId14"/>
    <p:sldId id="271" r:id="rId15"/>
    <p:sldId id="272" r:id="rId16"/>
    <p:sldId id="274" r:id="rId17"/>
    <p:sldId id="278" r:id="rId18"/>
    <p:sldId id="279"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332"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p:cNvSpPr>
            <a:spLocks noGrp="1"/>
          </p:cNvSpPr>
          <p:nvPr>
            <p:ph type="dt" sz="half" idx="10"/>
          </p:nvPr>
        </p:nvSpPr>
        <p:spPr/>
        <p:txBody>
          <a:bodyPr/>
          <a:lstStyle>
            <a:lvl1pPr>
              <a:defRPr/>
            </a:lvl1pPr>
          </a:lstStyle>
          <a:p>
            <a:pPr>
              <a:defRPr/>
            </a:pPr>
            <a:fld id="{45A1A7CE-F1A9-47A7-8576-9CAB2BCE050F}" type="datetimeFigureOut">
              <a:rPr lang="en-US"/>
              <a:pPr>
                <a:defRPr/>
              </a:pPr>
              <a:t>4/18/2020</a:t>
            </a:fld>
            <a:endParaRPr lang="en-US" dirty="0"/>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667678D2-03A4-494C-9801-683D4B3938DF}" type="slidenum">
              <a:rPr lang="en-US"/>
              <a:pPr>
                <a:defRPr/>
              </a:pPr>
              <a:t>‹#›</a:t>
            </a:fld>
            <a:endParaRPr lang="en-US" dirty="0"/>
          </a:p>
        </p:txBody>
      </p:sp>
    </p:spTree>
    <p:extLst>
      <p:ext uri="{BB962C8B-B14F-4D97-AF65-F5344CB8AC3E}">
        <p14:creationId xmlns:p14="http://schemas.microsoft.com/office/powerpoint/2010/main" val="348220523"/>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p:cNvSpPr>
            <a:spLocks noGrp="1"/>
          </p:cNvSpPr>
          <p:nvPr>
            <p:ph type="dt" sz="half" idx="10"/>
          </p:nvPr>
        </p:nvSpPr>
        <p:spPr/>
        <p:txBody>
          <a:bodyPr/>
          <a:lstStyle>
            <a:lvl1pPr>
              <a:defRPr/>
            </a:lvl1pPr>
          </a:lstStyle>
          <a:p>
            <a:pPr>
              <a:defRPr/>
            </a:pPr>
            <a:fld id="{28EE8547-D61F-413B-BA14-57D850CA1EFE}" type="datetimeFigureOut">
              <a:rPr lang="en-US"/>
              <a:pPr>
                <a:defRPr/>
              </a:pPr>
              <a:t>4/18/2020</a:t>
            </a:fld>
            <a:endParaRPr lang="en-US" dirty="0"/>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EF35C3AC-8639-43E8-A24F-F56969866F28}" type="slidenum">
              <a:rPr lang="en-US"/>
              <a:pPr>
                <a:defRPr/>
              </a:pPr>
              <a:t>‹#›</a:t>
            </a:fld>
            <a:endParaRPr lang="en-US" dirty="0"/>
          </a:p>
        </p:txBody>
      </p:sp>
    </p:spTree>
    <p:extLst>
      <p:ext uri="{BB962C8B-B14F-4D97-AF65-F5344CB8AC3E}">
        <p14:creationId xmlns:p14="http://schemas.microsoft.com/office/powerpoint/2010/main" val="312044633"/>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5B0EF00-C202-4232-878C-BFD191131BCC}" type="datetimeFigureOut">
              <a:rPr lang="en-US"/>
              <a:pPr>
                <a:defRPr/>
              </a:pPr>
              <a:t>4/18/2020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0FFDC7C-559E-447D-A452-94B54ECC2244}" type="slidenum">
              <a:rPr lang="en-US"/>
              <a:pPr>
                <a:defRPr/>
              </a:pPr>
              <a:t>‹#›</a:t>
            </a:fld>
            <a:endParaRPr lang="en-US" dirty="0"/>
          </a:p>
        </p:txBody>
      </p:sp>
    </p:spTree>
    <p:extLst>
      <p:ext uri="{BB962C8B-B14F-4D97-AF65-F5344CB8AC3E}">
        <p14:creationId xmlns:p14="http://schemas.microsoft.com/office/powerpoint/2010/main" val="45965676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fld id="{46FAE55E-80E1-4067-8566-7CAF0ACF210A}" type="datetimeFigureOut">
              <a:rPr lang="en-US"/>
              <a:pPr>
                <a:defRPr/>
              </a:pPr>
              <a:t>4/18/2020</a:t>
            </a:fld>
            <a:endParaRPr lang="en-US" dirty="0"/>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FBD17873-10DE-4634-84A6-1D461BA17B7A}" type="slidenum">
              <a:rPr lang="en-US"/>
              <a:pPr>
                <a:defRPr/>
              </a:pPr>
              <a:t>‹#›</a:t>
            </a:fld>
            <a:endParaRPr lang="en-US" dirty="0"/>
          </a:p>
        </p:txBody>
      </p:sp>
    </p:spTree>
    <p:extLst>
      <p:ext uri="{BB962C8B-B14F-4D97-AF65-F5344CB8AC3E}">
        <p14:creationId xmlns:p14="http://schemas.microsoft.com/office/powerpoint/2010/main" val="866392513"/>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p:cNvSpPr>
            <a:spLocks noGrp="1"/>
          </p:cNvSpPr>
          <p:nvPr>
            <p:ph type="dt" sz="half" idx="10"/>
          </p:nvPr>
        </p:nvSpPr>
        <p:spPr/>
        <p:txBody>
          <a:bodyPr/>
          <a:lstStyle>
            <a:lvl1pPr>
              <a:defRPr/>
            </a:lvl1pPr>
          </a:lstStyle>
          <a:p>
            <a:pPr>
              <a:defRPr/>
            </a:pPr>
            <a:fld id="{842E84F0-1C28-4E19-9117-028B3E60F3AC}" type="datetimeFigureOut">
              <a:rPr lang="en-US"/>
              <a:pPr>
                <a:defRPr/>
              </a:pPr>
              <a:t>4/18/2020</a:t>
            </a:fld>
            <a:endParaRPr lang="en-US" dirty="0"/>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5568DA71-E6E5-4C35-9877-47B85BB17E4E}" type="slidenum">
              <a:rPr lang="en-US"/>
              <a:pPr>
                <a:defRPr/>
              </a:pPr>
              <a:t>‹#›</a:t>
            </a:fld>
            <a:endParaRPr lang="en-US" dirty="0"/>
          </a:p>
        </p:txBody>
      </p:sp>
    </p:spTree>
    <p:extLst>
      <p:ext uri="{BB962C8B-B14F-4D97-AF65-F5344CB8AC3E}">
        <p14:creationId xmlns:p14="http://schemas.microsoft.com/office/powerpoint/2010/main" val="1898536292"/>
      </p:ext>
    </p:extLst>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p:cNvSpPr>
            <a:spLocks noGrp="1"/>
          </p:cNvSpPr>
          <p:nvPr>
            <p:ph type="dt" sz="half" idx="10"/>
          </p:nvPr>
        </p:nvSpPr>
        <p:spPr/>
        <p:txBody>
          <a:bodyPr/>
          <a:lstStyle>
            <a:lvl1pPr>
              <a:defRPr/>
            </a:lvl1pPr>
          </a:lstStyle>
          <a:p>
            <a:pPr>
              <a:defRPr/>
            </a:pPr>
            <a:fld id="{A294089C-CD68-405A-89FF-14173E95739C}" type="datetimeFigureOut">
              <a:rPr lang="en-US"/>
              <a:pPr>
                <a:defRPr/>
              </a:pPr>
              <a:t>4/18/2020</a:t>
            </a:fld>
            <a:endParaRPr lang="en-US" dirty="0"/>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7334F7C8-B1F7-4ACC-ABF3-6410E2BC1E60}" type="slidenum">
              <a:rPr lang="en-US"/>
              <a:pPr>
                <a:defRPr/>
              </a:pPr>
              <a:t>‹#›</a:t>
            </a:fld>
            <a:endParaRPr lang="en-US" dirty="0"/>
          </a:p>
        </p:txBody>
      </p:sp>
    </p:spTree>
    <p:extLst>
      <p:ext uri="{BB962C8B-B14F-4D97-AF65-F5344CB8AC3E}">
        <p14:creationId xmlns:p14="http://schemas.microsoft.com/office/powerpoint/2010/main" val="34977763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p:cNvSpPr>
            <a:spLocks noGrp="1"/>
          </p:cNvSpPr>
          <p:nvPr>
            <p:ph type="dt" sz="half" idx="10"/>
          </p:nvPr>
        </p:nvSpPr>
        <p:spPr/>
        <p:txBody>
          <a:bodyPr/>
          <a:lstStyle>
            <a:lvl1pPr>
              <a:defRPr/>
            </a:lvl1pPr>
          </a:lstStyle>
          <a:p>
            <a:pPr>
              <a:defRPr/>
            </a:pPr>
            <a:fld id="{A77F37E6-22FA-4B96-B655-A175AC2063E1}" type="datetimeFigureOut">
              <a:rPr lang="en-US"/>
              <a:pPr>
                <a:defRPr/>
              </a:pPr>
              <a:t>4/18/2020</a:t>
            </a:fld>
            <a:endParaRPr lang="en-US" dirty="0"/>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F924B612-F6A9-41A6-8D96-E960304E5532}" type="slidenum">
              <a:rPr lang="en-US"/>
              <a:pPr>
                <a:defRPr/>
              </a:pPr>
              <a:t>‹#›</a:t>
            </a:fld>
            <a:endParaRPr lang="en-US" dirty="0"/>
          </a:p>
        </p:txBody>
      </p:sp>
    </p:spTree>
    <p:extLst>
      <p:ext uri="{BB962C8B-B14F-4D97-AF65-F5344CB8AC3E}">
        <p14:creationId xmlns:p14="http://schemas.microsoft.com/office/powerpoint/2010/main" val="269036282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p:cNvSpPr>
            <a:spLocks noGrp="1"/>
          </p:cNvSpPr>
          <p:nvPr>
            <p:ph type="dt" sz="half" idx="10"/>
          </p:nvPr>
        </p:nvSpPr>
        <p:spPr/>
        <p:txBody>
          <a:bodyPr/>
          <a:lstStyle>
            <a:lvl1pPr>
              <a:defRPr/>
            </a:lvl1pPr>
          </a:lstStyle>
          <a:p>
            <a:pPr>
              <a:defRPr/>
            </a:pPr>
            <a:fld id="{0023B02F-2A3A-4903-8865-8AA34FD5022F}" type="datetimeFigureOut">
              <a:rPr lang="en-US"/>
              <a:pPr>
                <a:defRPr/>
              </a:pPr>
              <a:t>4/18/2020</a:t>
            </a:fld>
            <a:endParaRPr lang="en-US" dirty="0"/>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0C306EF9-C306-46D7-B294-7972975BD296}" type="slidenum">
              <a:rPr lang="en-US"/>
              <a:pPr>
                <a:defRPr/>
              </a:pPr>
              <a:t>‹#›</a:t>
            </a:fld>
            <a:endParaRPr lang="en-US" dirty="0"/>
          </a:p>
        </p:txBody>
      </p:sp>
    </p:spTree>
    <p:extLst>
      <p:ext uri="{BB962C8B-B14F-4D97-AF65-F5344CB8AC3E}">
        <p14:creationId xmlns:p14="http://schemas.microsoft.com/office/powerpoint/2010/main" val="714610990"/>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5412BD41-EC34-41EC-B2FC-B8C07059F2B6}" type="datetimeFigureOut">
              <a:rPr lang="en-US"/>
              <a:pPr>
                <a:defRPr/>
              </a:pPr>
              <a:t>4/18/2020</a:t>
            </a:fld>
            <a:endParaRPr lang="en-US" dirty="0"/>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2B8F55D2-1876-4BD6-95F4-F7EE1AA0FAAB}" type="slidenum">
              <a:rPr lang="en-US"/>
              <a:pPr>
                <a:defRPr/>
              </a:pPr>
              <a:t>‹#›</a:t>
            </a:fld>
            <a:endParaRPr lang="en-US" dirty="0"/>
          </a:p>
        </p:txBody>
      </p:sp>
    </p:spTree>
    <p:extLst>
      <p:ext uri="{BB962C8B-B14F-4D97-AF65-F5344CB8AC3E}">
        <p14:creationId xmlns:p14="http://schemas.microsoft.com/office/powerpoint/2010/main" val="1343293088"/>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p:cNvSpPr>
            <a:spLocks noGrp="1"/>
          </p:cNvSpPr>
          <p:nvPr>
            <p:ph type="dt" sz="half" idx="10"/>
          </p:nvPr>
        </p:nvSpPr>
        <p:spPr/>
        <p:txBody>
          <a:bodyPr/>
          <a:lstStyle>
            <a:lvl1pPr>
              <a:defRPr/>
            </a:lvl1pPr>
          </a:lstStyle>
          <a:p>
            <a:pPr>
              <a:defRPr/>
            </a:pPr>
            <a:fld id="{F26D1F84-6354-424F-BC32-4B2B6D0D6D3C}" type="datetimeFigureOut">
              <a:rPr lang="en-US"/>
              <a:pPr>
                <a:defRPr/>
              </a:pPr>
              <a:t>4/18/2020</a:t>
            </a:fld>
            <a:endParaRPr lang="en-US" dirty="0"/>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4CD5DB7C-7AFA-4E6F-88C8-C39249978084}" type="slidenum">
              <a:rPr lang="en-US"/>
              <a:pPr>
                <a:defRPr/>
              </a:pPr>
              <a:t>‹#›</a:t>
            </a:fld>
            <a:endParaRPr lang="en-US" dirty="0"/>
          </a:p>
        </p:txBody>
      </p:sp>
    </p:spTree>
    <p:extLst>
      <p:ext uri="{BB962C8B-B14F-4D97-AF65-F5344CB8AC3E}">
        <p14:creationId xmlns:p14="http://schemas.microsoft.com/office/powerpoint/2010/main" val="288797603"/>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p:cNvSpPr>
            <a:spLocks noGrp="1"/>
          </p:cNvSpPr>
          <p:nvPr>
            <p:ph type="dt" sz="half" idx="10"/>
          </p:nvPr>
        </p:nvSpPr>
        <p:spPr/>
        <p:txBody>
          <a:bodyPr/>
          <a:lstStyle>
            <a:lvl1pPr>
              <a:defRPr/>
            </a:lvl1pPr>
          </a:lstStyle>
          <a:p>
            <a:pPr>
              <a:defRPr/>
            </a:pPr>
            <a:fld id="{102D7D8D-893A-46E5-AADB-758E2946A24D}" type="datetimeFigureOut">
              <a:rPr lang="en-US"/>
              <a:pPr>
                <a:defRPr/>
              </a:pPr>
              <a:t>4/18/2020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DA0AB7F3-1D9C-4784-9CB1-E69A0598DD6C}" type="slidenum">
              <a:rPr lang="en-US"/>
              <a:pPr>
                <a:defRPr/>
              </a:pPr>
              <a:t>‹#›</a:t>
            </a:fld>
            <a:endParaRPr lang="en-US" dirty="0"/>
          </a:p>
        </p:txBody>
      </p:sp>
    </p:spTree>
    <p:extLst>
      <p:ext uri="{BB962C8B-B14F-4D97-AF65-F5344CB8AC3E}">
        <p14:creationId xmlns:p14="http://schemas.microsoft.com/office/powerpoint/2010/main" val="231781824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9" name="Text Placeholder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4C2C3171-46A4-42C1-9DD7-77DCB7DA9AC5}" type="datetimeFigureOut">
              <a:rPr lang="en-US"/>
              <a:pPr>
                <a:defRPr/>
              </a:pPr>
              <a:t>4/18/2020</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D734D402-3E4A-415F-BE2D-69FBD886FE72}" type="slidenum">
              <a:rPr lang="en-US"/>
              <a:pPr>
                <a:defRPr/>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699" r:id="rId4"/>
    <p:sldLayoutId id="2147483705" r:id="rId5"/>
    <p:sldLayoutId id="2147483700" r:id="rId6"/>
    <p:sldLayoutId id="2147483706" r:id="rId7"/>
    <p:sldLayoutId id="2147483707" r:id="rId8"/>
    <p:sldLayoutId id="2147483708" r:id="rId9"/>
    <p:sldLayoutId id="2147483701" r:id="rId10"/>
    <p:sldLayoutId id="2147483709" r:id="rId11"/>
  </p:sldLayoutIdLst>
  <p:transition spd="slow">
    <p:push dir="u"/>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eaLnBrk="1" fontAlgn="auto" hangingPunct="1">
              <a:spcAft>
                <a:spcPts val="0"/>
              </a:spcAft>
              <a:defRPr/>
            </a:pPr>
            <a:r>
              <a:rPr lang="en-US" b="1" dirty="0"/>
              <a:t>The Equalizer</a:t>
            </a:r>
            <a:br>
              <a:rPr lang="en-US" b="1" dirty="0"/>
            </a:br>
            <a:br>
              <a:rPr lang="en-US" dirty="0"/>
            </a:br>
            <a:endParaRPr lang="en-US" dirty="0"/>
          </a:p>
        </p:txBody>
      </p:sp>
      <p:sp>
        <p:nvSpPr>
          <p:cNvPr id="3" name="Subtitle 2"/>
          <p:cNvSpPr>
            <a:spLocks noGrp="1"/>
          </p:cNvSpPr>
          <p:nvPr>
            <p:ph type="subTitle" idx="1"/>
          </p:nvPr>
        </p:nvSpPr>
        <p:spPr/>
        <p:txBody>
          <a:bodyPr>
            <a:normAutofit/>
          </a:bodyPr>
          <a:lstStyle/>
          <a:p>
            <a:pPr eaLnBrk="1" fontAlgn="auto" hangingPunct="1">
              <a:spcAft>
                <a:spcPts val="0"/>
              </a:spcAft>
              <a:buFont typeface="Wingdings 2"/>
              <a:buNone/>
              <a:defRPr/>
            </a:pPr>
            <a:r>
              <a:rPr lang="en-US" b="1" dirty="0"/>
              <a:t>Reading: Ecclesiastes 9:4-11</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5300" y="0"/>
            <a:ext cx="4267200" cy="4267200"/>
          </a:xfrm>
          <a:prstGeom prst="rect">
            <a:avLst/>
          </a:prstGeom>
          <a:scene3d>
            <a:camera prst="orthographicFront"/>
            <a:lightRig rig="threePt" dir="t"/>
          </a:scene3d>
          <a:sp3d prstMaterial="clear"/>
        </p:spPr>
      </p:pic>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i="1" dirty="0"/>
              <a:t>(Ecclesiastes 8:14-15)</a:t>
            </a:r>
            <a:endParaRPr lang="en-US" dirty="0"/>
          </a:p>
        </p:txBody>
      </p:sp>
      <p:sp>
        <p:nvSpPr>
          <p:cNvPr id="3" name="Content Placeholder 2"/>
          <p:cNvSpPr>
            <a:spLocks noGrp="1"/>
          </p:cNvSpPr>
          <p:nvPr>
            <p:ph idx="1"/>
          </p:nvPr>
        </p:nvSpPr>
        <p:spPr/>
        <p:txBody>
          <a:bodyPr>
            <a:normAutofit/>
          </a:bodyPr>
          <a:lstStyle/>
          <a:p>
            <a:pPr eaLnBrk="1" fontAlgn="auto" hangingPunct="1">
              <a:spcAft>
                <a:spcPts val="0"/>
              </a:spcAft>
              <a:buFont typeface="Wingdings 2"/>
              <a:buChar char=""/>
              <a:defRPr/>
            </a:pPr>
            <a:r>
              <a:rPr lang="en-US" dirty="0"/>
              <a:t>The key words to these passages is “UNDER THE SUN”.  </a:t>
            </a:r>
          </a:p>
          <a:p>
            <a:pPr eaLnBrk="1" fontAlgn="auto" hangingPunct="1">
              <a:spcAft>
                <a:spcPts val="0"/>
              </a:spcAft>
              <a:buFont typeface="Wingdings 2"/>
              <a:buChar char=""/>
              <a:defRPr/>
            </a:pPr>
            <a:r>
              <a:rPr lang="en-US" dirty="0"/>
              <a:t>If this life is the only indicator, then EAT, DRINK, AND BE MERRY. </a:t>
            </a:r>
            <a:r>
              <a:rPr lang="en-US" b="1" dirty="0"/>
              <a:t>(1 Corinthians 15:32)</a:t>
            </a:r>
            <a:endParaRPr lang="en-US" dirty="0"/>
          </a:p>
          <a:p>
            <a:pPr eaLnBrk="1" fontAlgn="auto" hangingPunct="1">
              <a:spcAft>
                <a:spcPts val="0"/>
              </a:spcAft>
              <a:buFont typeface="Wingdings 2"/>
              <a:buChar char=""/>
              <a:defRPr/>
            </a:pPr>
            <a:r>
              <a:rPr lang="en-US" sz="4400" b="1" i="1" dirty="0"/>
              <a:t>(Ecclesiastes 8:17) </a:t>
            </a:r>
          </a:p>
          <a:p>
            <a:pPr eaLnBrk="1" fontAlgn="auto" hangingPunct="1">
              <a:spcAft>
                <a:spcPts val="0"/>
              </a:spcAft>
              <a:buFont typeface="Wingdings 2"/>
              <a:buChar char=""/>
              <a:defRPr/>
            </a:pPr>
            <a:r>
              <a:rPr lang="en-US" dirty="0"/>
              <a:t>So “WHY ASK why?”  All the wisdom in the world won’t give you this answer.  FAITH is the ANSWER.</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u="sng" dirty="0"/>
              <a:t>moving on to CHAPTER 9:1-3</a:t>
            </a:r>
            <a:endParaRPr lang="en-US" dirty="0"/>
          </a:p>
        </p:txBody>
      </p:sp>
      <p:sp>
        <p:nvSpPr>
          <p:cNvPr id="3" name="Content Placeholder 2"/>
          <p:cNvSpPr>
            <a:spLocks noGrp="1"/>
          </p:cNvSpPr>
          <p:nvPr>
            <p:ph idx="1"/>
          </p:nvPr>
        </p:nvSpPr>
        <p:spPr>
          <a:xfrm>
            <a:off x="304800" y="1295400"/>
            <a:ext cx="8686800" cy="4784725"/>
          </a:xfrm>
        </p:spPr>
        <p:txBody>
          <a:bodyPr>
            <a:normAutofit/>
          </a:bodyPr>
          <a:lstStyle/>
          <a:p>
            <a:pPr eaLnBrk="1" fontAlgn="auto" hangingPunct="1">
              <a:spcAft>
                <a:spcPts val="0"/>
              </a:spcAft>
              <a:buFont typeface="Wingdings 2"/>
              <a:buChar char=""/>
              <a:defRPr/>
            </a:pPr>
            <a:r>
              <a:rPr lang="en-US" sz="4300" b="1" dirty="0"/>
              <a:t>(Hebrews 12:5-6)</a:t>
            </a:r>
            <a:endParaRPr lang="en-US" sz="4300" dirty="0"/>
          </a:p>
          <a:p>
            <a:pPr eaLnBrk="1" fontAlgn="auto" hangingPunct="1">
              <a:spcAft>
                <a:spcPts val="0"/>
              </a:spcAft>
              <a:buFont typeface="Wingdings 2"/>
              <a:buChar char=""/>
              <a:defRPr/>
            </a:pPr>
            <a:r>
              <a:rPr lang="en-US" dirty="0"/>
              <a:t>The </a:t>
            </a:r>
            <a:r>
              <a:rPr lang="en-US" u="sng" dirty="0"/>
              <a:t>only</a:t>
            </a:r>
            <a:r>
              <a:rPr lang="en-US" dirty="0"/>
              <a:t> way we know God chastises his beloved children is by Revelation...not life’s circumstances.</a:t>
            </a:r>
          </a:p>
          <a:p>
            <a:pPr eaLnBrk="1" fontAlgn="auto" hangingPunct="1">
              <a:spcAft>
                <a:spcPts val="0"/>
              </a:spcAft>
              <a:buFont typeface="Wingdings 2"/>
              <a:buChar char=""/>
              <a:defRPr/>
            </a:pPr>
            <a:r>
              <a:rPr lang="en-US" dirty="0"/>
              <a:t>Some of the best people die early and some of the wickedest people go on &amp; on &amp; on.  Maybe that’s God’s reward or His </a:t>
            </a:r>
            <a:r>
              <a:rPr lang="en-US" u="sng" dirty="0"/>
              <a:t>punishment</a:t>
            </a:r>
            <a:r>
              <a:rPr lang="en-US" dirty="0"/>
              <a:t>. </a:t>
            </a:r>
          </a:p>
          <a:p>
            <a:pPr eaLnBrk="1" fontAlgn="auto" hangingPunct="1">
              <a:spcAft>
                <a:spcPts val="0"/>
              </a:spcAft>
              <a:buFont typeface="Wingdings 2"/>
              <a:buChar char=""/>
              <a:defRPr/>
            </a:pPr>
            <a:r>
              <a:rPr lang="en-US" dirty="0"/>
              <a:t>There is only one event common to all...DEATH</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8375" y="5486400"/>
            <a:ext cx="1960095" cy="136422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7600" y="76201"/>
            <a:ext cx="1538748" cy="1774230"/>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par>
                          <p:cTn id="21" fill="hold">
                            <p:stCondLst>
                              <p:cond delay="500"/>
                            </p:stCondLst>
                            <p:childTnLst>
                              <p:par>
                                <p:cTn id="22" presetID="2" presetClass="entr" presetSubtype="4" fill="hold" nodeType="afterEffect">
                                  <p:stCondLst>
                                    <p:cond delay="100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b="1" cap="none" dirty="0"/>
              <a:t>Misconception Of Living In Relation To The Dead</a:t>
            </a:r>
            <a:endParaRPr lang="en-US" dirty="0"/>
          </a:p>
        </p:txBody>
      </p:sp>
      <p:sp>
        <p:nvSpPr>
          <p:cNvPr id="3" name="Content Placeholder 2"/>
          <p:cNvSpPr>
            <a:spLocks noGrp="1"/>
          </p:cNvSpPr>
          <p:nvPr>
            <p:ph idx="1"/>
          </p:nvPr>
        </p:nvSpPr>
        <p:spPr>
          <a:xfrm>
            <a:off x="304800" y="1554162"/>
            <a:ext cx="8686800" cy="5227637"/>
          </a:xfrm>
        </p:spPr>
        <p:txBody>
          <a:bodyPr>
            <a:normAutofit fontScale="92500" lnSpcReduction="10000"/>
          </a:bodyPr>
          <a:lstStyle/>
          <a:p>
            <a:pPr eaLnBrk="1" fontAlgn="auto" hangingPunct="1">
              <a:spcAft>
                <a:spcPts val="0"/>
              </a:spcAft>
              <a:buFont typeface="Wingdings 2"/>
              <a:buChar char=""/>
              <a:defRPr/>
            </a:pPr>
            <a:r>
              <a:rPr lang="en-US" b="1" i="1" dirty="0"/>
              <a:t>(Ecclesiastes 9:4-6) … Nevermore will they have a share In anything done under the sun.</a:t>
            </a:r>
            <a:endParaRPr lang="en-US" dirty="0"/>
          </a:p>
          <a:p>
            <a:pPr eaLnBrk="1" fontAlgn="auto" hangingPunct="1">
              <a:spcAft>
                <a:spcPts val="0"/>
              </a:spcAft>
              <a:buFont typeface="Wingdings 2"/>
              <a:buChar char=""/>
              <a:defRPr/>
            </a:pPr>
            <a:r>
              <a:rPr lang="en-US" i="1" u="sng" dirty="0"/>
              <a:t>CONTEXT</a:t>
            </a:r>
            <a:r>
              <a:rPr lang="en-US" dirty="0"/>
              <a:t>:  A living “DOG” is still in the realm of opportunity as opposed to the dead lion.</a:t>
            </a:r>
          </a:p>
          <a:p>
            <a:pPr eaLnBrk="1" fontAlgn="auto" hangingPunct="1">
              <a:spcAft>
                <a:spcPts val="0"/>
              </a:spcAft>
              <a:buFont typeface="Wingdings 2"/>
              <a:buChar char=""/>
              <a:defRPr/>
            </a:pPr>
            <a:r>
              <a:rPr lang="en-US" dirty="0"/>
              <a:t>The wise man will live with the knowledge that he only gets one shot at life. </a:t>
            </a:r>
          </a:p>
          <a:p>
            <a:pPr eaLnBrk="1" fontAlgn="auto" hangingPunct="1">
              <a:spcAft>
                <a:spcPts val="0"/>
              </a:spcAft>
              <a:buFont typeface="Wingdings 2"/>
              <a:buChar char=""/>
              <a:defRPr/>
            </a:pPr>
            <a:r>
              <a:rPr lang="en-US" dirty="0"/>
              <a:t>No one likes to dwell on unpleasant things. Does ignoring the inevitable sound like a wise thing to do?</a:t>
            </a:r>
          </a:p>
          <a:p>
            <a:pPr eaLnBrk="1" fontAlgn="auto" hangingPunct="1">
              <a:spcAft>
                <a:spcPts val="0"/>
              </a:spcAft>
              <a:buFont typeface="Wingdings 2"/>
              <a:buChar char=""/>
              <a:defRPr/>
            </a:pPr>
            <a:r>
              <a:rPr lang="en-US" dirty="0"/>
              <a:t>Again - Notice the important phrase ‘UNDER THE SUN’</a:t>
            </a:r>
          </a:p>
          <a:p>
            <a:pPr eaLnBrk="1" fontAlgn="auto" hangingPunct="1">
              <a:spcAft>
                <a:spcPts val="0"/>
              </a:spcAft>
              <a:buFont typeface="Wingdings 2"/>
              <a:buChar char=""/>
              <a:defRPr/>
            </a:pPr>
            <a:endParaRPr lang="en-US"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762000"/>
          </a:xfrm>
        </p:spPr>
        <p:txBody>
          <a:bodyPr>
            <a:normAutofit/>
          </a:bodyPr>
          <a:lstStyle/>
          <a:p>
            <a:pPr eaLnBrk="1" fontAlgn="auto" hangingPunct="1">
              <a:spcAft>
                <a:spcPts val="0"/>
              </a:spcAft>
              <a:defRPr/>
            </a:pPr>
            <a:r>
              <a:rPr lang="en-US" sz="4000" b="1" i="1" dirty="0"/>
              <a:t>(Ecclesiastes 9:10)</a:t>
            </a:r>
            <a:endParaRPr lang="en-US" dirty="0"/>
          </a:p>
        </p:txBody>
      </p:sp>
      <p:sp>
        <p:nvSpPr>
          <p:cNvPr id="3" name="Content Placeholder 2"/>
          <p:cNvSpPr>
            <a:spLocks noGrp="1"/>
          </p:cNvSpPr>
          <p:nvPr>
            <p:ph idx="1"/>
          </p:nvPr>
        </p:nvSpPr>
        <p:spPr/>
        <p:txBody>
          <a:bodyPr>
            <a:normAutofit fontScale="92500" lnSpcReduction="20000"/>
          </a:bodyPr>
          <a:lstStyle/>
          <a:p>
            <a:pPr eaLnBrk="1" fontAlgn="auto" hangingPunct="1">
              <a:spcAft>
                <a:spcPts val="0"/>
              </a:spcAft>
              <a:buFont typeface="Wingdings 2"/>
              <a:buChar char=""/>
              <a:defRPr/>
            </a:pPr>
            <a:r>
              <a:rPr lang="en-US" dirty="0"/>
              <a:t>What ever you do, do it the best you can.</a:t>
            </a:r>
          </a:p>
          <a:p>
            <a:pPr eaLnBrk="1" fontAlgn="auto" hangingPunct="1">
              <a:spcAft>
                <a:spcPts val="0"/>
              </a:spcAft>
              <a:buFont typeface="Wingdings 2"/>
              <a:buChar char=""/>
              <a:defRPr/>
            </a:pPr>
            <a:r>
              <a:rPr lang="en-US" dirty="0"/>
              <a:t>Why?  Because you are trading some of your life for it. Whether you:</a:t>
            </a:r>
          </a:p>
          <a:p>
            <a:pPr eaLnBrk="1" fontAlgn="auto" hangingPunct="1">
              <a:spcAft>
                <a:spcPts val="0"/>
              </a:spcAft>
              <a:buFont typeface="Wingdings 2"/>
              <a:buChar char=""/>
              <a:defRPr/>
            </a:pPr>
            <a:r>
              <a:rPr lang="en-US" dirty="0"/>
              <a:t>1. Sit on the couch and watch TV,</a:t>
            </a:r>
          </a:p>
          <a:p>
            <a:pPr eaLnBrk="1" fontAlgn="auto" hangingPunct="1">
              <a:spcAft>
                <a:spcPts val="0"/>
              </a:spcAft>
              <a:buFont typeface="Wingdings 2"/>
              <a:buChar char=""/>
              <a:defRPr/>
            </a:pPr>
            <a:r>
              <a:rPr lang="en-US" dirty="0"/>
              <a:t>2.  Go to the park and play with your children,</a:t>
            </a:r>
          </a:p>
          <a:p>
            <a:pPr eaLnBrk="1" fontAlgn="auto" hangingPunct="1">
              <a:spcAft>
                <a:spcPts val="0"/>
              </a:spcAft>
              <a:buFont typeface="Wingdings 2"/>
              <a:buChar char=""/>
              <a:defRPr/>
            </a:pPr>
            <a:r>
              <a:rPr lang="en-US" dirty="0"/>
              <a:t>3.  Go to work,</a:t>
            </a:r>
          </a:p>
          <a:p>
            <a:pPr eaLnBrk="1" fontAlgn="auto" hangingPunct="1">
              <a:spcAft>
                <a:spcPts val="0"/>
              </a:spcAft>
              <a:buFont typeface="Wingdings 2"/>
              <a:buChar char=""/>
              <a:defRPr/>
            </a:pPr>
            <a:r>
              <a:rPr lang="en-US" dirty="0"/>
              <a:t>4.  Teach others the gospel</a:t>
            </a:r>
          </a:p>
          <a:p>
            <a:pPr eaLnBrk="1" fontAlgn="auto" hangingPunct="1">
              <a:spcAft>
                <a:spcPts val="0"/>
              </a:spcAft>
              <a:buFont typeface="Wingdings 2"/>
              <a:buChar char=""/>
              <a:defRPr/>
            </a:pPr>
            <a:r>
              <a:rPr lang="en-US" dirty="0"/>
              <a:t>5.  Eat &amp; sleep...</a:t>
            </a:r>
          </a:p>
          <a:p>
            <a:pPr eaLnBrk="1" fontAlgn="auto" hangingPunct="1">
              <a:spcAft>
                <a:spcPts val="0"/>
              </a:spcAft>
              <a:buFont typeface="Wingdings 2"/>
              <a:buChar char=""/>
              <a:defRPr/>
            </a:pPr>
            <a:r>
              <a:rPr lang="en-US" sz="2600" b="1" i="1" dirty="0">
                <a:solidFill>
                  <a:srgbClr val="FF0000"/>
                </a:solidFill>
              </a:rPr>
              <a:t>WHAT EVER YOU DO YOU’RE TRADING SOME OF YOUR LIFE FOR IT!!!</a:t>
            </a:r>
            <a:endParaRPr lang="en-US" dirty="0">
              <a:solidFill>
                <a:srgbClr val="FF0000"/>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ox(in)">
                                      <p:cBhvr>
                                        <p:cTn id="10" dur="500"/>
                                        <p:tgtEl>
                                          <p:spTgt spid="3">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ox(in)">
                                      <p:cBhvr>
                                        <p:cTn id="13" dur="500"/>
                                        <p:tgtEl>
                                          <p:spTgt spid="3">
                                            <p:txEl>
                                              <p:pRg st="3" end="3"/>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ox(in)">
                                      <p:cBhvr>
                                        <p:cTn id="16" dur="500"/>
                                        <p:tgtEl>
                                          <p:spTgt spid="3">
                                            <p:txEl>
                                              <p:pRg st="4" end="4"/>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ox(in)">
                                      <p:cBhvr>
                                        <p:cTn id="19" dur="500"/>
                                        <p:tgtEl>
                                          <p:spTgt spid="3">
                                            <p:txEl>
                                              <p:pRg st="5" end="5"/>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ox(in)">
                                      <p:cBhvr>
                                        <p:cTn id="22" dur="500"/>
                                        <p:tgtEl>
                                          <p:spTgt spid="3">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ox(in)">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1752" y="457200"/>
            <a:ext cx="8686800" cy="3581400"/>
          </a:xfrm>
        </p:spPr>
        <p:txBody>
          <a:bodyPr/>
          <a:lstStyle/>
          <a:p>
            <a:pPr algn="ctr" eaLnBrk="1" fontAlgn="auto" hangingPunct="1">
              <a:spcAft>
                <a:spcPts val="0"/>
              </a:spcAft>
              <a:defRPr/>
            </a:pPr>
            <a:r>
              <a:rPr lang="en-US" sz="4400" dirty="0">
                <a:solidFill>
                  <a:schemeClr val="tx1"/>
                </a:solidFill>
              </a:rPr>
              <a:t>What have you traded your life for last week?</a:t>
            </a:r>
          </a:p>
        </p:txBody>
      </p:sp>
      <p:pic>
        <p:nvPicPr>
          <p:cNvPr id="7" name="Picture 6" descr="Scales.jpg"/>
          <p:cNvPicPr>
            <a:picLocks noChangeAspect="1"/>
          </p:cNvPicPr>
          <p:nvPr/>
        </p:nvPicPr>
        <p:blipFill>
          <a:blip r:embed="rId2"/>
          <a:stretch>
            <a:fillRect/>
          </a:stretch>
        </p:blipFill>
        <p:spPr>
          <a:xfrm>
            <a:off x="1361803" y="990600"/>
            <a:ext cx="5671457" cy="5623258"/>
          </a:xfrm>
          <a:prstGeom prst="rect">
            <a:avLst/>
          </a:prstGeom>
          <a:scene3d>
            <a:camera prst="orthographicFront"/>
            <a:lightRig rig="threePt" dir="t"/>
          </a:scene3d>
          <a:sp3d prstMaterial="clear"/>
        </p:spPr>
      </p:pic>
    </p:spTree>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fontAlgn="auto" hangingPunct="1">
              <a:spcAft>
                <a:spcPts val="0"/>
              </a:spcAft>
              <a:defRPr/>
            </a:pPr>
            <a:r>
              <a:rPr lang="en-US" sz="3100" b="1" dirty="0"/>
              <a:t>HUMAN RESOURCE IS NOT ALWAYS THE WHOLE STORY</a:t>
            </a:r>
            <a:endParaRPr lang="en-US" dirty="0"/>
          </a:p>
        </p:txBody>
      </p:sp>
      <p:sp>
        <p:nvSpPr>
          <p:cNvPr id="4" name="Content Placeholder 3"/>
          <p:cNvSpPr>
            <a:spLocks noGrp="1"/>
          </p:cNvSpPr>
          <p:nvPr>
            <p:ph idx="1"/>
          </p:nvPr>
        </p:nvSpPr>
        <p:spPr/>
        <p:txBody>
          <a:bodyPr>
            <a:normAutofit fontScale="92500" lnSpcReduction="20000"/>
          </a:bodyPr>
          <a:lstStyle/>
          <a:p>
            <a:pPr eaLnBrk="1" fontAlgn="auto" hangingPunct="1">
              <a:spcAft>
                <a:spcPts val="0"/>
              </a:spcAft>
              <a:buFont typeface="Wingdings 2"/>
              <a:buChar char=""/>
              <a:defRPr/>
            </a:pPr>
            <a:r>
              <a:rPr lang="en-US" sz="4800" b="1" i="1" dirty="0"/>
              <a:t>(Ecclesiastes 9:11-12) </a:t>
            </a:r>
          </a:p>
          <a:p>
            <a:pPr eaLnBrk="1" fontAlgn="auto" hangingPunct="1">
              <a:spcAft>
                <a:spcPts val="0"/>
              </a:spcAft>
              <a:buFont typeface="Wingdings 2"/>
              <a:buChar char=""/>
              <a:defRPr/>
            </a:pPr>
            <a:r>
              <a:rPr lang="en-US" dirty="0"/>
              <a:t>How many times have you seen?</a:t>
            </a:r>
          </a:p>
          <a:p>
            <a:pPr lvl="1" eaLnBrk="1" fontAlgn="auto" hangingPunct="1">
              <a:spcAft>
                <a:spcPts val="0"/>
              </a:spcAft>
              <a:buFont typeface="Wingdings 2"/>
              <a:buChar char=""/>
              <a:defRPr/>
            </a:pPr>
            <a:r>
              <a:rPr lang="en-US" dirty="0"/>
              <a:t>The better team loses.</a:t>
            </a:r>
          </a:p>
          <a:p>
            <a:pPr lvl="1" eaLnBrk="1" fontAlgn="auto" hangingPunct="1">
              <a:spcAft>
                <a:spcPts val="0"/>
              </a:spcAft>
              <a:buFont typeface="Wingdings 2"/>
              <a:buChar char=""/>
              <a:defRPr/>
            </a:pPr>
            <a:r>
              <a:rPr lang="en-US" dirty="0"/>
              <a:t>The least qualified person gets the promotion.</a:t>
            </a:r>
          </a:p>
          <a:p>
            <a:pPr lvl="1" eaLnBrk="1" fontAlgn="auto" hangingPunct="1">
              <a:spcAft>
                <a:spcPts val="0"/>
              </a:spcAft>
              <a:buFont typeface="Wingdings 2"/>
              <a:buChar char=""/>
              <a:defRPr/>
            </a:pPr>
            <a:r>
              <a:rPr lang="en-US" dirty="0"/>
              <a:t>Those with the most ability &amp; those with the most knowledge fail miserably.</a:t>
            </a:r>
          </a:p>
          <a:p>
            <a:pPr eaLnBrk="1" fontAlgn="auto" hangingPunct="1">
              <a:spcAft>
                <a:spcPts val="0"/>
              </a:spcAft>
              <a:buFont typeface="Wingdings 2"/>
              <a:buChar char=""/>
              <a:defRPr/>
            </a:pPr>
            <a:r>
              <a:rPr lang="en-US" dirty="0"/>
              <a:t>We have a phrase “every dog has his day”.  Any team can win on any given day.  The key to success is found in the trying.</a:t>
            </a:r>
          </a:p>
          <a:p>
            <a:pPr eaLnBrk="1" fontAlgn="auto" hangingPunct="1">
              <a:spcAft>
                <a:spcPts val="0"/>
              </a:spcAft>
              <a:buFont typeface="Wingdings 2"/>
              <a:buChar char=""/>
              <a:defRPr/>
            </a:pPr>
            <a:r>
              <a:rPr lang="en-US" dirty="0"/>
              <a:t>Too many of us judge a team by the scoreboard.</a:t>
            </a:r>
          </a:p>
          <a:p>
            <a:pPr eaLnBrk="1" fontAlgn="auto" hangingPunct="1">
              <a:spcAft>
                <a:spcPts val="0"/>
              </a:spcAft>
              <a:buFont typeface="Wingdings 2"/>
              <a:buChar char=""/>
              <a:defRPr/>
            </a:pPr>
            <a:endParaRPr lang="en-US"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 calcmode="lin" valueType="num">
                                      <p:cBhvr additive="base">
                                        <p:cTn id="29" dur="5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a:t>WHY WON’T THEY LISTEN?</a:t>
            </a:r>
            <a:endParaRPr lang="en-US" dirty="0"/>
          </a:p>
        </p:txBody>
      </p:sp>
      <p:sp>
        <p:nvSpPr>
          <p:cNvPr id="3" name="Content Placeholder 2"/>
          <p:cNvSpPr>
            <a:spLocks noGrp="1"/>
          </p:cNvSpPr>
          <p:nvPr>
            <p:ph idx="1"/>
          </p:nvPr>
        </p:nvSpPr>
        <p:spPr/>
        <p:txBody>
          <a:bodyPr/>
          <a:lstStyle/>
          <a:p>
            <a:pPr eaLnBrk="1" hangingPunct="1"/>
            <a:r>
              <a:rPr lang="en-US" sz="4000" b="1" i="1" dirty="0"/>
              <a:t>(Ecclesiastes 9:13-18) </a:t>
            </a:r>
          </a:p>
          <a:p>
            <a:pPr eaLnBrk="1" hangingPunct="1"/>
            <a:r>
              <a:rPr lang="en-US" dirty="0"/>
              <a:t>We live in time when any EXPERT can get on the TV or radio as an EXPERT and tell us how to live and raise our children.</a:t>
            </a:r>
          </a:p>
          <a:p>
            <a:pPr eaLnBrk="1" hangingPunct="1"/>
            <a:r>
              <a:rPr lang="en-US" dirty="0"/>
              <a:t>What’s worse, people are listening to them!   </a:t>
            </a:r>
          </a:p>
          <a:p>
            <a:pPr eaLnBrk="1" hangingPunct="1"/>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5325" t="3811" r="5325" b="7506"/>
          <a:stretch/>
        </p:blipFill>
        <p:spPr>
          <a:xfrm>
            <a:off x="277761" y="4419600"/>
            <a:ext cx="4095750" cy="2286000"/>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1" presetID="2" presetClass="entr" presetSubtype="8"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Be careful which expert you listen to.</a:t>
            </a:r>
          </a:p>
        </p:txBody>
      </p:sp>
      <p:sp>
        <p:nvSpPr>
          <p:cNvPr id="3" name="Content Placeholder 2"/>
          <p:cNvSpPr>
            <a:spLocks noGrp="1"/>
          </p:cNvSpPr>
          <p:nvPr>
            <p:ph idx="1"/>
          </p:nvPr>
        </p:nvSpPr>
        <p:spPr/>
        <p:txBody>
          <a:bodyPr/>
          <a:lstStyle/>
          <a:p>
            <a:pPr eaLnBrk="1" hangingPunct="1"/>
            <a:r>
              <a:rPr lang="en-US"/>
              <a:t>The expert who will never fail is Jesus when He calls you through His word.</a:t>
            </a:r>
          </a:p>
          <a:p>
            <a:pPr eaLnBrk="1" hangingPunct="1"/>
            <a:r>
              <a:rPr lang="en-US"/>
              <a:t>WON’T YOU LISTEN TO HIM? </a:t>
            </a:r>
            <a:br>
              <a:rPr lang="en-US"/>
            </a:br>
            <a:br>
              <a:rPr lang="en-US"/>
            </a:br>
            <a:br>
              <a:rPr lang="en-US"/>
            </a:br>
            <a:endParaRPr lang="en-US" sz="3500"/>
          </a:p>
          <a:p>
            <a:pPr eaLnBrk="1" hangingPunct="1"/>
            <a:endParaRPr lang="en-US"/>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4"/>
          <p:cNvSpPr txBox="1">
            <a:spLocks noChangeArrowheads="1"/>
          </p:cNvSpPr>
          <p:nvPr/>
        </p:nvSpPr>
        <p:spPr bwMode="auto">
          <a:xfrm>
            <a:off x="457200" y="685800"/>
            <a:ext cx="8229600" cy="544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r>
              <a:rPr lang="en-US" dirty="0">
                <a:latin typeface="Franklin Gothic Book" pitchFamily="34" charset="0"/>
              </a:rPr>
            </a:br>
            <a:r>
              <a:rPr lang="en-US" sz="3200" b="1" i="1" dirty="0">
                <a:solidFill>
                  <a:srgbClr val="C00000"/>
                </a:solidFill>
                <a:latin typeface="Times New Roman" pitchFamily="18" charset="0"/>
                <a:cs typeface="Times New Roman" pitchFamily="18" charset="0"/>
              </a:rPr>
              <a:t>Matthew 7:21 – 23 “Not everyone who says to me, ‘Lord, Lord,’ will enter the kingdom of heaven, but the one who does the will of my Father who is in heaven.  </a:t>
            </a:r>
            <a:r>
              <a:rPr lang="en-US" sz="3200" b="1" i="1" baseline="30000" dirty="0">
                <a:solidFill>
                  <a:srgbClr val="C00000"/>
                </a:solidFill>
                <a:latin typeface="Times New Roman" pitchFamily="18" charset="0"/>
                <a:cs typeface="Times New Roman" pitchFamily="18" charset="0"/>
              </a:rPr>
              <a:t>22</a:t>
            </a:r>
            <a:r>
              <a:rPr lang="en-US" sz="3200" b="1" i="1" dirty="0">
                <a:solidFill>
                  <a:srgbClr val="C00000"/>
                </a:solidFill>
                <a:latin typeface="Times New Roman" pitchFamily="18" charset="0"/>
                <a:cs typeface="Times New Roman" pitchFamily="18" charset="0"/>
              </a:rPr>
              <a:t>On that day many will say to me, ‘Lord, Lord, did we not prophesy in your name, and cast out demons in your name, and do many mighty works in your name?’  </a:t>
            </a:r>
            <a:r>
              <a:rPr lang="en-US" sz="3200" b="1" i="1" baseline="30000" dirty="0">
                <a:solidFill>
                  <a:srgbClr val="C00000"/>
                </a:solidFill>
                <a:latin typeface="Times New Roman" pitchFamily="18" charset="0"/>
                <a:cs typeface="Times New Roman" pitchFamily="18" charset="0"/>
              </a:rPr>
              <a:t>23</a:t>
            </a:r>
            <a:r>
              <a:rPr lang="en-US" sz="3200" b="1" i="1" dirty="0">
                <a:solidFill>
                  <a:srgbClr val="C00000"/>
                </a:solidFill>
                <a:latin typeface="Times New Roman" pitchFamily="18" charset="0"/>
                <a:cs typeface="Times New Roman" pitchFamily="18" charset="0"/>
              </a:rPr>
              <a:t>And then will I declare to them, ‘I never knew you; depart from me, you workers of lawlessness.’ </a:t>
            </a:r>
            <a:endParaRPr lang="en-US" b="1" dirty="0">
              <a:solidFill>
                <a:srgbClr val="C00000"/>
              </a:solidFill>
              <a:latin typeface="Franklin Gothic Book" pitchFamily="34" charset="0"/>
            </a:endParaRPr>
          </a:p>
        </p:txBody>
      </p:sp>
    </p:spTree>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Ecclesiastes 8</a:t>
            </a:r>
          </a:p>
        </p:txBody>
      </p:sp>
      <p:sp>
        <p:nvSpPr>
          <p:cNvPr id="3" name="Content Placeholder 2"/>
          <p:cNvSpPr>
            <a:spLocks noGrp="1"/>
          </p:cNvSpPr>
          <p:nvPr>
            <p:ph idx="1"/>
          </p:nvPr>
        </p:nvSpPr>
        <p:spPr>
          <a:xfrm>
            <a:off x="304800" y="1554162"/>
            <a:ext cx="6629400" cy="4770437"/>
          </a:xfrm>
        </p:spPr>
        <p:txBody>
          <a:bodyPr>
            <a:normAutofit lnSpcReduction="10000"/>
          </a:bodyPr>
          <a:lstStyle/>
          <a:p>
            <a:pPr eaLnBrk="1" fontAlgn="auto" hangingPunct="1">
              <a:spcAft>
                <a:spcPts val="0"/>
              </a:spcAft>
              <a:buFont typeface="Wingdings 2"/>
              <a:buChar char=""/>
              <a:defRPr/>
            </a:pPr>
            <a:r>
              <a:rPr lang="en-US" b="1" i="1" dirty="0"/>
              <a:t>(Ecclesiastes 8:1) Who is like a wise man? And who knows the interpretation of a thing? A man's wisdom makes his face shine, And the sternness of his face is changed.</a:t>
            </a:r>
            <a:endParaRPr lang="en-US" dirty="0"/>
          </a:p>
          <a:p>
            <a:pPr eaLnBrk="1" fontAlgn="auto" hangingPunct="1">
              <a:spcAft>
                <a:spcPts val="0"/>
              </a:spcAft>
              <a:buFont typeface="Wingdings 2"/>
              <a:buChar char=""/>
              <a:defRPr/>
            </a:pPr>
            <a:r>
              <a:rPr lang="en-US" dirty="0"/>
              <a:t>You can tell a wise man from the expression on his face.</a:t>
            </a:r>
          </a:p>
          <a:p>
            <a:pPr eaLnBrk="1" fontAlgn="auto" hangingPunct="1">
              <a:spcAft>
                <a:spcPts val="0"/>
              </a:spcAft>
              <a:buFont typeface="Wingdings 2"/>
              <a:buChar char=""/>
              <a:defRPr/>
            </a:pPr>
            <a:r>
              <a:rPr lang="en-US" dirty="0"/>
              <a:t>Likewise sin &amp; guilt cannot be hidden.</a:t>
            </a:r>
          </a:p>
          <a:p>
            <a:pPr eaLnBrk="1" fontAlgn="auto" hangingPunct="1">
              <a:spcAft>
                <a:spcPts val="0"/>
              </a:spcAft>
              <a:buFont typeface="Wingdings 2"/>
              <a:buChar char=""/>
              <a:defRPr/>
            </a:pPr>
            <a:endParaRPr lang="en-US" dirty="0"/>
          </a:p>
          <a:p>
            <a:pPr eaLnBrk="1" fontAlgn="auto" hangingPunct="1">
              <a:spcAft>
                <a:spcPts val="0"/>
              </a:spcAft>
              <a:buFont typeface="Wingdings 2"/>
              <a:buChar char=""/>
              <a:defRPr/>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4200" y="2438400"/>
            <a:ext cx="2057400" cy="2741090"/>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nodeType="afterEffect">
                                  <p:stCondLst>
                                    <p:cond delay="100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Ecclesiastes 8</a:t>
            </a:r>
          </a:p>
        </p:txBody>
      </p:sp>
      <p:sp>
        <p:nvSpPr>
          <p:cNvPr id="3" name="Content Placeholder 2"/>
          <p:cNvSpPr>
            <a:spLocks noGrp="1"/>
          </p:cNvSpPr>
          <p:nvPr>
            <p:ph idx="1"/>
          </p:nvPr>
        </p:nvSpPr>
        <p:spPr/>
        <p:txBody>
          <a:bodyPr>
            <a:normAutofit fontScale="92500" lnSpcReduction="10000"/>
          </a:bodyPr>
          <a:lstStyle/>
          <a:p>
            <a:pPr eaLnBrk="1" fontAlgn="auto" hangingPunct="1">
              <a:spcAft>
                <a:spcPts val="0"/>
              </a:spcAft>
              <a:buFont typeface="Wingdings 2"/>
              <a:buChar char=""/>
              <a:defRPr/>
            </a:pPr>
            <a:r>
              <a:rPr lang="en-US" b="1" i="1" dirty="0"/>
              <a:t>{3} "Do not be hasty to go from his presence. Do not take your stand for an evil thing, for he does whatever pleases him.“</a:t>
            </a:r>
          </a:p>
          <a:p>
            <a:pPr eaLnBrk="1" fontAlgn="auto" hangingPunct="1">
              <a:spcAft>
                <a:spcPts val="0"/>
              </a:spcAft>
              <a:buFont typeface="Wingdings 2"/>
              <a:buChar char=""/>
              <a:defRPr/>
            </a:pPr>
            <a:r>
              <a:rPr lang="en-US" dirty="0"/>
              <a:t>Don’t be hasty to go out under the king’s authority to do it “YOUR WAY”. Don’t stand in an EVIL THING.</a:t>
            </a:r>
          </a:p>
          <a:p>
            <a:pPr eaLnBrk="1" fontAlgn="auto" hangingPunct="1">
              <a:spcAft>
                <a:spcPts val="0"/>
              </a:spcAft>
              <a:buFont typeface="Wingdings 2"/>
              <a:buChar char=""/>
              <a:defRPr/>
            </a:pPr>
            <a:r>
              <a:rPr lang="en-US" dirty="0"/>
              <a:t>You can’t ever depart from God’s presence but you can depart from His authority. The king has power to do whatever He desires.  </a:t>
            </a:r>
          </a:p>
          <a:p>
            <a:pPr marL="0" indent="0" algn="ctr" eaLnBrk="1" fontAlgn="auto" hangingPunct="1">
              <a:spcAft>
                <a:spcPts val="0"/>
              </a:spcAft>
              <a:buNone/>
              <a:defRPr/>
            </a:pPr>
            <a:r>
              <a:rPr lang="en-US" sz="4800" b="1" i="1" dirty="0">
                <a:latin typeface="Times New Roman" pitchFamily="18" charset="0"/>
                <a:cs typeface="Times New Roman" pitchFamily="18" charset="0"/>
              </a:rPr>
              <a:t>[Romans 13:1-2 &amp;7]</a:t>
            </a:r>
            <a:endParaRPr lang="en-US" b="1" i="1" dirty="0">
              <a:latin typeface="Times New Roman" pitchFamily="18" charset="0"/>
              <a:cs typeface="Times New Roman" pitchFamily="18" charset="0"/>
            </a:endParaRPr>
          </a:p>
          <a:p>
            <a:pPr eaLnBrk="1" fontAlgn="auto" hangingPunct="1">
              <a:spcAft>
                <a:spcPts val="0"/>
              </a:spcAft>
              <a:buFont typeface="Wingdings 2"/>
              <a:buChar char=""/>
              <a:defRPr/>
            </a:pPr>
            <a:endParaRPr lang="en-US"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ox(in)">
                                      <p:cBhvr>
                                        <p:cTn id="10" dur="500"/>
                                        <p:tgtEl>
                                          <p:spTgt spid="3">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ox(in)">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Ecclesiastes 8:4</a:t>
            </a:r>
          </a:p>
        </p:txBody>
      </p:sp>
      <p:sp>
        <p:nvSpPr>
          <p:cNvPr id="3" name="Content Placeholder 2"/>
          <p:cNvSpPr>
            <a:spLocks noGrp="1"/>
          </p:cNvSpPr>
          <p:nvPr>
            <p:ph idx="1"/>
          </p:nvPr>
        </p:nvSpPr>
        <p:spPr/>
        <p:txBody>
          <a:bodyPr>
            <a:normAutofit/>
          </a:bodyPr>
          <a:lstStyle/>
          <a:p>
            <a:pPr eaLnBrk="1" fontAlgn="auto" hangingPunct="1">
              <a:spcAft>
                <a:spcPts val="0"/>
              </a:spcAft>
              <a:buFont typeface="Wingdings 2"/>
              <a:buChar char=""/>
              <a:defRPr/>
            </a:pPr>
            <a:r>
              <a:rPr lang="en-US" dirty="0"/>
              <a:t>The word of authority has power.  “Last Impressions Are LASTING Impressions”.  Try getting a good job without references from a former teacher, principal or employer.</a:t>
            </a:r>
          </a:p>
          <a:p>
            <a:pPr eaLnBrk="1" fontAlgn="auto" hangingPunct="1">
              <a:spcAft>
                <a:spcPts val="0"/>
              </a:spcAft>
              <a:buFont typeface="Wingdings 2"/>
              <a:buChar char=""/>
              <a:defRPr/>
            </a:pPr>
            <a:r>
              <a:rPr lang="en-US" dirty="0"/>
              <a:t>In time each person will ultimately reap what they sow.  </a:t>
            </a:r>
            <a:r>
              <a:rPr lang="en-US" b="1" i="1" dirty="0"/>
              <a:t>(Galatians 6:7)  </a:t>
            </a:r>
            <a:endParaRPr lang="en-US" dirty="0"/>
          </a:p>
          <a:p>
            <a:pPr eaLnBrk="1" fontAlgn="auto" hangingPunct="1">
              <a:spcAft>
                <a:spcPts val="0"/>
              </a:spcAft>
              <a:buFont typeface="Wingdings 2"/>
              <a:buChar char=""/>
              <a:defRPr/>
            </a:pPr>
            <a:r>
              <a:rPr lang="en-US" dirty="0"/>
              <a:t>This is the sentiment of verse 7 of our text as well.</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63628" y="3422721"/>
            <a:ext cx="16743" cy="12557"/>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5203825"/>
            <a:ext cx="1600200" cy="1600200"/>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2" presetClass="entr" presetSubtype="4" fill="hold" nodeType="afterEffect">
                                  <p:stCondLst>
                                    <p:cond delay="150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BUT WHAT IF I AM OPPRESSED?</a:t>
            </a:r>
          </a:p>
        </p:txBody>
      </p:sp>
      <p:sp>
        <p:nvSpPr>
          <p:cNvPr id="3" name="Content Placeholder 2"/>
          <p:cNvSpPr>
            <a:spLocks noGrp="1"/>
          </p:cNvSpPr>
          <p:nvPr>
            <p:ph idx="1"/>
          </p:nvPr>
        </p:nvSpPr>
        <p:spPr/>
        <p:txBody>
          <a:bodyPr>
            <a:normAutofit lnSpcReduction="10000"/>
          </a:bodyPr>
          <a:lstStyle/>
          <a:p>
            <a:pPr eaLnBrk="1" fontAlgn="auto" hangingPunct="1">
              <a:spcAft>
                <a:spcPts val="0"/>
              </a:spcAft>
              <a:buFont typeface="Wingdings 2"/>
              <a:buChar char=""/>
              <a:defRPr/>
            </a:pPr>
            <a:r>
              <a:rPr lang="en-US" dirty="0"/>
              <a:t>Vs. 8 of our text says that no man has power over your spirit or will.  No one can force you to sin.</a:t>
            </a:r>
          </a:p>
          <a:p>
            <a:pPr eaLnBrk="1" fontAlgn="auto" hangingPunct="1">
              <a:spcAft>
                <a:spcPts val="0"/>
              </a:spcAft>
              <a:buFont typeface="Wingdings 2"/>
              <a:buChar char=""/>
              <a:defRPr/>
            </a:pPr>
            <a:r>
              <a:rPr lang="en-US" dirty="0"/>
              <a:t>The wise man does not </a:t>
            </a:r>
            <a:r>
              <a:rPr lang="en-US" b="1" i="1" dirty="0"/>
              <a:t>“kick against the goads”</a:t>
            </a:r>
            <a:r>
              <a:rPr lang="en-US" dirty="0"/>
              <a:t> </a:t>
            </a:r>
            <a:r>
              <a:rPr lang="en-US" b="1" dirty="0"/>
              <a:t>[Acts 9:5]</a:t>
            </a:r>
            <a:endParaRPr lang="en-US" dirty="0"/>
          </a:p>
          <a:p>
            <a:pPr eaLnBrk="1" fontAlgn="auto" hangingPunct="1">
              <a:spcAft>
                <a:spcPts val="0"/>
              </a:spcAft>
              <a:buFont typeface="Wingdings 2"/>
              <a:buChar char=""/>
              <a:defRPr/>
            </a:pPr>
            <a:r>
              <a:rPr lang="en-US" dirty="0"/>
              <a:t>Can a man fight against God and win?  This was Gamaliel’s question in </a:t>
            </a:r>
            <a:r>
              <a:rPr lang="en-US" b="1" dirty="0"/>
              <a:t>[Acts 5:34-39]</a:t>
            </a:r>
            <a:endParaRPr lang="en-US" dirty="0"/>
          </a:p>
          <a:p>
            <a:pPr eaLnBrk="1" fontAlgn="auto" hangingPunct="1">
              <a:spcAft>
                <a:spcPts val="0"/>
              </a:spcAft>
              <a:buFont typeface="Wingdings 2"/>
              <a:buChar char=""/>
              <a:defRPr/>
            </a:pPr>
            <a:r>
              <a:rPr lang="en-US" dirty="0"/>
              <a:t>Sooner or later every wicked ruler dies.  This is one war with no “Discharge”.</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fontAlgn="auto" hangingPunct="1">
              <a:spcAft>
                <a:spcPts val="0"/>
              </a:spcAft>
              <a:defRPr/>
            </a:pPr>
            <a:r>
              <a:rPr lang="en-US" sz="2000" b="1" i="1" dirty="0"/>
              <a:t>All this I have seen, and applied my heart to every work that is done under the sun: There is a time in which one man rules over another to his own hurt.</a:t>
            </a:r>
            <a:endParaRPr lang="en-US" sz="2000" dirty="0"/>
          </a:p>
        </p:txBody>
      </p:sp>
      <p:sp>
        <p:nvSpPr>
          <p:cNvPr id="3" name="Content Placeholder 2"/>
          <p:cNvSpPr>
            <a:spLocks noGrp="1"/>
          </p:cNvSpPr>
          <p:nvPr>
            <p:ph idx="1"/>
          </p:nvPr>
        </p:nvSpPr>
        <p:spPr/>
        <p:txBody>
          <a:bodyPr>
            <a:normAutofit/>
          </a:bodyPr>
          <a:lstStyle/>
          <a:p>
            <a:pPr eaLnBrk="1" fontAlgn="auto" hangingPunct="1">
              <a:spcAft>
                <a:spcPts val="0"/>
              </a:spcAft>
              <a:buFont typeface="Wingdings 2"/>
              <a:buChar char=""/>
              <a:defRPr/>
            </a:pPr>
            <a:r>
              <a:rPr lang="en-US" dirty="0"/>
              <a:t>An oppressive ruler ultimately rules to his own hurt.  Consider the Caesars, Hitler,  Manuel Noriega and Saddam Hussein.  </a:t>
            </a:r>
          </a:p>
          <a:p>
            <a:pPr eaLnBrk="1" fontAlgn="auto" hangingPunct="1">
              <a:spcAft>
                <a:spcPts val="0"/>
              </a:spcAft>
              <a:buFont typeface="Wingdings 2"/>
              <a:buChar char=""/>
              <a:defRPr/>
            </a:pPr>
            <a:r>
              <a:rPr lang="en-US" dirty="0"/>
              <a:t>Ultimately all who live unrighteous and oppress others will have their day!</a:t>
            </a:r>
          </a:p>
          <a:p>
            <a:pPr eaLnBrk="1" fontAlgn="auto" hangingPunct="1">
              <a:spcAft>
                <a:spcPts val="0"/>
              </a:spcAft>
              <a:buFont typeface="Wingdings 2"/>
              <a:buChar char=""/>
              <a:defRPr/>
            </a:pPr>
            <a:r>
              <a:rPr lang="en-US" sz="3600" b="1" i="1" dirty="0"/>
              <a:t>(Ecclesiastes 8:10) </a:t>
            </a:r>
            <a:r>
              <a:rPr lang="en-US" dirty="0"/>
              <a:t>The wicked will be buried and their memory will be forgotten.  Death is the great equalizer.</a:t>
            </a:r>
          </a:p>
          <a:p>
            <a:pPr eaLnBrk="1" fontAlgn="auto" hangingPunct="1">
              <a:spcAft>
                <a:spcPts val="0"/>
              </a:spcAft>
              <a:buFont typeface="Wingdings 2"/>
              <a:buChar char=""/>
              <a:defRPr/>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9411" y="5334000"/>
            <a:ext cx="2179060" cy="1516626"/>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2" presetClass="entr" presetSubtype="4" fill="hold" nodeType="afterEffect">
                                  <p:stCondLst>
                                    <p:cond delay="100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1066800"/>
          </a:xfrm>
        </p:spPr>
        <p:txBody>
          <a:bodyPr>
            <a:normAutofit fontScale="90000"/>
          </a:bodyPr>
          <a:lstStyle/>
          <a:p>
            <a:pPr eaLnBrk="1" fontAlgn="auto" hangingPunct="1">
              <a:spcAft>
                <a:spcPts val="0"/>
              </a:spcAft>
              <a:defRPr/>
            </a:pPr>
            <a:r>
              <a:rPr lang="en-US" sz="2200" dirty="0"/>
              <a:t>Vs. 11. </a:t>
            </a:r>
            <a:r>
              <a:rPr lang="en-US" sz="2200" b="1" i="1" dirty="0"/>
              <a:t>Because the sentence against an evil work is not executed speedily, therefore the heart of the sons of men is fully set in them to do evil.</a:t>
            </a:r>
            <a:endParaRPr lang="en-US" dirty="0"/>
          </a:p>
        </p:txBody>
      </p:sp>
      <p:sp>
        <p:nvSpPr>
          <p:cNvPr id="3" name="Content Placeholder 2"/>
          <p:cNvSpPr>
            <a:spLocks noGrp="1"/>
          </p:cNvSpPr>
          <p:nvPr>
            <p:ph idx="1"/>
          </p:nvPr>
        </p:nvSpPr>
        <p:spPr/>
        <p:txBody>
          <a:bodyPr>
            <a:normAutofit lnSpcReduction="10000"/>
          </a:bodyPr>
          <a:lstStyle/>
          <a:p>
            <a:pPr eaLnBrk="1" fontAlgn="auto" hangingPunct="1">
              <a:spcAft>
                <a:spcPts val="0"/>
              </a:spcAft>
              <a:buFont typeface="Wingdings 2"/>
              <a:buChar char=""/>
              <a:defRPr/>
            </a:pPr>
            <a:r>
              <a:rPr lang="en-US" dirty="0"/>
              <a:t>How many times have you thought about that passage in regards to our judicial system?  </a:t>
            </a:r>
          </a:p>
          <a:p>
            <a:pPr eaLnBrk="1" fontAlgn="auto" hangingPunct="1">
              <a:spcAft>
                <a:spcPts val="0"/>
              </a:spcAft>
              <a:buFont typeface="Wingdings 2"/>
              <a:buChar char=""/>
              <a:defRPr/>
            </a:pPr>
            <a:r>
              <a:rPr lang="en-US" dirty="0"/>
              <a:t>A man on death row won’t be executed for at least 6-9 years for his crimes.  No wonder the death penalty has no sting to it. </a:t>
            </a:r>
          </a:p>
          <a:p>
            <a:pPr eaLnBrk="1" fontAlgn="auto" hangingPunct="1">
              <a:spcAft>
                <a:spcPts val="0"/>
              </a:spcAft>
              <a:buFont typeface="Wingdings 2"/>
              <a:buChar char=""/>
              <a:defRPr/>
            </a:pPr>
            <a:r>
              <a:rPr lang="en-US" dirty="0"/>
              <a:t>Wisdom and patience are the deterrents for the righteous.  That’s why the wise will do what’s right even though “Everyone Else Is Doing Wrong...” AND GETTING AWAY WITH IT!</a:t>
            </a:r>
          </a:p>
          <a:p>
            <a:pPr eaLnBrk="1" fontAlgn="auto" hangingPunct="1">
              <a:spcAft>
                <a:spcPts val="0"/>
              </a:spcAft>
              <a:buFont typeface="Wingdings 2"/>
              <a:buChar char=""/>
              <a:defRPr/>
            </a:pPr>
            <a:endParaRPr lang="en-US" dirty="0"/>
          </a:p>
        </p:txBody>
      </p:sp>
      <p:pic>
        <p:nvPicPr>
          <p:cNvPr id="4" name="Picture 3" descr="Scales.jpg"/>
          <p:cNvPicPr>
            <a:picLocks noChangeAspect="1"/>
          </p:cNvPicPr>
          <p:nvPr/>
        </p:nvPicPr>
        <p:blipFill>
          <a:blip r:embed="rId2"/>
          <a:stretch>
            <a:fillRect/>
          </a:stretch>
        </p:blipFill>
        <p:spPr>
          <a:xfrm>
            <a:off x="2343259" y="1219200"/>
            <a:ext cx="5124341" cy="5080792"/>
          </a:xfrm>
          <a:prstGeom prst="rect">
            <a:avLst/>
          </a:prstGeom>
          <a:scene3d>
            <a:camera prst="orthographicFront"/>
            <a:lightRig rig="threePt" dir="t"/>
          </a:scene3d>
          <a:sp3d prstMaterial="clear"/>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A Discrepancy</a:t>
            </a:r>
          </a:p>
        </p:txBody>
      </p:sp>
      <p:sp>
        <p:nvSpPr>
          <p:cNvPr id="3" name="Content Placeholder 2"/>
          <p:cNvSpPr>
            <a:spLocks noGrp="1"/>
          </p:cNvSpPr>
          <p:nvPr>
            <p:ph idx="1"/>
          </p:nvPr>
        </p:nvSpPr>
        <p:spPr/>
        <p:txBody>
          <a:bodyPr>
            <a:normAutofit/>
          </a:bodyPr>
          <a:lstStyle/>
          <a:p>
            <a:pPr eaLnBrk="1" fontAlgn="auto" hangingPunct="1">
              <a:spcAft>
                <a:spcPts val="0"/>
              </a:spcAft>
              <a:buFont typeface="Wingdings 2"/>
              <a:buChar char=""/>
              <a:defRPr/>
            </a:pPr>
            <a:r>
              <a:rPr lang="en-US" sz="4000" b="1" i="1" dirty="0"/>
              <a:t>(Ecclesiastes 8:12-13)</a:t>
            </a:r>
          </a:p>
          <a:p>
            <a:pPr eaLnBrk="1" fontAlgn="auto" hangingPunct="1">
              <a:spcAft>
                <a:spcPts val="0"/>
              </a:spcAft>
              <a:buFont typeface="Wingdings 2"/>
              <a:buChar char=""/>
              <a:defRPr/>
            </a:pPr>
            <a:r>
              <a:rPr lang="en-US" dirty="0"/>
              <a:t>Men will live in their wickedness for as long as they can get away with it.</a:t>
            </a:r>
          </a:p>
          <a:p>
            <a:pPr eaLnBrk="1" fontAlgn="auto" hangingPunct="1">
              <a:spcAft>
                <a:spcPts val="0"/>
              </a:spcAft>
              <a:buFont typeface="Wingdings 2"/>
              <a:buChar char=""/>
              <a:defRPr/>
            </a:pPr>
            <a:r>
              <a:rPr lang="en-US" dirty="0"/>
              <a:t>But even if that man seems to be profiting from his wickedness, ULTIMATELY it’s better to fear God and keep His commandments. </a:t>
            </a:r>
          </a:p>
          <a:p>
            <a:pPr marL="0" indent="0" algn="ctr" eaLnBrk="1" fontAlgn="auto" hangingPunct="1">
              <a:spcAft>
                <a:spcPts val="0"/>
              </a:spcAft>
              <a:buNone/>
              <a:defRPr/>
            </a:pPr>
            <a:r>
              <a:rPr lang="en-US" sz="4800" b="1" i="1" dirty="0"/>
              <a:t>(James 4:14)</a:t>
            </a:r>
          </a:p>
          <a:p>
            <a:pPr eaLnBrk="1" fontAlgn="auto" hangingPunct="1">
              <a:spcAft>
                <a:spcPts val="0"/>
              </a:spcAft>
              <a:buFont typeface="Wingdings 2"/>
              <a:buChar char=""/>
              <a:defRPr/>
            </a:pPr>
            <a:endParaRPr lang="en-US" dirty="0"/>
          </a:p>
        </p:txBody>
      </p:sp>
      <p:pic>
        <p:nvPicPr>
          <p:cNvPr id="18436" name="Picture 3" descr="question Marks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609600"/>
            <a:ext cx="6651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5427" y="80772"/>
            <a:ext cx="2972373" cy="1976628"/>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i="1" dirty="0"/>
              <a:t>(Ecclesiastes 8:14-15)</a:t>
            </a:r>
            <a:endParaRPr lang="en-US" dirty="0"/>
          </a:p>
        </p:txBody>
      </p:sp>
      <p:sp>
        <p:nvSpPr>
          <p:cNvPr id="3" name="Content Placeholder 2"/>
          <p:cNvSpPr>
            <a:spLocks noGrp="1"/>
          </p:cNvSpPr>
          <p:nvPr>
            <p:ph idx="1"/>
          </p:nvPr>
        </p:nvSpPr>
        <p:spPr>
          <a:xfrm>
            <a:off x="304800" y="1981200"/>
            <a:ext cx="8686800" cy="4525962"/>
          </a:xfrm>
        </p:spPr>
        <p:txBody>
          <a:bodyPr>
            <a:normAutofit fontScale="92500" lnSpcReduction="10000"/>
          </a:bodyPr>
          <a:lstStyle/>
          <a:p>
            <a:pPr eaLnBrk="1" fontAlgn="auto" hangingPunct="1">
              <a:spcAft>
                <a:spcPts val="0"/>
              </a:spcAft>
              <a:buFont typeface="Wingdings 2"/>
              <a:buChar char=""/>
              <a:defRPr/>
            </a:pPr>
            <a:r>
              <a:rPr lang="en-US" dirty="0"/>
              <a:t>There are no ironclad rules concerning the quality and character of my life with the consequences of that life.</a:t>
            </a:r>
          </a:p>
          <a:p>
            <a:pPr eaLnBrk="1" fontAlgn="auto" hangingPunct="1">
              <a:spcAft>
                <a:spcPts val="0"/>
              </a:spcAft>
              <a:buFont typeface="Wingdings 2"/>
              <a:buChar char=""/>
              <a:defRPr/>
            </a:pPr>
            <a:r>
              <a:rPr lang="en-US" sz="3800" dirty="0"/>
              <a:t>If I do everything by the book, that does not guarantee me prosperity and a long and smooth life.</a:t>
            </a:r>
          </a:p>
          <a:p>
            <a:pPr eaLnBrk="1" fontAlgn="auto" hangingPunct="1">
              <a:spcAft>
                <a:spcPts val="0"/>
              </a:spcAft>
              <a:buFont typeface="Wingdings 2"/>
              <a:buChar char=""/>
              <a:defRPr/>
            </a:pPr>
            <a:r>
              <a:rPr lang="en-US" sz="3800" dirty="0"/>
              <a:t>Truth of the matter is...Good things can happen to Bad People and Bad things can happen to Good People.</a:t>
            </a:r>
          </a:p>
          <a:p>
            <a:pPr eaLnBrk="1" fontAlgn="auto" hangingPunct="1">
              <a:spcAft>
                <a:spcPts val="0"/>
              </a:spcAft>
              <a:buFont typeface="Wingdings 2"/>
              <a:buChar char=""/>
              <a:defRPr/>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9074" y="152400"/>
            <a:ext cx="3039565" cy="1752600"/>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childTnLst>
                          </p:cTn>
                        </p:par>
                        <p:par>
                          <p:cTn id="11" fill="hold">
                            <p:stCondLst>
                              <p:cond delay="500"/>
                            </p:stCondLst>
                            <p:childTnLst>
                              <p:par>
                                <p:cTn id="12" presetID="2" presetClass="entr" presetSubtype="1" fill="hold" nodeType="afterEffect">
                                  <p:stCondLst>
                                    <p:cond delay="150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788</TotalTime>
  <Words>1209</Words>
  <Application>Microsoft Office PowerPoint</Application>
  <PresentationFormat>On-screen Show (4:3)</PresentationFormat>
  <Paragraphs>79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Franklin Gothic Book</vt:lpstr>
      <vt:lpstr>Franklin Gothic Medium</vt:lpstr>
      <vt:lpstr>Times New Roman</vt:lpstr>
      <vt:lpstr>Wingdings 2</vt:lpstr>
      <vt:lpstr>Trek</vt:lpstr>
      <vt:lpstr>The Equalizer  </vt:lpstr>
      <vt:lpstr>Ecclesiastes 8</vt:lpstr>
      <vt:lpstr>Ecclesiastes 8</vt:lpstr>
      <vt:lpstr>Ecclesiastes 8:4</vt:lpstr>
      <vt:lpstr>BUT WHAT IF I AM OPPRESSED?</vt:lpstr>
      <vt:lpstr>All this I have seen, and applied my heart to every work that is done under the sun: There is a time in which one man rules over another to his own hurt.</vt:lpstr>
      <vt:lpstr>Vs. 11. Because the sentence against an evil work is not executed speedily, therefore the heart of the sons of men is fully set in them to do evil.</vt:lpstr>
      <vt:lpstr>A Discrepancy</vt:lpstr>
      <vt:lpstr>(Ecclesiastes 8:14-15)</vt:lpstr>
      <vt:lpstr>(Ecclesiastes 8:14-15)</vt:lpstr>
      <vt:lpstr>moving on to CHAPTER 9:1-3</vt:lpstr>
      <vt:lpstr>Misconception Of Living In Relation To The Dead</vt:lpstr>
      <vt:lpstr>(Ecclesiastes 9:10)</vt:lpstr>
      <vt:lpstr>What have you traded your life for last week?</vt:lpstr>
      <vt:lpstr>HUMAN RESOURCE IS NOT ALWAYS THE WHOLE STORY</vt:lpstr>
      <vt:lpstr>WHY WON’T THEY LISTEN?</vt:lpstr>
      <vt:lpstr>Be careful which expert you listen to.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Equalizer</dc:title>
  <dc:creator>WMaxx</dc:creator>
  <cp:lastModifiedBy>Bill McIlvain</cp:lastModifiedBy>
  <cp:revision>48</cp:revision>
  <cp:lastPrinted>2020-04-19T01:54:20Z</cp:lastPrinted>
  <dcterms:created xsi:type="dcterms:W3CDTF">2007-09-02T00:36:53Z</dcterms:created>
  <dcterms:modified xsi:type="dcterms:W3CDTF">2020-04-19T01:54:39Z</dcterms:modified>
</cp:coreProperties>
</file>