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1"/>
  </p:notesMasterIdLst>
  <p:sldIdLst>
    <p:sldId id="256" r:id="rId2"/>
    <p:sldId id="257" r:id="rId3"/>
    <p:sldId id="260" r:id="rId4"/>
    <p:sldId id="285" r:id="rId5"/>
    <p:sldId id="264" r:id="rId6"/>
    <p:sldId id="286" r:id="rId7"/>
    <p:sldId id="287" r:id="rId8"/>
    <p:sldId id="266" r:id="rId9"/>
    <p:sldId id="267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5F7F02-D957-418F-8BF0-6AECD897EBC0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64DADB-DF3D-4318-8631-2BCE4E459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5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396A5-A043-4751-9E47-323FB1EA11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2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8F78DF-35C6-481F-99AA-3DCB87EE5A69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6ACBE-EE3C-42CE-BBB0-BCE93C2CB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93344"/>
      </p:ext>
    </p:extLst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5056-B61B-4C16-9FCB-B3216A3C12A2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9D9C-1279-4AF7-96DE-73A8B0059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99401"/>
      </p:ext>
    </p:extLst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3440-95D0-4E58-85EF-F977B95F1FC0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6A2E-B800-4AAB-9374-845F60DF8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75897"/>
      </p:ext>
    </p:extLst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36FA-CB9F-4761-AC44-F0254A868456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D908-715B-4569-89AD-6BFC23600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4333"/>
      </p:ext>
    </p:extLst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7F035-14BB-4140-9FCF-21301719711C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43A6D5-0DC8-4991-8514-54D8C7969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66036"/>
      </p:ext>
    </p:extLst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CB49-52A0-4A0E-84AC-7EF29196A7BB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8ACB-791F-48CC-9216-37E598B5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7042"/>
      </p:ext>
    </p:extLst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BEC71-CF8D-4743-9EB3-F1F58428989D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E8934A-A010-47FA-A28A-4FB99DDB2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33978"/>
      </p:ext>
    </p:extLst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FB29-4923-43B2-8984-049BEF3648B6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B6CA-759B-424E-9075-BE6516B76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44359"/>
      </p:ext>
    </p:extLst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FDDD6-9850-4693-933A-8731E9351002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95857-254D-4E85-B450-EBDE25AF3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28762"/>
      </p:ext>
    </p:extLst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6D70E-E558-408D-A3AB-F958BC91B515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E72208-A876-4309-83E1-7CC4DB3B3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92951"/>
      </p:ext>
    </p:extLst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F50B77-A4F8-466F-BDA4-8FCD1E0D8CD7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3324CB-195C-4561-BF83-CB4A8374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3245"/>
      </p:ext>
    </p:extLst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2563B0A-16FB-47CB-80A5-28A534FC3F11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59C5C04-8D22-4E06-BF9E-5B6143C0F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1" r:id="rId2"/>
    <p:sldLayoutId id="2147483747" r:id="rId3"/>
    <p:sldLayoutId id="2147483742" r:id="rId4"/>
    <p:sldLayoutId id="2147483748" r:id="rId5"/>
    <p:sldLayoutId id="2147483743" r:id="rId6"/>
    <p:sldLayoutId id="2147483749" r:id="rId7"/>
    <p:sldLayoutId id="2147483750" r:id="rId8"/>
    <p:sldLayoutId id="2147483751" r:id="rId9"/>
    <p:sldLayoutId id="2147483744" r:id="rId10"/>
    <p:sldLayoutId id="2147483745" r:id="rId11"/>
  </p:sldLayoutIdLst>
  <p:transition spd="med">
    <p:pull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1974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satMod val="200000"/>
                  </a:schemeClr>
                </a:solidFill>
              </a:rPr>
              <a:t>The Remnant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/>
              <a:t>Reading – Romans 11:1-5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76200"/>
            <a:ext cx="5029200" cy="38862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cap="all" dirty="0">
                <a:solidFill>
                  <a:schemeClr val="tx2">
                    <a:satMod val="200000"/>
                  </a:schemeClr>
                </a:solidFill>
              </a:rPr>
              <a:t>all is not hopeless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b="1" i="1" dirty="0"/>
              <a:t>(Romans 11:5)  Even so then, at this present time there is a </a:t>
            </a:r>
            <a:r>
              <a:rPr lang="en-US" b="1" i="1" u="sng" dirty="0"/>
              <a:t>remnant</a:t>
            </a:r>
            <a:r>
              <a:rPr lang="en-US" b="1" i="1" dirty="0"/>
              <a:t> according to the election of grace.</a:t>
            </a:r>
            <a:endParaRPr lang="en-US" dirty="0"/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Despite their  rebellion God has not totally rejected Israel.</a:t>
            </a:r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Rather He has chosen from this “Chosen People” a </a:t>
            </a:r>
            <a:r>
              <a:rPr lang="en-US" u="sng" dirty="0"/>
              <a:t>few</a:t>
            </a:r>
            <a:r>
              <a:rPr lang="en-US" dirty="0"/>
              <a:t> good men. [vs.4&amp;5]</a:t>
            </a:r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 They were not chosen by lottery or by chance.</a:t>
            </a:r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These men were chosen because of their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faith AND obedience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Blind-Peo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96200" cy="1219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Why men will refuse to do God’s Will remains a mystery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96200" cy="4908550"/>
          </a:xfrm>
        </p:spPr>
        <p:txBody>
          <a:bodyPr>
            <a:normAutofit/>
          </a:bodyPr>
          <a:lstStyle/>
          <a:p>
            <a:pPr marL="411480" indent="-28346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b="1" i="1" dirty="0"/>
              <a:t>(Romans 11:7-10)</a:t>
            </a:r>
            <a:endParaRPr lang="en-US" sz="5400" dirty="0"/>
          </a:p>
        </p:txBody>
      </p:sp>
    </p:spTree>
  </p:cSld>
  <p:clrMapOvr>
    <a:masterClrMapping/>
  </p:clrMapOvr>
  <p:transition spd="med"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1905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Romans 11:11-15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41465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God wanted them to appreciate being special again.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They needed to be born again (chosen again).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You never fully appreciate what you have until it’s gone.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olive_branch_wrea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76338"/>
            <a:ext cx="61341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cap="all" dirty="0">
                <a:solidFill>
                  <a:schemeClr val="tx2">
                    <a:satMod val="200000"/>
                  </a:schemeClr>
                </a:solidFill>
              </a:rPr>
              <a:t>shift of focus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3429000"/>
            <a:ext cx="3962400" cy="533400"/>
          </a:xfrm>
        </p:spPr>
        <p:txBody>
          <a:bodyPr>
            <a:normAutofit fontScale="85000" lnSpcReduction="10000"/>
          </a:bodyPr>
          <a:lstStyle/>
          <a:p>
            <a:pPr marL="411480" indent="-283464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Read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(Romans 11:16-24)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543800" cy="1198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Illustration of the Gentile believers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3505200" cy="4572000"/>
          </a:xfrm>
        </p:spPr>
        <p:txBody>
          <a:bodyPr/>
          <a:lstStyle/>
          <a:p>
            <a:pPr eaLnBrk="1" hangingPunct="1"/>
            <a:r>
              <a:rPr lang="en-US" dirty="0"/>
              <a:t>We came to be in Christ by being grated into the TRUE vine.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5844" name="Picture 3" descr="graf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380206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1198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Christ is the vine and we are the branches.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5334000" cy="4222750"/>
          </a:xfrm>
        </p:spPr>
        <p:txBody>
          <a:bodyPr/>
          <a:lstStyle/>
          <a:p>
            <a:pPr eaLnBrk="1" hangingPunct="1"/>
            <a:r>
              <a:rPr lang="en-US" b="1" u="sng" dirty="0"/>
              <a:t>Many</a:t>
            </a:r>
            <a:r>
              <a:rPr lang="en-US" dirty="0"/>
              <a:t> of the original branches were unfruitful, so they were cut off</a:t>
            </a:r>
          </a:p>
          <a:p>
            <a:pPr eaLnBrk="1" hangingPunct="1"/>
            <a:r>
              <a:rPr lang="en-US" dirty="0"/>
              <a:t>God chooses a </a:t>
            </a:r>
            <a:r>
              <a:rPr lang="en-US" b="1" u="sng" dirty="0"/>
              <a:t>few</a:t>
            </a:r>
            <a:r>
              <a:rPr lang="en-US" dirty="0"/>
              <a:t> obedient branches to graft in</a:t>
            </a:r>
          </a:p>
          <a:p>
            <a:pPr eaLnBrk="1" hangingPunct="1"/>
            <a:r>
              <a:rPr lang="en-US" dirty="0"/>
              <a:t>This “grafting,” however, is permanent only as long as they remain fruitful.  </a:t>
            </a:r>
          </a:p>
          <a:p>
            <a:pPr eaLnBrk="1" hangingPunct="1"/>
            <a:endParaRPr lang="en-US" dirty="0"/>
          </a:p>
        </p:txBody>
      </p:sp>
      <p:pic>
        <p:nvPicPr>
          <p:cNvPr id="36868" name="Picture 3" descr="graf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1752600"/>
            <a:ext cx="19780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12747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Here is how "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all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 Israel" can be saved.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534400" cy="5257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 </a:t>
            </a:r>
            <a:r>
              <a:rPr lang="en-US" sz="2800" dirty="0"/>
              <a:t>Through a “blinding in part” mercy can now be shown to the Gentiles, </a:t>
            </a:r>
            <a:r>
              <a:rPr lang="en-US" b="1" i="1" dirty="0"/>
              <a:t>(Romans 11:25-26) </a:t>
            </a:r>
            <a:r>
              <a:rPr lang="en-US" dirty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By showing mercy to the Gentiles mercy will be available to disobedient Israel</a:t>
            </a:r>
            <a:r>
              <a:rPr lang="en-US" sz="2800" dirty="0"/>
              <a:t>. </a:t>
            </a:r>
            <a:r>
              <a:rPr lang="en-US" sz="2800" b="1" i="1" dirty="0"/>
              <a:t>(Romans 11:27-31) </a:t>
            </a:r>
            <a:endParaRPr lang="en-US" b="1" i="1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/>
              <a:t>{32} For God has committed them </a:t>
            </a:r>
            <a:r>
              <a:rPr lang="en-US" b="1" i="1" dirty="0">
                <a:solidFill>
                  <a:srgbClr val="FF0000"/>
                </a:solidFill>
              </a:rPr>
              <a:t>all</a:t>
            </a:r>
            <a:r>
              <a:rPr lang="en-US" b="1" i="1" dirty="0"/>
              <a:t> to disobedience, that He might have mercy on </a:t>
            </a:r>
            <a:r>
              <a:rPr lang="en-US" b="1" i="1" dirty="0">
                <a:solidFill>
                  <a:srgbClr val="FF0000"/>
                </a:solidFill>
              </a:rPr>
              <a:t>all</a:t>
            </a:r>
            <a:r>
              <a:rPr lang="en-US" b="1" i="1" dirty="0"/>
              <a:t>.</a:t>
            </a:r>
            <a:endParaRPr lang="en-US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/>
              <a:t>God is no respecter of persons</a:t>
            </a:r>
            <a:r>
              <a:rPr lang="en-US" dirty="0"/>
              <a:t> and makes His plan of salvation available to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/>
              <a:t>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57200"/>
            <a:ext cx="6043613" cy="6172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satMod val="200000"/>
                  </a:schemeClr>
                </a:solidFill>
              </a:rPr>
              <a:t>Salvation is available to </a:t>
            </a:r>
            <a:r>
              <a:rPr lang="en-US" sz="4800" u="sng" dirty="0">
                <a:solidFill>
                  <a:schemeClr val="tx2">
                    <a:satMod val="200000"/>
                  </a:schemeClr>
                </a:solidFill>
              </a:rPr>
              <a:t>all</a:t>
            </a:r>
            <a:r>
              <a:rPr lang="en-US" sz="4800" dirty="0">
                <a:solidFill>
                  <a:schemeClr val="tx2">
                    <a:satMod val="200000"/>
                  </a:schemeClr>
                </a:solidFill>
              </a:rPr>
              <a:t> who are Obedient, </a:t>
            </a:r>
            <a:br>
              <a:rPr lang="en-US" sz="48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en-US" sz="48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4800" dirty="0">
                <a:solidFill>
                  <a:schemeClr val="tx2">
                    <a:satMod val="200000"/>
                  </a:schemeClr>
                </a:solidFill>
              </a:rPr>
              <a:t>but that number will be </a:t>
            </a:r>
            <a:r>
              <a:rPr lang="en-US" sz="4800" u="sng" dirty="0">
                <a:solidFill>
                  <a:schemeClr val="tx2">
                    <a:satMod val="200000"/>
                  </a:schemeClr>
                </a:solidFill>
              </a:rPr>
              <a:t>few</a:t>
            </a:r>
            <a:r>
              <a:rPr lang="en-US" sz="4800" dirty="0">
                <a:solidFill>
                  <a:schemeClr val="tx2">
                    <a:satMod val="200000"/>
                  </a:schemeClr>
                </a:solidFill>
              </a:rPr>
              <a:t>!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8915" name="Picture 2" descr="olympic medalis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20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Doxology [vs33-36]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b="1" i="1" dirty="0"/>
              <a:t>(Romans 11:33-36)  Oh, the depth of the riches both of the wisdom and knowledge of God! How unsearchable are His judgments and His ways past finding out! {34} “For who has known the mind of the LORD? Or who has become His counselor?” {35} “Or who has first given to Him And it shall be repaid to him?” {36} For of Him and through Him and to Him are all things, to whom be glory forever. Amen.</a:t>
            </a:r>
            <a:endParaRPr lang="en-US" dirty="0"/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2057400"/>
            <a:ext cx="6272213" cy="228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Won’t you choose to become one of the chosen?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 spd="med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Popular Song [853]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1371600" y="1828800"/>
            <a:ext cx="7562850" cy="4419600"/>
          </a:xfrm>
        </p:spPr>
        <p:txBody>
          <a:bodyPr/>
          <a:lstStyle/>
          <a:p>
            <a:pPr eaLnBrk="1" hangingPunct="1"/>
            <a:r>
              <a:rPr lang="en-US" sz="7200"/>
              <a:t>When We </a:t>
            </a:r>
            <a:r>
              <a:rPr lang="en-US" sz="7200" b="1"/>
              <a:t>ALL</a:t>
            </a:r>
            <a:r>
              <a:rPr lang="en-US" sz="7200"/>
              <a:t> Get To Heaven</a:t>
            </a:r>
          </a:p>
        </p:txBody>
      </p:sp>
      <p:pic>
        <p:nvPicPr>
          <p:cNvPr id="9220" name="Picture 4" descr="Chinese Song 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975100"/>
            <a:ext cx="1885950" cy="271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song_book op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We need to take a lesson </a:t>
            </a:r>
            <a:r>
              <a:rPr lang="en-US">
                <a:solidFill>
                  <a:schemeClr val="tx2">
                    <a:satMod val="200000"/>
                  </a:schemeClr>
                </a:solidFill>
              </a:rPr>
              <a:t>from God’s instruction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to the Jews.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696200" cy="4876800"/>
          </a:xfrm>
        </p:spPr>
        <p:txBody>
          <a:bodyPr/>
          <a:lstStyle/>
          <a:p>
            <a:pPr eaLnBrk="1" hangingPunct="1"/>
            <a:r>
              <a:rPr lang="en-US" sz="3600"/>
              <a:t>Sometimes we think that once we’re saved, God’s not </a:t>
            </a:r>
            <a:r>
              <a:rPr lang="en-US" sz="3600" u="sng"/>
              <a:t>really</a:t>
            </a:r>
            <a:r>
              <a:rPr lang="en-US" sz="3600"/>
              <a:t> going to do to us what He’s going to do to all those who </a:t>
            </a:r>
            <a:r>
              <a:rPr lang="en-US" sz="3600" u="sng"/>
              <a:t>really</a:t>
            </a:r>
            <a:r>
              <a:rPr lang="en-US" sz="3600"/>
              <a:t> disobey Him.</a:t>
            </a:r>
          </a:p>
          <a:p>
            <a:pPr eaLnBrk="1" hangingPunct="1"/>
            <a:r>
              <a:rPr lang="en-US" sz="3600"/>
              <a:t>We preach against the theory of once saved, always saved -----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543800" cy="1905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We need to take a lesson from God’s instruction to the Jews.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sz="4000"/>
              <a:t>But deep inside, we act as if we believe it is true.</a:t>
            </a:r>
          </a:p>
          <a:p>
            <a:pPr eaLnBrk="1" hangingPunct="1"/>
            <a:r>
              <a:rPr lang="en-US" sz="4000"/>
              <a:t>Following the “proper procedure” to get into Christ is not a once-for-all event.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828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The Jews took God for granted.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1066800" y="2286000"/>
            <a:ext cx="6248400" cy="4070350"/>
          </a:xfrm>
        </p:spPr>
        <p:txBody>
          <a:bodyPr/>
          <a:lstStyle/>
          <a:p>
            <a:pPr eaLnBrk="1" hangingPunct="1"/>
            <a:r>
              <a:rPr lang="en-US" dirty="0"/>
              <a:t>They STILL take God for granted.</a:t>
            </a:r>
          </a:p>
          <a:p>
            <a:pPr eaLnBrk="1" hangingPunct="1"/>
            <a:r>
              <a:rPr lang="en-US" dirty="0"/>
              <a:t> They were born into this “Chosen” race</a:t>
            </a:r>
          </a:p>
          <a:p>
            <a:pPr eaLnBrk="1" hangingPunct="1"/>
            <a:r>
              <a:rPr lang="en-US" dirty="0"/>
              <a:t> They thought they could have salvation based upon what Abraham or David did.</a:t>
            </a:r>
          </a:p>
          <a:p>
            <a:pPr eaLnBrk="1" hangingPunct="1"/>
            <a:endParaRPr lang="en-US" dirty="0"/>
          </a:p>
        </p:txBody>
      </p:sp>
      <p:pic>
        <p:nvPicPr>
          <p:cNvPr id="19460" name="Content Placeholder 3" descr="jews &amp; gentile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38400"/>
            <a:ext cx="167640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8001000" cy="2230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Do we have the attitude that takes God for granted?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3152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/>
              <a:t>We want to live our lives to ourselves and then call on God’s grace for salvation.</a:t>
            </a:r>
            <a:endParaRPr lang="en-US"/>
          </a:p>
        </p:txBody>
      </p:sp>
      <p:pic>
        <p:nvPicPr>
          <p:cNvPr id="4" name="Picture 3" descr="debt-free worri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64075"/>
            <a:ext cx="1727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rayer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18038"/>
            <a:ext cx="1474788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red_arrow_right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5334000"/>
            <a:ext cx="1905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For the Remnant the “Song of Victory” will be sweet!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2531" name="Content Placeholder 3" descr="jews &amp; gentiles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931988"/>
            <a:ext cx="3886200" cy="4902200"/>
          </a:xfrm>
        </p:spPr>
      </p:pic>
      <p:pic>
        <p:nvPicPr>
          <p:cNvPr id="22532" name="Picture 3" descr="Song of Victo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b="16000"/>
          <a:stretch>
            <a:fillRect/>
          </a:stretch>
        </p:blipFill>
        <p:spPr bwMode="auto">
          <a:xfrm>
            <a:off x="3810000" y="24384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629400" cy="1468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Jesus taught that </a:t>
            </a:r>
            <a:r>
              <a:rPr lang="en-US" u="sng" dirty="0">
                <a:solidFill>
                  <a:schemeClr val="tx2">
                    <a:satMod val="200000"/>
                  </a:schemeClr>
                </a:solidFill>
              </a:rPr>
              <a:t>only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the </a:t>
            </a:r>
            <a:r>
              <a:rPr lang="en-US" u="sng" dirty="0">
                <a:solidFill>
                  <a:srgbClr val="FF0000"/>
                </a:solidFill>
              </a:rPr>
              <a:t>obedient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would be chosen.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5400" b="1" i="1" dirty="0"/>
              <a:t>(Matthew 7:21-23)</a:t>
            </a:r>
            <a:endParaRPr lang="en-US" sz="5400" dirty="0"/>
          </a:p>
          <a:p>
            <a:pPr eaLnBrk="1" hangingPunct="1"/>
            <a:r>
              <a:rPr lang="en-US" sz="5400" b="1" i="1" dirty="0"/>
              <a:t>(Matthew 7:13-14) </a:t>
            </a:r>
            <a:endParaRPr lang="en-US" sz="5400" dirty="0"/>
          </a:p>
          <a:p>
            <a:pPr eaLnBrk="1" hangingPunct="1"/>
            <a:r>
              <a:rPr lang="en-US" sz="5400" b="1" i="1" dirty="0"/>
              <a:t>(Matthew 22:1-14) </a:t>
            </a:r>
          </a:p>
          <a:p>
            <a:pPr eaLnBrk="1" hangingPunct="1"/>
            <a:r>
              <a:rPr lang="en-US" sz="5400" b="1" i="1" dirty="0"/>
              <a:t>(Luke 13:23-28) 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543800" cy="1198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Who are those who will be rejected?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696200" cy="5257800"/>
          </a:xfrm>
        </p:spPr>
        <p:txBody>
          <a:bodyPr>
            <a:normAutofit fontScale="92500" lnSpcReduction="20000"/>
          </a:bodyPr>
          <a:lstStyle/>
          <a:p>
            <a:pPr marL="411480" indent="-28346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i="1" dirty="0"/>
              <a:t>(2 Thessalonians 1:7-9 you who are troubled rest with us when the Lord Jesus is revealed from heaven with His mighty angels, {8} in flaming fire taking vengeance on </a:t>
            </a:r>
            <a:r>
              <a:rPr lang="en-US" b="1" i="1" u="words" dirty="0">
                <a:solidFill>
                  <a:srgbClr val="FF0000"/>
                </a:solidFill>
              </a:rPr>
              <a:t>those who do not know God</a:t>
            </a:r>
            <a:r>
              <a:rPr lang="en-US" b="1" i="1" dirty="0"/>
              <a:t>, and on </a:t>
            </a:r>
            <a:r>
              <a:rPr lang="en-US" b="1" i="1" u="words" dirty="0">
                <a:solidFill>
                  <a:srgbClr val="FF0000"/>
                </a:solidFill>
              </a:rPr>
              <a:t>those who do not obey the gospel</a:t>
            </a:r>
            <a:r>
              <a:rPr lang="en-US" b="1" i="1" dirty="0"/>
              <a:t> of our Lord Jesus Christ. {9} These shall be punished with everlasting destruction from the presence of the Lord and from the glory of His power,</a:t>
            </a:r>
            <a:endParaRPr lang="en-US" dirty="0"/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Jesus says, </a:t>
            </a:r>
            <a:r>
              <a:rPr lang="en-US" b="1" i="1" dirty="0"/>
              <a:t>"There will be weeping and gnashing of teeth</a:t>
            </a:r>
            <a:r>
              <a:rPr lang="en-US" dirty="0"/>
              <a:t>,</a:t>
            </a:r>
          </a:p>
          <a:p>
            <a:pPr marL="411480" indent="-283464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b="1" i="1" u="sng" dirty="0"/>
              <a:t>That</a:t>
            </a:r>
            <a:r>
              <a:rPr lang="en-US" dirty="0"/>
              <a:t> is the punishment for rebellion.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414</TotalTime>
  <Words>752</Words>
  <Application>Microsoft Office PowerPoint</Application>
  <PresentationFormat>On-screen Show (4:3)</PresentationFormat>
  <Paragraphs>56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Verdana</vt:lpstr>
      <vt:lpstr>Wingdings</vt:lpstr>
      <vt:lpstr>Wingdings 2</vt:lpstr>
      <vt:lpstr>Solstice</vt:lpstr>
      <vt:lpstr>The Remnant  </vt:lpstr>
      <vt:lpstr>Popular Song [853]</vt:lpstr>
      <vt:lpstr>We need to take a lesson from God’s instruction to the Jews. </vt:lpstr>
      <vt:lpstr>We need to take a lesson from God’s instruction to the Jews. </vt:lpstr>
      <vt:lpstr>The Jews took God for granted.</vt:lpstr>
      <vt:lpstr>Do we have the attitude that takes God for granted? </vt:lpstr>
      <vt:lpstr>For the Remnant the “Song of Victory” will be sweet!</vt:lpstr>
      <vt:lpstr>Jesus taught that only the obedient would be chosen. </vt:lpstr>
      <vt:lpstr>Who are those who will be rejected? </vt:lpstr>
      <vt:lpstr>all is not hopeless </vt:lpstr>
      <vt:lpstr>Why men will refuse to do God’s Will remains a mystery</vt:lpstr>
      <vt:lpstr>Romans 11:11-15</vt:lpstr>
      <vt:lpstr>shift of focus</vt:lpstr>
      <vt:lpstr>Illustration of the Gentile believers</vt:lpstr>
      <vt:lpstr>Christ is the vine and we are the branches.</vt:lpstr>
      <vt:lpstr>Here is how "all Israel" can be saved.</vt:lpstr>
      <vt:lpstr>Salvation is available to all who are Obedient,   but that number will be few! </vt:lpstr>
      <vt:lpstr>Doxology [vs33-36]</vt:lpstr>
      <vt:lpstr>Won’t you choose to become one of the chosen?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Few, The Obedient, The Chosen</dc:title>
  <dc:creator>WMaxx</dc:creator>
  <cp:lastModifiedBy>Bill McIlvain</cp:lastModifiedBy>
  <cp:revision>67</cp:revision>
  <dcterms:created xsi:type="dcterms:W3CDTF">2008-01-27T02:43:17Z</dcterms:created>
  <dcterms:modified xsi:type="dcterms:W3CDTF">2020-05-30T22:50:55Z</dcterms:modified>
</cp:coreProperties>
</file>