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9"/>
  </p:notesMasterIdLst>
  <p:handoutMasterIdLst>
    <p:handoutMasterId r:id="rId20"/>
  </p:handoutMasterIdLst>
  <p:sldIdLst>
    <p:sldId id="256" r:id="rId2"/>
    <p:sldId id="536" r:id="rId3"/>
    <p:sldId id="545" r:id="rId4"/>
    <p:sldId id="550" r:id="rId5"/>
    <p:sldId id="551" r:id="rId6"/>
    <p:sldId id="553" r:id="rId7"/>
    <p:sldId id="552" r:id="rId8"/>
    <p:sldId id="554" r:id="rId9"/>
    <p:sldId id="556" r:id="rId10"/>
    <p:sldId id="555" r:id="rId11"/>
    <p:sldId id="557" r:id="rId12"/>
    <p:sldId id="558" r:id="rId13"/>
    <p:sldId id="559" r:id="rId14"/>
    <p:sldId id="560" r:id="rId15"/>
    <p:sldId id="561" r:id="rId16"/>
    <p:sldId id="540" r:id="rId17"/>
    <p:sldId id="54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8" autoAdjust="0"/>
    <p:restoredTop sz="94679" autoAdjust="0"/>
  </p:normalViewPr>
  <p:slideViewPr>
    <p:cSldViewPr>
      <p:cViewPr varScale="1">
        <p:scale>
          <a:sx n="104" d="100"/>
          <a:sy n="104" d="100"/>
        </p:scale>
        <p:origin x="1332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65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smtClean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smtClean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5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smtClean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Kindling The Fire</a:t>
            </a:r>
          </a:p>
        </p:txBody>
      </p:sp>
      <p:sp>
        <p:nvSpPr>
          <p:cNvPr id="375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smtClean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10182A83-627D-4FFE-85A4-71ECF2A1D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44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612" name="Rectangle 2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smtClean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2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6614" name="Rectangle 2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6615" name="Rectangle 2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smtClean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6616" name="Rectangle 2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smtClean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6617" name="Rectangle 2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smtClean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48C6AD6F-B860-4C60-BF55-3274DA12D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38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  <a:defRPr/>
            </a:pPr>
            <a:endParaRPr lang="en-US" altLang="en-US"/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901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494641-8217-41B1-AB8D-F78C0429A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AC8E9-4296-4DE3-B3D1-9D6A97F864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C1949-300F-410F-8C33-268474C85F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BB7F8-3F86-4FB6-AA39-95522CBAF0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A86C-712D-482A-B9CA-7B1215C8ED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7130C-2CF3-470C-B8F1-6ADCD83B64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DCD4C-91E0-4CDA-9C3A-F2452F8239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EDB7D-5791-4211-8E49-D52B3F2829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98309-7FB2-4822-BD0E-F000112E33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B2DB7-EE9F-4E9B-9D12-BCC57D40B4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3CB57-BDF8-4EDE-81EC-4B81273EEE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389123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389124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 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  <a:p>
            <a:pPr lvl="3"/>
            <a:endParaRPr lang="en-US" altLang="en-US"/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096000"/>
            <a:ext cx="43434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2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 smtClean="0"/>
            </a:lvl1pPr>
          </a:lstStyle>
          <a:p>
            <a:pPr>
              <a:defRPr/>
            </a:pPr>
            <a:fld id="{C344183B-D984-4608-A0D2-1C2EB68F6F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2728A3-083F-401C-8D1C-FCB7A9ADBCC8}" type="slidenum">
              <a:rPr lang="en-US" altLang="en-US"/>
              <a:pPr/>
              <a:t>1</a:t>
            </a:fld>
            <a:endParaRPr lang="en-US" altLang="en-US"/>
          </a:p>
        </p:txBody>
      </p:sp>
      <p:pic>
        <p:nvPicPr>
          <p:cNvPr id="3075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85771" y="1797843"/>
            <a:ext cx="3094924" cy="240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914400" y="0"/>
            <a:ext cx="6172200" cy="5334000"/>
          </a:xfrm>
        </p:spPr>
        <p:txBody>
          <a:bodyPr/>
          <a:lstStyle/>
          <a:p>
            <a:r>
              <a:rPr lang="en-US" sz="4400" b="1" dirty="0"/>
              <a:t>Seek The Lord While He Still May Be Found</a:t>
            </a: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Reading - Isaiah 55:6-11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2133600" y="5943600"/>
            <a:ext cx="434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Tx/>
              <a:buNone/>
              <a:defRPr/>
            </a:pPr>
            <a:endParaRPr kumimoji="1"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C04BD7-7B2F-4C1E-9B4E-1F9FCB4C540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153400" cy="1066800"/>
          </a:xfrm>
        </p:spPr>
        <p:txBody>
          <a:bodyPr/>
          <a:lstStyle/>
          <a:p>
            <a:pPr eaLnBrk="1" hangingPunct="1"/>
            <a:r>
              <a:rPr lang="en-US" sz="4400" b="1" i="1" dirty="0">
                <a:solidFill>
                  <a:schemeClr val="tx1"/>
                </a:solidFill>
                <a:cs typeface="Times New Roman" pitchFamily="18" charset="0"/>
              </a:rPr>
              <a:t>1 Timothy 4:1-2 continued ----</a:t>
            </a:r>
            <a:endParaRPr lang="en-US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562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4800" b="1" i="1" dirty="0">
                <a:solidFill>
                  <a:schemeClr val="hlink"/>
                </a:solidFill>
                <a:cs typeface="Times New Roman" pitchFamily="18" charset="0"/>
              </a:rPr>
              <a:t>“And doctrines of devils” </a:t>
            </a:r>
            <a:r>
              <a:rPr lang="en-US" sz="4000" dirty="0">
                <a:cs typeface="Times New Roman" pitchFamily="18" charset="0"/>
              </a:rPr>
              <a:t>(like humanism) </a:t>
            </a:r>
          </a:p>
          <a:p>
            <a:pPr eaLnBrk="1" hangingPunct="1">
              <a:spcBef>
                <a:spcPts val="1200"/>
              </a:spcBef>
            </a:pPr>
            <a:r>
              <a:rPr lang="en-US" sz="4400" b="1" i="1" dirty="0">
                <a:solidFill>
                  <a:schemeClr val="hlink"/>
                </a:solidFill>
                <a:cs typeface="Times New Roman" pitchFamily="18" charset="0"/>
              </a:rPr>
              <a:t>“Speaking lies in hypocrisy” </a:t>
            </a:r>
            <a:r>
              <a:rPr lang="en-US" sz="4000" dirty="0">
                <a:cs typeface="Times New Roman" pitchFamily="18" charset="0"/>
              </a:rPr>
              <a:t>(as several TV evangelists) </a:t>
            </a:r>
          </a:p>
          <a:p>
            <a:pPr eaLnBrk="1" hangingPunct="1">
              <a:spcBef>
                <a:spcPts val="1200"/>
              </a:spcBef>
            </a:pPr>
            <a:r>
              <a:rPr lang="en-US" sz="4400" b="1" i="1" dirty="0">
                <a:solidFill>
                  <a:schemeClr val="hlink"/>
                </a:solidFill>
                <a:cs typeface="Times New Roman" pitchFamily="18" charset="0"/>
              </a:rPr>
              <a:t>“Having their conscience seared with a hot iron.” </a:t>
            </a:r>
            <a:r>
              <a:rPr lang="en-US" sz="4000" dirty="0">
                <a:cs typeface="Times New Roman" pitchFamily="18" charset="0"/>
              </a:rPr>
              <a:t>(As a bar owner or a porn peddler)</a:t>
            </a:r>
          </a:p>
          <a:p>
            <a:pPr eaLnBrk="1" hangingPunct="1"/>
            <a:endParaRPr lang="en-US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282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2728A3-083F-401C-8D1C-FCB7A9ADBCC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914400" y="76200"/>
            <a:ext cx="6172200" cy="4633119"/>
          </a:xfrm>
        </p:spPr>
        <p:txBody>
          <a:bodyPr/>
          <a:lstStyle/>
          <a:p>
            <a:r>
              <a:rPr lang="en-US" sz="4400" b="1" dirty="0"/>
              <a:t>Another Text By Way Of Context</a:t>
            </a: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r>
              <a:rPr lang="en-US" sz="7200" b="1" dirty="0">
                <a:solidFill>
                  <a:schemeClr val="tx1"/>
                </a:solidFill>
              </a:rPr>
              <a:t>Isaiah 55:8&amp;9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2133600" y="5943600"/>
            <a:ext cx="434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Tx/>
              <a:buNone/>
              <a:defRPr/>
            </a:pPr>
            <a:endParaRPr kumimoji="1"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5444877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046" b="16258"/>
          <a:stretch/>
        </p:blipFill>
        <p:spPr>
          <a:xfrm>
            <a:off x="6548616" y="-7188"/>
            <a:ext cx="1387686" cy="1473680"/>
          </a:xfrm>
          <a:prstGeom prst="rect">
            <a:avLst/>
          </a:prstGeom>
        </p:spPr>
      </p:pic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C04BD7-7B2F-4C1E-9B4E-1F9FCB4C540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153400" cy="1066800"/>
          </a:xfrm>
        </p:spPr>
        <p:txBody>
          <a:bodyPr/>
          <a:lstStyle/>
          <a:p>
            <a:pPr eaLnBrk="1" hangingPunct="1"/>
            <a:r>
              <a:rPr lang="en-US" sz="4400" b="1" i="1" dirty="0">
                <a:solidFill>
                  <a:schemeClr val="tx1"/>
                </a:solidFill>
                <a:cs typeface="Times New Roman" pitchFamily="18" charset="0"/>
              </a:rPr>
              <a:t>CONTEXT ----</a:t>
            </a:r>
            <a:endParaRPr lang="en-US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66492"/>
            <a:ext cx="8915400" cy="5239108"/>
          </a:xfrm>
        </p:spPr>
        <p:txBody>
          <a:bodyPr/>
          <a:lstStyle/>
          <a:p>
            <a:pPr marL="548640" marR="0" indent="-27432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a typeface="Times New Roman"/>
                <a:cs typeface="Times New Roman"/>
              </a:rPr>
              <a:t>God condemns Israel because they are not conforming their thoughts or their ways to the Law that God has already given.</a:t>
            </a:r>
            <a:endParaRPr lang="en-US" sz="2800" dirty="0">
              <a:ea typeface="Times New Roman"/>
              <a:cs typeface="Times New Roman"/>
            </a:endParaRPr>
          </a:p>
          <a:p>
            <a:pPr marL="548640" marR="0" indent="-27432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a typeface="Times New Roman"/>
                <a:cs typeface="Times New Roman"/>
              </a:rPr>
              <a:t>The Law was clear and simple to follow.... DON’T WORSHIP ANY OTHER GODS!   DO NOT KILL, DO NOT STEAL, DO NOT COVET!</a:t>
            </a:r>
            <a:endParaRPr lang="en-US" sz="2800" dirty="0">
              <a:ea typeface="Times New Roman"/>
              <a:cs typeface="Times New Roman"/>
            </a:endParaRPr>
          </a:p>
          <a:p>
            <a:pPr marL="822960" marR="0" indent="-27432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a typeface="Times New Roman"/>
                <a:cs typeface="Times New Roman"/>
              </a:rPr>
              <a:t>These laws were attainable BUT the people just did not want to follow them.  They wanted to have it their way!</a:t>
            </a:r>
            <a:endParaRPr lang="en-US" sz="2800" dirty="0">
              <a:ea typeface="Times New Roman"/>
              <a:cs typeface="Times New Roman"/>
            </a:endParaRPr>
          </a:p>
          <a:p>
            <a:pPr eaLnBrk="1" hangingPunct="1"/>
            <a:endParaRPr lang="en-US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05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C04BD7-7B2F-4C1E-9B4E-1F9FCB4C540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153400" cy="1066800"/>
          </a:xfrm>
        </p:spPr>
        <p:txBody>
          <a:bodyPr/>
          <a:lstStyle/>
          <a:p>
            <a:pPr eaLnBrk="1" hangingPunct="1"/>
            <a:r>
              <a:rPr lang="en-US" sz="4400" b="1" i="1" dirty="0">
                <a:solidFill>
                  <a:schemeClr val="tx1"/>
                </a:solidFill>
                <a:cs typeface="Times New Roman" pitchFamily="18" charset="0"/>
              </a:rPr>
              <a:t>CONTEXT ----</a:t>
            </a:r>
            <a:endParaRPr lang="en-US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562600"/>
          </a:xfrm>
        </p:spPr>
        <p:txBody>
          <a:bodyPr/>
          <a:lstStyle/>
          <a:p>
            <a:r>
              <a:rPr lang="en-US" sz="3600" dirty="0">
                <a:solidFill>
                  <a:srgbClr val="FF6600"/>
                </a:solidFill>
              </a:rPr>
              <a:t>If you want to come back to God you must think HIS THOUGHTS</a:t>
            </a:r>
          </a:p>
          <a:p>
            <a:r>
              <a:rPr lang="en-US" sz="3600" dirty="0">
                <a:solidFill>
                  <a:srgbClr val="FF6600"/>
                </a:solidFill>
              </a:rPr>
              <a:t>You must DO HIS COMMANDS </a:t>
            </a:r>
          </a:p>
          <a:p>
            <a:r>
              <a:rPr lang="en-US" dirty="0"/>
              <a:t>[Found in the Bible]</a:t>
            </a:r>
          </a:p>
          <a:p>
            <a:r>
              <a:rPr lang="en-US" sz="4400" dirty="0">
                <a:solidFill>
                  <a:srgbClr val="FF6600"/>
                </a:solidFill>
              </a:rPr>
              <a:t>If you do this He will “abundantly pardon”</a:t>
            </a:r>
          </a:p>
          <a:p>
            <a:pPr eaLnBrk="1" hangingPunct="1"/>
            <a:endParaRPr lang="en-US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397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C04BD7-7B2F-4C1E-9B4E-1F9FCB4C540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153400" cy="1066800"/>
          </a:xfrm>
        </p:spPr>
        <p:txBody>
          <a:bodyPr/>
          <a:lstStyle/>
          <a:p>
            <a:pPr eaLnBrk="1" hangingPunct="1"/>
            <a:r>
              <a:rPr lang="en-US" b="1" i="1" dirty="0">
                <a:solidFill>
                  <a:schemeClr val="tx1"/>
                </a:solidFill>
                <a:cs typeface="Times New Roman" pitchFamily="18" charset="0"/>
              </a:rPr>
              <a:t>How can God forgive &amp; forget?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562600"/>
          </a:xfrm>
        </p:spPr>
        <p:txBody>
          <a:bodyPr/>
          <a:lstStyle/>
          <a:p>
            <a:r>
              <a:rPr lang="en-US" sz="3600" dirty="0">
                <a:solidFill>
                  <a:srgbClr val="FF6600"/>
                </a:solidFill>
              </a:rPr>
              <a:t>Because that’s God’s way and He expects us to follow it.  </a:t>
            </a:r>
          </a:p>
          <a:p>
            <a:pPr marL="0" indent="0" algn="ctr">
              <a:buNone/>
            </a:pPr>
            <a:r>
              <a:rPr lang="en-US" sz="6000" b="1" i="1" dirty="0">
                <a:solidFill>
                  <a:srgbClr val="FF6600"/>
                </a:solidFill>
              </a:rPr>
              <a:t>Matthew 6:14-15</a:t>
            </a:r>
            <a:endParaRPr lang="en-US" sz="3600" b="1" i="1" dirty="0">
              <a:solidFill>
                <a:srgbClr val="FF6600"/>
              </a:solidFill>
            </a:endParaRPr>
          </a:p>
          <a:p>
            <a:r>
              <a:rPr lang="en-US" sz="3600" dirty="0"/>
              <a:t>We are no more human than when we need forgiveness; we are no more godly than when we forgive.</a:t>
            </a:r>
          </a:p>
          <a:p>
            <a:pPr eaLnBrk="1" hangingPunct="1"/>
            <a:endParaRPr lang="en-US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78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C04BD7-7B2F-4C1E-9B4E-1F9FCB4C540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153400" cy="1066800"/>
          </a:xfrm>
        </p:spPr>
        <p:txBody>
          <a:bodyPr/>
          <a:lstStyle/>
          <a:p>
            <a:pPr eaLnBrk="1" hangingPunct="1"/>
            <a:r>
              <a:rPr lang="en-US" sz="4400" b="1" i="1" dirty="0">
                <a:solidFill>
                  <a:schemeClr val="tx1"/>
                </a:solidFill>
              </a:rPr>
              <a:t>You CAN Find Him Now!</a:t>
            </a:r>
            <a:endParaRPr lang="en-US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562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4000" dirty="0">
                <a:solidFill>
                  <a:srgbClr val="FF6600"/>
                </a:solidFill>
              </a:rPr>
              <a:t>2 Corinthians 6:1-2</a:t>
            </a:r>
          </a:p>
          <a:p>
            <a:pPr>
              <a:spcBef>
                <a:spcPts val="1200"/>
              </a:spcBef>
            </a:pPr>
            <a:r>
              <a:rPr lang="en-US" sz="4000" dirty="0">
                <a:solidFill>
                  <a:srgbClr val="FF6600"/>
                </a:solidFill>
              </a:rPr>
              <a:t>Titus 2:11-12 --- 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solidFill>
                  <a:srgbClr val="FF6600"/>
                </a:solidFill>
              </a:rPr>
              <a:t>Compare that with Isaiah 55/5 &amp; 6 it says the same thing!   </a:t>
            </a:r>
          </a:p>
          <a:p>
            <a:pPr>
              <a:spcBef>
                <a:spcPts val="1200"/>
              </a:spcBef>
            </a:pPr>
            <a:r>
              <a:rPr lang="en-US" sz="3600" u="sng" dirty="0">
                <a:solidFill>
                  <a:srgbClr val="FF6600"/>
                </a:solidFill>
              </a:rPr>
              <a:t>We</a:t>
            </a:r>
            <a:r>
              <a:rPr lang="en-US" sz="3600" dirty="0">
                <a:solidFill>
                  <a:srgbClr val="FF6600"/>
                </a:solidFill>
              </a:rPr>
              <a:t> must change; </a:t>
            </a:r>
            <a:r>
              <a:rPr lang="en-US" sz="3600" u="sng" dirty="0">
                <a:solidFill>
                  <a:srgbClr val="FF6600"/>
                </a:solidFill>
              </a:rPr>
              <a:t>We</a:t>
            </a:r>
            <a:r>
              <a:rPr lang="en-US" sz="3600" dirty="0">
                <a:solidFill>
                  <a:srgbClr val="FF6600"/>
                </a:solidFill>
              </a:rPr>
              <a:t> must conform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4800" dirty="0">
                <a:solidFill>
                  <a:srgbClr val="FF6600"/>
                </a:solidFill>
              </a:rPr>
              <a:t>Romans 12:2  -- </a:t>
            </a:r>
            <a:r>
              <a:rPr lang="en-US" sz="5400" dirty="0">
                <a:solidFill>
                  <a:srgbClr val="FF6600"/>
                </a:solidFill>
              </a:rPr>
              <a:t>James 1:21 </a:t>
            </a:r>
          </a:p>
          <a:p>
            <a:r>
              <a:rPr lang="en-US" sz="3600" b="1" i="1" dirty="0"/>
              <a:t>“AND HE WILL ABUNDANTLY PARDON”</a:t>
            </a:r>
          </a:p>
          <a:p>
            <a:pPr eaLnBrk="1" hangingPunct="1"/>
            <a:endParaRPr lang="en-US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6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450104-03A5-4F9D-BA15-0E26C804A1C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14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solidFill>
                  <a:schemeClr val="tx1"/>
                </a:solidFill>
                <a:cs typeface="Times New Roman" pitchFamily="18" charset="0"/>
              </a:rPr>
              <a:t>Fallacy</a:t>
            </a: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 –  </a:t>
            </a:r>
            <a:r>
              <a:rPr lang="en-US" b="1" u="sng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34612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924800" cy="4419600"/>
          </a:xfrm>
        </p:spPr>
        <p:txBody>
          <a:bodyPr/>
          <a:lstStyle/>
          <a:p>
            <a:pPr eaLnBrk="1" hangingPunct="1"/>
            <a:r>
              <a:rPr lang="en-US" b="1" i="1" dirty="0">
                <a:solidFill>
                  <a:schemeClr val="hlink"/>
                </a:solidFill>
                <a:cs typeface="Times New Roman" pitchFamily="18" charset="0"/>
              </a:rPr>
              <a:t>“THE WORD OF GOD </a:t>
            </a:r>
            <a:r>
              <a:rPr lang="en-US" b="1" i="1" u="sng" dirty="0">
                <a:solidFill>
                  <a:schemeClr val="hlink"/>
                </a:solidFill>
                <a:cs typeface="Times New Roman" pitchFamily="18" charset="0"/>
              </a:rPr>
              <a:t>WILL</a:t>
            </a:r>
            <a:r>
              <a:rPr lang="en-US" b="1" i="1" dirty="0">
                <a:solidFill>
                  <a:schemeClr val="hlink"/>
                </a:solidFill>
                <a:cs typeface="Times New Roman" pitchFamily="18" charset="0"/>
              </a:rPr>
              <a:t> SAVE EVERYONE”  ... That’s WRONG!</a:t>
            </a:r>
          </a:p>
          <a:p>
            <a:pPr eaLnBrk="1" hangingPunct="1"/>
            <a:r>
              <a:rPr lang="en-US" b="1" i="1" dirty="0">
                <a:solidFill>
                  <a:schemeClr val="hlink"/>
                </a:solidFill>
                <a:cs typeface="Times New Roman" pitchFamily="18" charset="0"/>
              </a:rPr>
              <a:t>Truth:  THE WORD OF GOD WILL SAVE EVERYONE WHO WANTS TO BE SAVED.</a:t>
            </a:r>
          </a:p>
          <a:p>
            <a:pPr marL="0" indent="0" eaLnBrk="1" hangingPunct="1">
              <a:buNone/>
            </a:pPr>
            <a:endParaRPr lang="en-US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6149" name="Picture 14" descr="Copy of Fi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33400"/>
            <a:ext cx="23726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6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6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6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6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6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6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2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CE8318-93D7-4645-BED7-B76C2163D7D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2133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Those who will NOT SEEK THE LORD WHILE HE STILL MAY BE FOUND will not find Him. 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048000"/>
            <a:ext cx="4343400" cy="2895600"/>
          </a:xfrm>
        </p:spPr>
        <p:txBody>
          <a:bodyPr/>
          <a:lstStyle/>
          <a:p>
            <a:pPr eaLnBrk="1" hangingPunct="1"/>
            <a:r>
              <a:rPr lang="en-US" sz="5400" b="1" i="1" dirty="0">
                <a:solidFill>
                  <a:schemeClr val="hlink"/>
                </a:solidFill>
                <a:cs typeface="Times New Roman" pitchFamily="18" charset="0"/>
              </a:rPr>
              <a:t>Don’t wait until it’s too late!</a:t>
            </a:r>
            <a:endParaRPr lang="en-US" sz="5400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8400" y="3429000"/>
            <a:ext cx="2652448" cy="318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DD8919-B74C-41BB-A8B3-71B101FE636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THIS is the time when the Lord is available.</a:t>
            </a:r>
            <a:endParaRPr lang="en-US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9083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914400" y="2667000"/>
            <a:ext cx="7543800" cy="3657600"/>
          </a:xfrm>
        </p:spPr>
        <p:txBody>
          <a:bodyPr/>
          <a:lstStyle/>
          <a:p>
            <a:r>
              <a:rPr lang="en-US" sz="2800" dirty="0"/>
              <a:t>Isaiah’s Lament --The people had departed from God in their hearts.</a:t>
            </a:r>
          </a:p>
          <a:p>
            <a:pPr lvl="0"/>
            <a:r>
              <a:rPr lang="en-US" sz="2800" dirty="0"/>
              <a:t>Unfortunate situation: The ones who need to seek and call on the Lord are the ones who have departed and are the farthest away...or.... </a:t>
            </a:r>
          </a:p>
          <a:p>
            <a:r>
              <a:rPr lang="en-US" sz="2800" dirty="0"/>
              <a:t>They have no desire to do so. </a:t>
            </a:r>
            <a:endParaRPr lang="en-US" sz="2600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28" t="31699" r="16748" b="12652"/>
          <a:stretch/>
        </p:blipFill>
        <p:spPr>
          <a:xfrm>
            <a:off x="7239000" y="1295400"/>
            <a:ext cx="1253067" cy="1261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0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0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0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0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0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0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0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0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0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3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C04BD7-7B2F-4C1E-9B4E-1F9FCB4C540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i="1" dirty="0">
                <a:solidFill>
                  <a:schemeClr val="tx1"/>
                </a:solidFill>
                <a:cs typeface="Times New Roman" pitchFamily="18" charset="0"/>
              </a:rPr>
              <a:t>Similar Situation in Jeremiah’s day ---</a:t>
            </a:r>
            <a:endParaRPr lang="en-US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391400" cy="4876800"/>
          </a:xfrm>
        </p:spPr>
        <p:txBody>
          <a:bodyPr/>
          <a:lstStyle/>
          <a:p>
            <a:pPr eaLnBrk="1" hangingPunct="1"/>
            <a:r>
              <a:rPr lang="en-US" sz="4000" b="1" i="1" dirty="0">
                <a:solidFill>
                  <a:schemeClr val="hlink"/>
                </a:solidFill>
                <a:cs typeface="Times New Roman" pitchFamily="18" charset="0"/>
              </a:rPr>
              <a:t>Jeremiah 11:11-14</a:t>
            </a:r>
          </a:p>
          <a:p>
            <a:pPr eaLnBrk="1" hangingPunct="1"/>
            <a:r>
              <a:rPr lang="en-US" sz="4000" b="1" i="1" dirty="0">
                <a:solidFill>
                  <a:srgbClr val="FF6600"/>
                </a:solidFill>
                <a:cs typeface="Times New Roman" pitchFamily="18" charset="0"/>
              </a:rPr>
              <a:t>Jeremiah</a:t>
            </a:r>
            <a:r>
              <a:rPr lang="en-US" sz="4000" b="1" i="1" dirty="0">
                <a:solidFill>
                  <a:schemeClr val="hlink"/>
                </a:solidFill>
                <a:cs typeface="Times New Roman" pitchFamily="18" charset="0"/>
              </a:rPr>
              <a:t> 14:11-12</a:t>
            </a:r>
          </a:p>
          <a:p>
            <a:pPr lvl="0">
              <a:spcBef>
                <a:spcPts val="600"/>
              </a:spcBef>
            </a:pPr>
            <a:r>
              <a:rPr lang="en-US" b="1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/>
              <a:t>The Lord is commanding Jeremiah </a:t>
            </a:r>
            <a:r>
              <a:rPr lang="en-US" b="1" u="sng" dirty="0"/>
              <a:t>not</a:t>
            </a:r>
            <a:r>
              <a:rPr lang="en-US" dirty="0"/>
              <a:t> to pray for somebody who’s lost.</a:t>
            </a:r>
          </a:p>
          <a:p>
            <a:pPr lvl="0">
              <a:spcBef>
                <a:spcPts val="600"/>
              </a:spcBef>
            </a:pPr>
            <a:r>
              <a:rPr lang="en-US" dirty="0"/>
              <a:t>In essence God says, “My patience has run out!” </a:t>
            </a:r>
          </a:p>
          <a:p>
            <a:pPr>
              <a:spcBef>
                <a:spcPts val="600"/>
              </a:spcBef>
            </a:pPr>
            <a:r>
              <a:rPr lang="en-US" sz="4400" b="1" i="1" dirty="0">
                <a:solidFill>
                  <a:srgbClr val="FF6600"/>
                </a:solidFill>
              </a:rPr>
              <a:t>Jeremiah 15:1</a:t>
            </a:r>
          </a:p>
          <a:p>
            <a:pPr eaLnBrk="1" hangingPunct="1"/>
            <a:endParaRPr lang="en-US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C04BD7-7B2F-4C1E-9B4E-1F9FCB4C540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i="1" dirty="0">
                <a:solidFill>
                  <a:schemeClr val="tx1"/>
                </a:solidFill>
                <a:cs typeface="Times New Roman" pitchFamily="18" charset="0"/>
              </a:rPr>
              <a:t>So you always though God was available didn’t you? </a:t>
            </a:r>
            <a:endParaRPr lang="en-US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69206"/>
            <a:ext cx="7391400" cy="1936394"/>
          </a:xfrm>
        </p:spPr>
        <p:txBody>
          <a:bodyPr/>
          <a:lstStyle/>
          <a:p>
            <a:pPr eaLnBrk="1" hangingPunct="1"/>
            <a:r>
              <a:rPr lang="en-US" sz="4000" b="1" i="1" dirty="0">
                <a:solidFill>
                  <a:schemeClr val="hlink"/>
                </a:solidFill>
                <a:cs typeface="Times New Roman" pitchFamily="18" charset="0"/>
              </a:rPr>
              <a:t>There may come a time when God’s cup of patience is full.</a:t>
            </a:r>
          </a:p>
          <a:p>
            <a:pPr eaLnBrk="1" hangingPunct="1"/>
            <a:endParaRPr lang="en-US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676400"/>
            <a:ext cx="4101864" cy="309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99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2728A3-083F-401C-8D1C-FCB7A9ADBCC8}" type="slidenum">
              <a:rPr lang="en-US" altLang="en-US"/>
              <a:pPr/>
              <a:t>5</a:t>
            </a:fld>
            <a:endParaRPr lang="en-US" altLang="en-US"/>
          </a:p>
        </p:txBody>
      </p:sp>
      <p:pic>
        <p:nvPicPr>
          <p:cNvPr id="3075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1752600"/>
            <a:ext cx="2514600" cy="294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914400" y="76200"/>
            <a:ext cx="6172200" cy="4633119"/>
          </a:xfrm>
        </p:spPr>
        <p:txBody>
          <a:bodyPr/>
          <a:lstStyle/>
          <a:p>
            <a:r>
              <a:rPr lang="en-US" sz="4400" b="1" dirty="0"/>
              <a:t>Is America Next?</a:t>
            </a: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r>
              <a:rPr lang="en-US" sz="4400" b="1" dirty="0">
                <a:solidFill>
                  <a:schemeClr val="tx1"/>
                </a:solidFill>
              </a:rPr>
              <a:t>Romans 1:26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2133600" y="5943600"/>
            <a:ext cx="434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Tx/>
              <a:buNone/>
              <a:defRPr/>
            </a:pPr>
            <a:endParaRPr kumimoji="1"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137819"/>
            <a:ext cx="17526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943716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C04BD7-7B2F-4C1E-9B4E-1F9FCB4C540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696200" cy="2209800"/>
          </a:xfrm>
        </p:spPr>
        <p:txBody>
          <a:bodyPr/>
          <a:lstStyle/>
          <a:p>
            <a:pPr eaLnBrk="1" hangingPunct="1"/>
            <a:r>
              <a:rPr lang="en-US" sz="4400" b="1" i="1" dirty="0">
                <a:solidFill>
                  <a:schemeClr val="tx1"/>
                </a:solidFill>
                <a:cs typeface="Times New Roman" pitchFamily="18" charset="0"/>
              </a:rPr>
              <a:t>There may come a time when He </a:t>
            </a:r>
            <a:r>
              <a:rPr lang="en-US" sz="4400" b="1" i="1" u="sng" dirty="0">
                <a:solidFill>
                  <a:schemeClr val="tx1"/>
                </a:solidFill>
                <a:cs typeface="Times New Roman" pitchFamily="18" charset="0"/>
              </a:rPr>
              <a:t>will not hear </a:t>
            </a:r>
            <a:r>
              <a:rPr lang="en-US" sz="4400" b="1" i="1" dirty="0">
                <a:solidFill>
                  <a:schemeClr val="tx1"/>
                </a:solidFill>
                <a:cs typeface="Times New Roman" pitchFamily="18" charset="0"/>
              </a:rPr>
              <a:t>no matter how hard one prays</a:t>
            </a:r>
            <a:r>
              <a:rPr lang="en-US" sz="4400" b="1" i="1" dirty="0">
                <a:solidFill>
                  <a:schemeClr val="hlink"/>
                </a:solidFill>
                <a:cs typeface="Times New Roman" pitchFamily="18" charset="0"/>
              </a:rPr>
              <a:t>.</a:t>
            </a:r>
            <a:br>
              <a:rPr lang="en-US" sz="4400" b="1" i="1" dirty="0">
                <a:solidFill>
                  <a:schemeClr val="hlink"/>
                </a:solidFill>
                <a:cs typeface="Times New Roman" pitchFamily="18" charset="0"/>
              </a:rPr>
            </a:br>
            <a:endParaRPr lang="en-US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297766"/>
            <a:ext cx="7391400" cy="3352800"/>
          </a:xfrm>
        </p:spPr>
        <p:txBody>
          <a:bodyPr/>
          <a:lstStyle/>
          <a:p>
            <a:pPr eaLnBrk="1" hangingPunct="1"/>
            <a:r>
              <a:rPr lang="en-US" sz="4000" b="1" i="1" dirty="0">
                <a:solidFill>
                  <a:schemeClr val="hlink"/>
                </a:solidFill>
                <a:cs typeface="Times New Roman" pitchFamily="18" charset="0"/>
              </a:rPr>
              <a:t>What’s the first words that come from an ungodly persons lips as he’s about to have an auto accident or plane crash?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0" t="11686" r="21647" b="31864"/>
          <a:stretch/>
        </p:blipFill>
        <p:spPr>
          <a:xfrm>
            <a:off x="7374467" y="2667000"/>
            <a:ext cx="1452934" cy="156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47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C04BD7-7B2F-4C1E-9B4E-1F9FCB4C540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001000" cy="2743200"/>
          </a:xfrm>
        </p:spPr>
        <p:txBody>
          <a:bodyPr/>
          <a:lstStyle/>
          <a:p>
            <a:pPr eaLnBrk="1" hangingPunct="1"/>
            <a:r>
              <a:rPr lang="en-US" sz="4400" b="1" i="1" dirty="0">
                <a:solidFill>
                  <a:schemeClr val="tx1"/>
                </a:solidFill>
                <a:cs typeface="Times New Roman" pitchFamily="18" charset="0"/>
              </a:rPr>
              <a:t>Who is called upon when a loved one is in the hospital and all human effort has failed?</a:t>
            </a:r>
            <a:endParaRPr lang="en-US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581400"/>
            <a:ext cx="7391400" cy="3124200"/>
          </a:xfrm>
        </p:spPr>
        <p:txBody>
          <a:bodyPr/>
          <a:lstStyle/>
          <a:p>
            <a:pPr eaLnBrk="1" hangingPunct="1"/>
            <a:r>
              <a:rPr lang="en-US" sz="4000" b="1" i="1" dirty="0">
                <a:solidFill>
                  <a:schemeClr val="hlink"/>
                </a:solidFill>
                <a:cs typeface="Times New Roman" pitchFamily="18" charset="0"/>
              </a:rPr>
              <a:t>When God doesn’t jump at the drop of a hat He is a cruel &amp; merciless monster or else He doesn’t exist.</a:t>
            </a:r>
            <a:endParaRPr lang="en-US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0" t="11686" r="21647" b="31864"/>
          <a:stretch/>
        </p:blipFill>
        <p:spPr>
          <a:xfrm>
            <a:off x="7239000" y="2133600"/>
            <a:ext cx="1452934" cy="156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16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2728A3-083F-401C-8D1C-FCB7A9ADBCC8}" type="slidenum">
              <a:rPr lang="en-US" altLang="en-US"/>
              <a:pPr/>
              <a:t>8</a:t>
            </a:fld>
            <a:endParaRPr lang="en-US" altLang="en-US"/>
          </a:p>
        </p:txBody>
      </p:sp>
      <p:pic>
        <p:nvPicPr>
          <p:cNvPr id="3075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29200" y="1295400"/>
            <a:ext cx="3124200" cy="207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914400" y="76200"/>
            <a:ext cx="6172200" cy="4633119"/>
          </a:xfrm>
        </p:spPr>
        <p:txBody>
          <a:bodyPr/>
          <a:lstStyle/>
          <a:p>
            <a:r>
              <a:rPr lang="en-US" sz="4400" b="1" dirty="0"/>
              <a:t>Who Does God Hear?</a:t>
            </a: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r>
              <a:rPr lang="en-US" sz="4400" b="1" dirty="0">
                <a:solidFill>
                  <a:schemeClr val="tx1"/>
                </a:solidFill>
              </a:rPr>
              <a:t>John 9:31</a:t>
            </a:r>
            <a:br>
              <a:rPr lang="en-US" sz="4400" b="1" dirty="0">
                <a:solidFill>
                  <a:schemeClr val="tx1"/>
                </a:solidFill>
              </a:rPr>
            </a:br>
            <a:r>
              <a:rPr lang="en-US" sz="4400" b="1" dirty="0">
                <a:solidFill>
                  <a:schemeClr val="tx1"/>
                </a:solidFill>
              </a:rPr>
              <a:t>Isaiah 55:7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2133600" y="5943600"/>
            <a:ext cx="434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Tx/>
              <a:buNone/>
              <a:defRPr/>
            </a:pPr>
            <a:endParaRPr kumimoji="1"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84439"/>
            <a:ext cx="3200400" cy="213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354567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C04BD7-7B2F-4C1E-9B4E-1F9FCB4C540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153400" cy="1676400"/>
          </a:xfrm>
        </p:spPr>
        <p:txBody>
          <a:bodyPr/>
          <a:lstStyle/>
          <a:p>
            <a:pPr eaLnBrk="1" hangingPunct="1"/>
            <a:r>
              <a:rPr lang="en-US" sz="4400" b="1" i="1" dirty="0">
                <a:solidFill>
                  <a:schemeClr val="tx1"/>
                </a:solidFill>
                <a:cs typeface="Times New Roman" pitchFamily="18" charset="0"/>
              </a:rPr>
              <a:t>1 Timothy 4:1-2 states a problem that arises in staying away from God for too long.</a:t>
            </a:r>
            <a:endParaRPr lang="en-US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90800"/>
            <a:ext cx="7391400" cy="4114800"/>
          </a:xfrm>
        </p:spPr>
        <p:txBody>
          <a:bodyPr/>
          <a:lstStyle/>
          <a:p>
            <a:pPr eaLnBrk="1" hangingPunct="1"/>
            <a:r>
              <a:rPr lang="en-US" sz="4000" b="1" i="1" dirty="0">
                <a:solidFill>
                  <a:schemeClr val="hlink"/>
                </a:solidFill>
                <a:cs typeface="Times New Roman" pitchFamily="18" charset="0"/>
              </a:rPr>
              <a:t>“In later days some shall depart from the faith giving heed to seducing spirits…” </a:t>
            </a:r>
            <a:r>
              <a:rPr lang="en-US" sz="2800" dirty="0">
                <a:cs typeface="Times New Roman" pitchFamily="18" charset="0"/>
              </a:rPr>
              <a:t>(live for today, co-</a:t>
            </a:r>
            <a:r>
              <a:rPr lang="en-US" sz="2800" dirty="0" err="1">
                <a:cs typeface="Times New Roman" pitchFamily="18" charset="0"/>
              </a:rPr>
              <a:t>habitating</a:t>
            </a:r>
            <a:r>
              <a:rPr lang="en-US" sz="2800" dirty="0">
                <a:cs typeface="Times New Roman" pitchFamily="18" charset="0"/>
              </a:rPr>
              <a:t> is OK, drunkenness &amp; gambling are OK as long as you know when to say when)</a:t>
            </a:r>
          </a:p>
        </p:txBody>
      </p:sp>
    </p:spTree>
    <p:extLst>
      <p:ext uri="{BB962C8B-B14F-4D97-AF65-F5344CB8AC3E}">
        <p14:creationId xmlns:p14="http://schemas.microsoft.com/office/powerpoint/2010/main" val="392619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ating A Team">
  <a:themeElements>
    <a:clrScheme name="Motivating A Team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Motivating A T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ating A Team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ating A Team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ating A Team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P:\Program Files\Microsoft Office\Templates\1033\Motivating A Team.pot</Template>
  <TotalTime>1299</TotalTime>
  <Words>633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Tahoma</vt:lpstr>
      <vt:lpstr>Times New Roman</vt:lpstr>
      <vt:lpstr>Motivating A Team</vt:lpstr>
      <vt:lpstr>Seek The Lord While He Still May Be Found      Reading - Isaiah 55:6-11</vt:lpstr>
      <vt:lpstr>THIS is the time when the Lord is available.</vt:lpstr>
      <vt:lpstr>Similar Situation in Jeremiah’s day ---</vt:lpstr>
      <vt:lpstr>So you always though God was available didn’t you? </vt:lpstr>
      <vt:lpstr>Is America Next?     Romans 1:26</vt:lpstr>
      <vt:lpstr>There may come a time when He will not hear no matter how hard one prays. </vt:lpstr>
      <vt:lpstr>Who is called upon when a loved one is in the hospital and all human effort has failed?</vt:lpstr>
      <vt:lpstr>Who Does God Hear?     John 9:31 Isaiah 55:7</vt:lpstr>
      <vt:lpstr>1 Timothy 4:1-2 states a problem that arises in staying away from God for too long.</vt:lpstr>
      <vt:lpstr>1 Timothy 4:1-2 continued ----</vt:lpstr>
      <vt:lpstr>Another Text By Way Of Context     Isaiah 55:8&amp;9</vt:lpstr>
      <vt:lpstr>CONTEXT ----</vt:lpstr>
      <vt:lpstr>CONTEXT ----</vt:lpstr>
      <vt:lpstr>How can God forgive &amp; forget?</vt:lpstr>
      <vt:lpstr>You CAN Find Him Now!</vt:lpstr>
      <vt:lpstr>Fallacy –   </vt:lpstr>
      <vt:lpstr>Those who will NOT SEEK THE LORD WHILE HE STILL MAY BE FOUND will not find Him.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WMaxx</dc:creator>
  <cp:lastModifiedBy>Bill McIlvain</cp:lastModifiedBy>
  <cp:revision>30</cp:revision>
  <cp:lastPrinted>1601-01-01T00:00:00Z</cp:lastPrinted>
  <dcterms:created xsi:type="dcterms:W3CDTF">1601-01-01T00:00:00Z</dcterms:created>
  <dcterms:modified xsi:type="dcterms:W3CDTF">2020-08-29T23:33:18Z</dcterms:modified>
</cp:coreProperties>
</file>