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3" r:id="rId15"/>
    <p:sldId id="272" r:id="rId16"/>
    <p:sldId id="277" r:id="rId17"/>
    <p:sldId id="278" r:id="rId18"/>
    <p:sldId id="281" r:id="rId19"/>
    <p:sldId id="282" r:id="rId20"/>
    <p:sldId id="279" r:id="rId21"/>
    <p:sldId id="28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B3ED-FF47-46B8-ADC4-E358F74BFEF0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71F8-C339-40C5-8429-26357331C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F34B-5D9E-48BB-8751-57F31A95F55F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F5FA-B710-4FB6-B591-AD35D1A20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5AF9-10E3-44D0-B8C2-B312E07A18FE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07E8-D641-4A1B-B978-AD2E2F445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1C2D-2AAE-4FA9-B774-CC7DB24A4793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3DFE-9AED-4103-84BF-3B75BAAFC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9132-547F-4012-8A33-930043976F3D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8189-6498-4B8D-951E-D67EC2548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F4FC-A4E8-4BF8-8D27-00C6682C0938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AC98-F760-4CAF-AFBF-8B2B66C8D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D45C-B178-4955-9608-5940CCB99988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DF27A-F7C3-4565-A8A6-CF9A3A57C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F589-09B0-4805-9738-1A89459E1E3A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09C6-B904-4EB1-A9D4-1E7AC4B6B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541F-595A-4642-A558-1734CA329697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52DC-C40D-4996-B079-617C05473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DB43-B214-4B51-9F24-7417B4F3D2CE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66D2-9B4E-470E-B172-9E48F1DC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FCD1-019C-4F23-9F71-086202CE994A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38D3-0F3E-4D1D-A811-25DFD5C6E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9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BD7A6-A102-416D-9984-0DED0D052CD0}" type="datetimeFigureOut">
              <a:rPr lang="en-US"/>
              <a:pPr>
                <a:defRPr/>
              </a:pPr>
              <a:t>9/5/2020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D3A7D-1908-4B7D-9664-7AB126BB4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1" r:id="rId4"/>
    <p:sldLayoutId id="2147483717" r:id="rId5"/>
    <p:sldLayoutId id="2147483712" r:id="rId6"/>
    <p:sldLayoutId id="2147483718" r:id="rId7"/>
    <p:sldLayoutId id="2147483719" r:id="rId8"/>
    <p:sldLayoutId id="2147483720" r:id="rId9"/>
    <p:sldLayoutId id="2147483713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/>
              <a:t>Only 2 Choices to Make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Reading – Mark 9:40-50</a:t>
            </a:r>
            <a:endParaRPr lang="en-US" dirty="0"/>
          </a:p>
        </p:txBody>
      </p:sp>
      <p:pic>
        <p:nvPicPr>
          <p:cNvPr id="10244" name="Picture 3" descr="Choic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2438400" y="2514600"/>
            <a:ext cx="3810000" cy="2971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286000" y="2819400"/>
            <a:ext cx="4038600" cy="3124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057400" y="3200400"/>
            <a:ext cx="3886200" cy="2895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rot="-2834745">
            <a:off x="2476500" y="3314700"/>
            <a:ext cx="1600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895600" y="2057400"/>
            <a:ext cx="3810000" cy="2971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429000" y="1676400"/>
            <a:ext cx="3810000" cy="2819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200400" y="1905000"/>
            <a:ext cx="4038600" cy="3048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-2750305">
            <a:off x="2974975" y="1990725"/>
            <a:ext cx="149225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 rot="-2886806">
            <a:off x="1069181" y="2062957"/>
            <a:ext cx="2798763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7162800" y="152400"/>
            <a:ext cx="15240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57200" y="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Franklin Gothic Book" pitchFamily="34" charset="0"/>
              </a:rPr>
              <a:t>Heaven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153400" y="6324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Franklin Gothic Book" pitchFamily="34" charset="0"/>
              </a:rPr>
              <a:t>Hell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 rot="-2738719">
            <a:off x="1859757" y="2102643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Franklin Gothic Book" pitchFamily="34" charset="0"/>
              </a:rPr>
              <a:t>Enemies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 rot="18715706" flipH="1">
            <a:off x="3155157" y="210264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Franklin Gothic Book" pitchFamily="34" charset="0"/>
              </a:rPr>
              <a:t>Friends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 rot="-2974792">
            <a:off x="2796382" y="3299618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Franklin Gothic Book" pitchFamily="34" charset="0"/>
              </a:rPr>
              <a:t>Family</a:t>
            </a:r>
          </a:p>
        </p:txBody>
      </p:sp>
      <p:pic>
        <p:nvPicPr>
          <p:cNvPr id="20497" name="Picture 17" descr="hell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4133">
            <a:off x="6143625" y="5197475"/>
            <a:ext cx="3149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 descr="pearly g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2951">
            <a:off x="457200" y="838200"/>
            <a:ext cx="1828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239000" y="228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Franklin Gothic Book" pitchFamily="34" charset="0"/>
              </a:rPr>
              <a:t>Born = Safe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3581400" y="381000"/>
            <a:ext cx="3429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WordArt 21"/>
          <p:cNvSpPr>
            <a:spLocks noChangeArrowheads="1" noChangeShapeType="1" noTextEdit="1"/>
          </p:cNvSpPr>
          <p:nvPr/>
        </p:nvSpPr>
        <p:spPr bwMode="auto">
          <a:xfrm rot="-2130189">
            <a:off x="4419600" y="838200"/>
            <a:ext cx="150495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Accountability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4724400" y="6096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3200400" y="990600"/>
            <a:ext cx="5334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685800" y="2819400"/>
            <a:ext cx="59436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2743200" y="2438400"/>
            <a:ext cx="3886200" cy="2971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4191000" y="2057400"/>
            <a:ext cx="23622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3962400" y="2286000"/>
            <a:ext cx="2362200" cy="1752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3733800" y="2590800"/>
            <a:ext cx="228600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4419600" y="1905000"/>
            <a:ext cx="23622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3962400" y="3200400"/>
            <a:ext cx="2286000" cy="1676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3581400" y="3581400"/>
            <a:ext cx="1905000" cy="1524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3276600" y="3886200"/>
            <a:ext cx="2209800" cy="1600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2971800" y="4191000"/>
            <a:ext cx="2514600" cy="1752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Text Box 35"/>
          <p:cNvSpPr txBox="1">
            <a:spLocks noChangeArrowheads="1"/>
          </p:cNvSpPr>
          <p:nvPr/>
        </p:nvSpPr>
        <p:spPr bwMode="auto">
          <a:xfrm>
            <a:off x="685800" y="5181600"/>
            <a:ext cx="198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Franklin Gothic Book" pitchFamily="34" charset="0"/>
              </a:rPr>
              <a:t>The Narrow Way is not a little side road</a:t>
            </a:r>
          </a:p>
        </p:txBody>
      </p:sp>
      <p:sp>
        <p:nvSpPr>
          <p:cNvPr id="20515" name="Line 37"/>
          <p:cNvSpPr>
            <a:spLocks noChangeShapeType="1"/>
          </p:cNvSpPr>
          <p:nvPr/>
        </p:nvSpPr>
        <p:spPr bwMode="auto">
          <a:xfrm flipH="1" flipV="1">
            <a:off x="1752600" y="3810000"/>
            <a:ext cx="16764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7"/>
          <p:cNvSpPr>
            <a:spLocks noChangeShapeType="1"/>
          </p:cNvSpPr>
          <p:nvPr/>
        </p:nvSpPr>
        <p:spPr bwMode="auto">
          <a:xfrm>
            <a:off x="2438400" y="2514600"/>
            <a:ext cx="3810000" cy="2971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28"/>
          <p:cNvSpPr>
            <a:spLocks noChangeShapeType="1"/>
          </p:cNvSpPr>
          <p:nvPr/>
        </p:nvSpPr>
        <p:spPr bwMode="auto">
          <a:xfrm>
            <a:off x="2286000" y="2819400"/>
            <a:ext cx="4038600" cy="3124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31"/>
          <p:cNvSpPr>
            <a:spLocks noChangeShapeType="1"/>
          </p:cNvSpPr>
          <p:nvPr/>
        </p:nvSpPr>
        <p:spPr bwMode="auto">
          <a:xfrm>
            <a:off x="2057400" y="3200400"/>
            <a:ext cx="3886200" cy="2895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Rectangle 39"/>
          <p:cNvSpPr>
            <a:spLocks noChangeArrowheads="1"/>
          </p:cNvSpPr>
          <p:nvPr/>
        </p:nvSpPr>
        <p:spPr bwMode="auto">
          <a:xfrm rot="-2834745">
            <a:off x="2476500" y="3314700"/>
            <a:ext cx="1600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1510" name="Line 29"/>
          <p:cNvSpPr>
            <a:spLocks noChangeShapeType="1"/>
          </p:cNvSpPr>
          <p:nvPr/>
        </p:nvSpPr>
        <p:spPr bwMode="auto">
          <a:xfrm>
            <a:off x="2895600" y="2057400"/>
            <a:ext cx="3810000" cy="2971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30"/>
          <p:cNvSpPr>
            <a:spLocks noChangeShapeType="1"/>
          </p:cNvSpPr>
          <p:nvPr/>
        </p:nvSpPr>
        <p:spPr bwMode="auto">
          <a:xfrm>
            <a:off x="3429000" y="1676400"/>
            <a:ext cx="3810000" cy="2819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33"/>
          <p:cNvSpPr>
            <a:spLocks noChangeShapeType="1"/>
          </p:cNvSpPr>
          <p:nvPr/>
        </p:nvSpPr>
        <p:spPr bwMode="auto">
          <a:xfrm>
            <a:off x="3200400" y="1905000"/>
            <a:ext cx="4038600" cy="3048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Rectangle 34"/>
          <p:cNvSpPr>
            <a:spLocks noChangeArrowheads="1"/>
          </p:cNvSpPr>
          <p:nvPr/>
        </p:nvSpPr>
        <p:spPr bwMode="auto">
          <a:xfrm rot="-2750305">
            <a:off x="2974975" y="1990725"/>
            <a:ext cx="149225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1514" name="Rectangle 26"/>
          <p:cNvSpPr>
            <a:spLocks noChangeArrowheads="1"/>
          </p:cNvSpPr>
          <p:nvPr/>
        </p:nvSpPr>
        <p:spPr bwMode="auto">
          <a:xfrm rot="-2886806">
            <a:off x="1069181" y="2062957"/>
            <a:ext cx="2798763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1515" name="Oval 14"/>
          <p:cNvSpPr>
            <a:spLocks noChangeArrowheads="1"/>
          </p:cNvSpPr>
          <p:nvPr/>
        </p:nvSpPr>
        <p:spPr bwMode="auto">
          <a:xfrm>
            <a:off x="7162800" y="152400"/>
            <a:ext cx="15240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1516" name="Text Box 4"/>
          <p:cNvSpPr txBox="1">
            <a:spLocks noChangeArrowheads="1"/>
          </p:cNvSpPr>
          <p:nvPr/>
        </p:nvSpPr>
        <p:spPr bwMode="auto">
          <a:xfrm>
            <a:off x="457200" y="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Franklin Gothic Book" pitchFamily="34" charset="0"/>
              </a:rPr>
              <a:t>Heaven</a:t>
            </a:r>
          </a:p>
        </p:txBody>
      </p:sp>
      <p:sp>
        <p:nvSpPr>
          <p:cNvPr id="21517" name="Text Box 5"/>
          <p:cNvSpPr txBox="1">
            <a:spLocks noChangeArrowheads="1"/>
          </p:cNvSpPr>
          <p:nvPr/>
        </p:nvSpPr>
        <p:spPr bwMode="auto">
          <a:xfrm>
            <a:off x="8153400" y="6324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Franklin Gothic Book" pitchFamily="34" charset="0"/>
              </a:rPr>
              <a:t>Hell</a:t>
            </a:r>
          </a:p>
        </p:txBody>
      </p:sp>
      <p:sp>
        <p:nvSpPr>
          <p:cNvPr id="21518" name="Text Box 6"/>
          <p:cNvSpPr txBox="1">
            <a:spLocks noChangeArrowheads="1"/>
          </p:cNvSpPr>
          <p:nvPr/>
        </p:nvSpPr>
        <p:spPr bwMode="auto">
          <a:xfrm rot="-2738719">
            <a:off x="1859757" y="2102643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Franklin Gothic Book" pitchFamily="34" charset="0"/>
              </a:rPr>
              <a:t>Enemies</a:t>
            </a:r>
          </a:p>
        </p:txBody>
      </p:sp>
      <p:sp>
        <p:nvSpPr>
          <p:cNvPr id="21519" name="Text Box 7"/>
          <p:cNvSpPr txBox="1">
            <a:spLocks noChangeArrowheads="1"/>
          </p:cNvSpPr>
          <p:nvPr/>
        </p:nvSpPr>
        <p:spPr bwMode="auto">
          <a:xfrm rot="18715706" flipH="1">
            <a:off x="3155157" y="210264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Franklin Gothic Book" pitchFamily="34" charset="0"/>
              </a:rPr>
              <a:t>Friends</a:t>
            </a:r>
          </a:p>
        </p:txBody>
      </p:sp>
      <p:sp>
        <p:nvSpPr>
          <p:cNvPr id="21520" name="Text Box 8"/>
          <p:cNvSpPr txBox="1">
            <a:spLocks noChangeArrowheads="1"/>
          </p:cNvSpPr>
          <p:nvPr/>
        </p:nvSpPr>
        <p:spPr bwMode="auto">
          <a:xfrm rot="-2974792">
            <a:off x="2796382" y="3299618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Franklin Gothic Book" pitchFamily="34" charset="0"/>
              </a:rPr>
              <a:t>Family</a:t>
            </a:r>
          </a:p>
        </p:txBody>
      </p:sp>
      <p:pic>
        <p:nvPicPr>
          <p:cNvPr id="21521" name="Picture 9" descr="hell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4133">
            <a:off x="6143625" y="5197475"/>
            <a:ext cx="3149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1" descr="pearly g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2951">
            <a:off x="457200" y="838200"/>
            <a:ext cx="1828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3"/>
          <p:cNvSpPr txBox="1">
            <a:spLocks noChangeArrowheads="1"/>
          </p:cNvSpPr>
          <p:nvPr/>
        </p:nvSpPr>
        <p:spPr bwMode="auto">
          <a:xfrm>
            <a:off x="7239000" y="228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Franklin Gothic Book" pitchFamily="34" charset="0"/>
              </a:rPr>
              <a:t>Born = Safe</a:t>
            </a:r>
          </a:p>
        </p:txBody>
      </p:sp>
      <p:sp>
        <p:nvSpPr>
          <p:cNvPr id="21524" name="Line 16"/>
          <p:cNvSpPr>
            <a:spLocks noChangeShapeType="1"/>
          </p:cNvSpPr>
          <p:nvPr/>
        </p:nvSpPr>
        <p:spPr bwMode="auto">
          <a:xfrm>
            <a:off x="3581400" y="381000"/>
            <a:ext cx="3429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WordArt 18"/>
          <p:cNvSpPr>
            <a:spLocks noChangeArrowheads="1" noChangeShapeType="1" noTextEdit="1"/>
          </p:cNvSpPr>
          <p:nvPr/>
        </p:nvSpPr>
        <p:spPr bwMode="auto">
          <a:xfrm rot="-2130189">
            <a:off x="4419600" y="838200"/>
            <a:ext cx="150495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Accountability</a:t>
            </a:r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4724400" y="6096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200400" y="990600"/>
            <a:ext cx="5334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85800" y="2819400"/>
            <a:ext cx="59436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32"/>
          <p:cNvSpPr>
            <a:spLocks noChangeShapeType="1"/>
          </p:cNvSpPr>
          <p:nvPr/>
        </p:nvSpPr>
        <p:spPr bwMode="auto">
          <a:xfrm>
            <a:off x="2743200" y="2438400"/>
            <a:ext cx="3886200" cy="2971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35"/>
          <p:cNvSpPr>
            <a:spLocks noChangeShapeType="1"/>
          </p:cNvSpPr>
          <p:nvPr/>
        </p:nvSpPr>
        <p:spPr bwMode="auto">
          <a:xfrm>
            <a:off x="4191000" y="2057400"/>
            <a:ext cx="23622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6"/>
          <p:cNvSpPr>
            <a:spLocks noChangeShapeType="1"/>
          </p:cNvSpPr>
          <p:nvPr/>
        </p:nvSpPr>
        <p:spPr bwMode="auto">
          <a:xfrm>
            <a:off x="3962400" y="2286000"/>
            <a:ext cx="2362200" cy="1752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7"/>
          <p:cNvSpPr>
            <a:spLocks noChangeShapeType="1"/>
          </p:cNvSpPr>
          <p:nvPr/>
        </p:nvSpPr>
        <p:spPr bwMode="auto">
          <a:xfrm>
            <a:off x="3733800" y="2590800"/>
            <a:ext cx="228600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8"/>
          <p:cNvSpPr>
            <a:spLocks noChangeShapeType="1"/>
          </p:cNvSpPr>
          <p:nvPr/>
        </p:nvSpPr>
        <p:spPr bwMode="auto">
          <a:xfrm>
            <a:off x="4419600" y="1905000"/>
            <a:ext cx="23622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40"/>
          <p:cNvSpPr>
            <a:spLocks noChangeShapeType="1"/>
          </p:cNvSpPr>
          <p:nvPr/>
        </p:nvSpPr>
        <p:spPr bwMode="auto">
          <a:xfrm>
            <a:off x="3962400" y="3200400"/>
            <a:ext cx="2286000" cy="1676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41"/>
          <p:cNvSpPr>
            <a:spLocks noChangeShapeType="1"/>
          </p:cNvSpPr>
          <p:nvPr/>
        </p:nvSpPr>
        <p:spPr bwMode="auto">
          <a:xfrm>
            <a:off x="3581400" y="3581400"/>
            <a:ext cx="1905000" cy="1524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42"/>
          <p:cNvSpPr>
            <a:spLocks noChangeShapeType="1"/>
          </p:cNvSpPr>
          <p:nvPr/>
        </p:nvSpPr>
        <p:spPr bwMode="auto">
          <a:xfrm>
            <a:off x="3276600" y="3886200"/>
            <a:ext cx="2209800" cy="1600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Line 43"/>
          <p:cNvSpPr>
            <a:spLocks noChangeShapeType="1"/>
          </p:cNvSpPr>
          <p:nvPr/>
        </p:nvSpPr>
        <p:spPr bwMode="auto">
          <a:xfrm>
            <a:off x="2971800" y="4191000"/>
            <a:ext cx="2514600" cy="1752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 flipH="1" flipV="1">
            <a:off x="2057400" y="1981200"/>
            <a:ext cx="5105400" cy="3429000"/>
          </a:xfrm>
          <a:prstGeom prst="line">
            <a:avLst/>
          </a:prstGeom>
          <a:noFill/>
          <a:ln w="184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Text Box 45"/>
          <p:cNvSpPr txBox="1">
            <a:spLocks noChangeArrowheads="1"/>
          </p:cNvSpPr>
          <p:nvPr/>
        </p:nvSpPr>
        <p:spPr bwMode="auto">
          <a:xfrm>
            <a:off x="838200" y="4495800"/>
            <a:ext cx="1981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Franklin Gothic Book" pitchFamily="34" charset="0"/>
              </a:rPr>
              <a:t>The Narrow Way runs right through all that mess!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GUIDES: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1" y="1219200"/>
            <a:ext cx="8610600" cy="5075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6000" b="1" dirty="0"/>
              <a:t>MAN'S OPINIONS: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6000" b="1" i="1" dirty="0"/>
              <a:t>(Proverbs 14:12)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i="1" dirty="0"/>
              <a:t>(Matthew 15:8-9)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i="1" dirty="0"/>
              <a:t>(2 John 1:9-11)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F54FB-5819-49CC-8AAD-0DB3CB992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76600"/>
            <a:ext cx="4724400" cy="35814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GUIDES: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800" dirty="0"/>
              <a:t>The 2nd choice requires FAITH IN GOD: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800" b="1" i="1" dirty="0"/>
              <a:t>(2 Corinthians 5:7)"(For we walk by faith, not by sight;)"</a:t>
            </a:r>
            <a:endParaRPr lang="en-US" sz="3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5200" b="1" i="1" dirty="0"/>
              <a:t>(Romans 10:17)</a:t>
            </a:r>
            <a:endParaRPr lang="en-US" sz="52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5200" b="1" i="1" dirty="0"/>
              <a:t>(Hebrews 11:6)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5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51A74-F845-4868-8C0B-F5F41D755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6667" r="6666" b="3333"/>
          <a:stretch/>
        </p:blipFill>
        <p:spPr>
          <a:xfrm>
            <a:off x="6201449" y="3048000"/>
            <a:ext cx="2785533" cy="3733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kinds of faith: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10600" cy="5075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5400" dirty="0"/>
              <a:t>“FAITH ONLY" (ALONE):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5400" b="1" i="1" dirty="0"/>
              <a:t>(James 2:14-26)</a:t>
            </a:r>
            <a:endParaRPr lang="en-US" sz="5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kinds of faith: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5400" dirty="0"/>
              <a:t>OBEDIENT FAITH: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5400" b="1" i="1" dirty="0"/>
              <a:t>(Hebrews 5:8-9)</a:t>
            </a:r>
            <a:endParaRPr lang="en-US" sz="66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i="1" dirty="0"/>
              <a:t>(Romans 6:16-18)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i="1" dirty="0"/>
              <a:t>(1 Peter 1:22-25)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C6274-EA0C-4556-AA61-24406AC8E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3449204"/>
            <a:ext cx="4532745" cy="3399559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DEATHS TO DIE: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7200" dirty="0"/>
              <a:t>LOST IN SIN: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7200" b="1" i="1" dirty="0"/>
              <a:t>(John 8:21-24)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i="1" dirty="0"/>
              <a:t>(Ezekiel 3:18-19)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i="1" dirty="0"/>
              <a:t>(Psalm 9:17)</a:t>
            </a:r>
            <a:endParaRPr lang="en-US" sz="2800" dirty="0"/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DEATHS TO DIE: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990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6000" dirty="0"/>
              <a:t>SAVED "IN CHRIST:"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6000" b="1" i="1" dirty="0"/>
              <a:t>(Revelation 14:13)</a:t>
            </a:r>
            <a:endParaRPr lang="en-US" sz="6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i="1" dirty="0"/>
              <a:t>(Revelation 22:14)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i="1" dirty="0"/>
              <a:t>(1 Thessalonians 4:13-18)</a:t>
            </a:r>
            <a:endParaRPr lang="en-US" sz="2800" dirty="0"/>
          </a:p>
        </p:txBody>
      </p:sp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Eternal DESTINES: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pPr eaLnBrk="1" hangingPunct="1"/>
            <a:r>
              <a:rPr lang="en-US" sz="3600" dirty="0"/>
              <a:t>TORMENT IN HELL: </a:t>
            </a:r>
          </a:p>
          <a:p>
            <a:pPr eaLnBrk="1" hangingPunct="1"/>
            <a:r>
              <a:rPr lang="en-US" sz="3600" b="1" i="1" dirty="0"/>
              <a:t>(Matthew 25:41 &amp; 46) </a:t>
            </a:r>
          </a:p>
          <a:p>
            <a:pPr eaLnBrk="1" hangingPunct="1"/>
            <a:r>
              <a:rPr lang="en-US" sz="3600" b="1" i="1" dirty="0"/>
              <a:t>(2 Thessalonians 1:6-9)</a:t>
            </a:r>
            <a:endParaRPr lang="en-US" sz="3600" dirty="0"/>
          </a:p>
          <a:p>
            <a:pPr eaLnBrk="1" hangingPunct="1"/>
            <a:r>
              <a:rPr lang="en-US" sz="3600" dirty="0"/>
              <a:t>We can read passages in Luke 16 where the rich man says he is  "...</a:t>
            </a:r>
            <a:r>
              <a:rPr lang="en-US" sz="3600" b="1" i="1" dirty="0"/>
              <a:t>Tormented in these flames..“</a:t>
            </a:r>
            <a:r>
              <a:rPr lang="en-US" sz="3600" dirty="0"/>
              <a:t> </a:t>
            </a:r>
          </a:p>
          <a:p>
            <a:pPr eaLnBrk="1" hangingPunct="1"/>
            <a:endParaRPr lang="en-US" sz="3600" dirty="0"/>
          </a:p>
        </p:txBody>
      </p:sp>
      <p:pic>
        <p:nvPicPr>
          <p:cNvPr id="4" name="Picture 3" descr="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0"/>
            <a:ext cx="7920621" cy="26289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</p:spTree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Eternal DESTINES: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6000" dirty="0"/>
              <a:t>JOY IN HEAVEN: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6000" b="1" i="1" dirty="0"/>
              <a:t>(John 14:1-3)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6000" b="1" i="1" dirty="0"/>
              <a:t>(2 Corinthians 5:1)</a:t>
            </a:r>
            <a:endParaRPr lang="en-US" sz="6000" dirty="0"/>
          </a:p>
        </p:txBody>
      </p:sp>
    </p:spTree>
  </p:cSld>
  <p:clrMapOvr>
    <a:masterClrMapping/>
  </p:clrMapOvr>
  <p:transition spd="med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44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when only 2 options are presented, it makes it rather easy to choose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/>
              <a:t>For instance, Do you want to go to heaven or to hell when you die?</a:t>
            </a:r>
          </a:p>
          <a:p>
            <a:pPr eaLnBrk="1" hangingPunct="1"/>
            <a:r>
              <a:rPr lang="en-US" dirty="0"/>
              <a:t>The choice sounds rather simple doesn’t it?</a:t>
            </a:r>
          </a:p>
          <a:p>
            <a:pPr eaLnBrk="1" hangingPunct="1"/>
            <a:r>
              <a:rPr lang="en-US" dirty="0"/>
              <a:t>However your decision will depend on how you answer a few more “Either Or” choices.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Eternal DESTINES: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4876800" cy="4525962"/>
          </a:xfrm>
        </p:spPr>
        <p:txBody>
          <a:bodyPr/>
          <a:lstStyle/>
          <a:p>
            <a:pPr eaLnBrk="1" hangingPunct="1"/>
            <a:r>
              <a:rPr lang="en-US" b="1" i="1" dirty="0"/>
              <a:t>(Matthew 25:34) "Then shall the King say unto them on the right hand, Come you blessed of My Father, inherit the kingdom prepared for you from the foundation of the world."</a:t>
            </a: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6868" name="Picture 3" descr="heven's g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7592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Have You Made Your Choice?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Decision Time!</a:t>
            </a:r>
            <a:endParaRPr lang="en-US" dirty="0"/>
          </a:p>
        </p:txBody>
      </p:sp>
      <p:pic>
        <p:nvPicPr>
          <p:cNvPr id="37892" name="Picture 3" descr="Choic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heven's g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0"/>
            <a:ext cx="195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Hel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3606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Who do you 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715000" cy="525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400" b="1" dirty="0"/>
              <a:t>Satan (The Devil)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400" b="1" i="1" dirty="0"/>
              <a:t>(2 Corinthians 4:3-4)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i="1" dirty="0"/>
              <a:t>(Ephesians 2:1-2)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prince of the power of the air, the spirit that now works in the children of disobedience:"...</a:t>
            </a:r>
            <a:endParaRPr lang="en-US" sz="3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i="1" dirty="0"/>
              <a:t>(Ephesians 6:11-12)</a:t>
            </a:r>
            <a:endParaRPr lang="en-US" sz="3600" dirty="0"/>
          </a:p>
        </p:txBody>
      </p:sp>
      <p:pic>
        <p:nvPicPr>
          <p:cNvPr id="4" name="Picture 3" descr="dev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"/>
            <a:ext cx="3173730" cy="52801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Who do you 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400" dirty="0"/>
              <a:t>Our best choice is Jesus The Christ: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400" b="1" i="1" dirty="0">
                <a:solidFill>
                  <a:srgbClr val="FF0000"/>
                </a:solidFill>
              </a:rPr>
              <a:t>(Matthew 28:18)"All authority is given unto Me in heaven and in earth."</a:t>
            </a:r>
            <a:r>
              <a:rPr lang="en-US" sz="3400" dirty="0">
                <a:solidFill>
                  <a:srgbClr val="FF0000"/>
                </a:solidFill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5400" b="1" i="1" dirty="0"/>
              <a:t>(1 Corinthians 15:24-28)  </a:t>
            </a:r>
            <a:endParaRPr lang="en-US" sz="5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5400" b="1" i="1" dirty="0"/>
              <a:t>(Ephesians 1:22-23)</a:t>
            </a:r>
            <a:endParaRPr lang="en-US" sz="54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13316" name="Picture 4" descr="jesus on the cros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/>
              <a:t>TWO FOUNDATIONS: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7620000" cy="3170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SHIFTING SAND: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6600" b="1" i="1" dirty="0"/>
              <a:t>(Matthew 7:26-27)</a:t>
            </a:r>
            <a:endParaRPr lang="en-US" sz="6600" dirty="0"/>
          </a:p>
        </p:txBody>
      </p:sp>
      <p:pic>
        <p:nvPicPr>
          <p:cNvPr id="4" name="Picture 3" descr="sinkh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5306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ouse on the ro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FOUNDATIONS: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dirty="0"/>
              <a:t>(Luke 6:46)  "But why do you call Me 'Lord, Lord,' and do not do the things which I say?</a:t>
            </a:r>
            <a:r>
              <a:rPr lang="en-US" dirty="0"/>
              <a:t> </a:t>
            </a:r>
          </a:p>
        </p:txBody>
      </p:sp>
      <p:pic>
        <p:nvPicPr>
          <p:cNvPr id="5" name="Picture 4" descr="sinkhol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99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inkhole 3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9738"/>
            <a:ext cx="48006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ouse on the r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609600" y="55626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Franklin Gothic Book" pitchFamily="34" charset="0"/>
              </a:rPr>
              <a:t>No Foundation!</a:t>
            </a:r>
            <a:endParaRPr lang="en-US" b="1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FOUNDATIONS: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791200" cy="449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The only sound foundation is built upon SOLID ROCK: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800" b="1" i="1" dirty="0"/>
              <a:t>(Matthew 7:24-25)</a:t>
            </a:r>
            <a:endParaRPr lang="en-US" sz="2800" dirty="0"/>
          </a:p>
        </p:txBody>
      </p:sp>
      <p:pic>
        <p:nvPicPr>
          <p:cNvPr id="16388" name="Picture 3" descr="house on the r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ighthouse_wav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FOUNDATIONS: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133600" y="1524000"/>
            <a:ext cx="6858000" cy="4556125"/>
          </a:xfrm>
        </p:spPr>
        <p:txBody>
          <a:bodyPr/>
          <a:lstStyle/>
          <a:p>
            <a:pPr eaLnBrk="1" hangingPunct="1"/>
            <a:r>
              <a:rPr lang="en-US" sz="4800" b="1" i="1" dirty="0"/>
              <a:t>(1 Corinthians 3:11)</a:t>
            </a:r>
            <a:endParaRPr lang="en-US" sz="4800" dirty="0"/>
          </a:p>
        </p:txBody>
      </p:sp>
      <p:pic>
        <p:nvPicPr>
          <p:cNvPr id="17412" name="Picture 3" descr="house on the r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ouse_on_ro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0" y="2475180"/>
            <a:ext cx="3890640" cy="41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TWO ROADS AHEAD: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10600" cy="5075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400" dirty="0"/>
              <a:t>It’s not hard to choose the BROAD WAY: </a:t>
            </a:r>
            <a:r>
              <a:rPr lang="en-US" sz="3400" b="1" i="1" dirty="0"/>
              <a:t>(Matthew 7:13-14)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400" dirty="0"/>
              <a:t> It is more difficult to pick the NARROW WAY: </a:t>
            </a:r>
            <a:r>
              <a:rPr lang="en-US" sz="2400" b="1" i="1" dirty="0"/>
              <a:t>(Matthew 7:21-23)  </a:t>
            </a:r>
            <a:endParaRPr lang="en-US" sz="3400" b="1" i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400" b="1" i="1" dirty="0"/>
              <a:t>(Luke 13:24)  "Strive to enter through the narrow gate, for many, I say to you, will seek to enter and will not be able.</a:t>
            </a:r>
            <a:endParaRPr lang="en-US" sz="34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557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Franklin Gothic Book</vt:lpstr>
      <vt:lpstr>Franklin Gothic Medium</vt:lpstr>
      <vt:lpstr>Times New Roman</vt:lpstr>
      <vt:lpstr>Wingdings 2</vt:lpstr>
      <vt:lpstr>Trek</vt:lpstr>
      <vt:lpstr>Only 2 Choices to Make  </vt:lpstr>
      <vt:lpstr>when only 2 options are presented, it makes it rather easy to choose</vt:lpstr>
      <vt:lpstr>Who do you serve?</vt:lpstr>
      <vt:lpstr>Who do you serve?</vt:lpstr>
      <vt:lpstr>TWO FOUNDATIONS:</vt:lpstr>
      <vt:lpstr>TWO FOUNDATIONS:</vt:lpstr>
      <vt:lpstr>TWO FOUNDATIONS:</vt:lpstr>
      <vt:lpstr>TWO FOUNDATIONS:</vt:lpstr>
      <vt:lpstr>TWO ROADS AHEAD: </vt:lpstr>
      <vt:lpstr>PowerPoint Presentation</vt:lpstr>
      <vt:lpstr>PowerPoint Presentation</vt:lpstr>
      <vt:lpstr>TWO GUIDES:</vt:lpstr>
      <vt:lpstr>TWO GUIDES:</vt:lpstr>
      <vt:lpstr>TWO kinds of faith:</vt:lpstr>
      <vt:lpstr>TWO kinds of faith:</vt:lpstr>
      <vt:lpstr>TWO DEATHS TO DIE:</vt:lpstr>
      <vt:lpstr>TWO DEATHS TO DIE:</vt:lpstr>
      <vt:lpstr>TWO Eternal DESTINES:</vt:lpstr>
      <vt:lpstr>TWO Eternal DESTINES:</vt:lpstr>
      <vt:lpstr>TWO Eternal DESTINES:</vt:lpstr>
      <vt:lpstr>Have You Made Your Choice?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Only 2 Choices to Make</dc:title>
  <dc:creator>WMaxx</dc:creator>
  <cp:lastModifiedBy>Bill McIlvain</cp:lastModifiedBy>
  <cp:revision>37</cp:revision>
  <dcterms:created xsi:type="dcterms:W3CDTF">2007-10-14T00:55:17Z</dcterms:created>
  <dcterms:modified xsi:type="dcterms:W3CDTF">2020-09-05T22:34:42Z</dcterms:modified>
</cp:coreProperties>
</file>