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4" r:id="rId7"/>
    <p:sldId id="263" r:id="rId8"/>
    <p:sldId id="265" r:id="rId9"/>
    <p:sldId id="266" r:id="rId10"/>
    <p:sldId id="267" r:id="rId11"/>
    <p:sldId id="268" r:id="rId12"/>
    <p:sldId id="270" r:id="rId13"/>
    <p:sldId id="271" r:id="rId14"/>
    <p:sldId id="272" r:id="rId15"/>
    <p:sldId id="273" r:id="rId16"/>
    <p:sldId id="275" r:id="rId17"/>
    <p:sldId id="274" r:id="rId18"/>
    <p:sldId id="277" r:id="rId19"/>
    <p:sldId id="279" r:id="rId20"/>
    <p:sldId id="280" r:id="rId21"/>
    <p:sldId id="2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618"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3970015857"/>
      </p:ext>
    </p:extLst>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378BF-8F30-43CB-9C46-487EEE1A543C}"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4239928658"/>
      </p:ext>
    </p:extLst>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835989366"/>
      </p:ext>
    </p:extLst>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62671986"/>
      </p:ext>
    </p:extLst>
  </p:cSld>
  <p:clrMapOvr>
    <a:masterClrMapping/>
  </p:clrMapOvr>
  <p:transition spd="slow">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606658504"/>
      </p:ext>
    </p:extLst>
  </p:cSld>
  <p:clrMapOvr>
    <a:masterClrMapping/>
  </p:clrMapOvr>
  <p:transition spd="slow">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766772070"/>
      </p:ext>
    </p:extLst>
  </p:cSld>
  <p:clrMapOvr>
    <a:masterClrMapping/>
  </p:clrMapOvr>
  <p:transition spd="slow">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438913107"/>
      </p:ext>
    </p:extLst>
  </p:cSld>
  <p:clrMapOvr>
    <a:masterClrMapping/>
  </p:clrMapOvr>
  <p:transition spd="slow">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1843113224"/>
      </p:ext>
    </p:extLst>
  </p:cSld>
  <p:clrMapOvr>
    <a:masterClrMapping/>
  </p:clrMapOvr>
  <p:transition spd="slow">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2130454358"/>
      </p:ext>
    </p:extLst>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76689929"/>
      </p:ext>
    </p:extLst>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1301482124"/>
      </p:ext>
    </p:extLst>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A378BF-8F30-43CB-9C46-487EEE1A543C}"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1888172552"/>
      </p:ext>
    </p:extLst>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A378BF-8F30-43CB-9C46-487EEE1A543C}"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1372057570"/>
      </p:ext>
    </p:extLst>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4027309377"/>
      </p:ext>
    </p:extLst>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665110576"/>
      </p:ext>
    </p:extLst>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BA378BF-8F30-43CB-9C46-487EEE1A543C}" type="datetimeFigureOut">
              <a:rPr lang="en-US" smtClean="0"/>
              <a:t>11/14/2020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3955298152"/>
      </p:ext>
    </p:extLst>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378BF-8F30-43CB-9C46-487EEE1A543C}"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8571F-749D-476A-B987-DFDA0D720B41}" type="slidenum">
              <a:rPr lang="en-US" smtClean="0"/>
              <a:t>‹#›</a:t>
            </a:fld>
            <a:endParaRPr lang="en-US"/>
          </a:p>
        </p:txBody>
      </p:sp>
    </p:spTree>
    <p:extLst>
      <p:ext uri="{BB962C8B-B14F-4D97-AF65-F5344CB8AC3E}">
        <p14:creationId xmlns:p14="http://schemas.microsoft.com/office/powerpoint/2010/main" val="674252867"/>
      </p:ext>
    </p:extLst>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BA378BF-8F30-43CB-9C46-487EEE1A543C}" type="datetimeFigureOut">
              <a:rPr lang="en-US" smtClean="0"/>
              <a:t>11/14/2020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BD8571F-749D-476A-B987-DFDA0D720B41}" type="slidenum">
              <a:rPr lang="en-US" smtClean="0"/>
              <a:t>‹#›</a:t>
            </a:fld>
            <a:endParaRPr lang="en-US"/>
          </a:p>
        </p:txBody>
      </p:sp>
    </p:spTree>
    <p:extLst>
      <p:ext uri="{BB962C8B-B14F-4D97-AF65-F5344CB8AC3E}">
        <p14:creationId xmlns:p14="http://schemas.microsoft.com/office/powerpoint/2010/main" val="19828946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ransition spd="slow">
    <p:cover dir="r"/>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971799"/>
          </a:xfrm>
        </p:spPr>
        <p:txBody>
          <a:bodyPr/>
          <a:lstStyle/>
          <a:p>
            <a:r>
              <a:rPr lang="en-US" dirty="0"/>
              <a:t>What We Gain From One Another</a:t>
            </a:r>
          </a:p>
        </p:txBody>
      </p:sp>
      <p:sp>
        <p:nvSpPr>
          <p:cNvPr id="3" name="Subtitle 2"/>
          <p:cNvSpPr>
            <a:spLocks noGrp="1"/>
          </p:cNvSpPr>
          <p:nvPr>
            <p:ph type="subTitle" idx="1"/>
          </p:nvPr>
        </p:nvSpPr>
        <p:spPr>
          <a:xfrm>
            <a:off x="533400" y="4572000"/>
            <a:ext cx="6553200" cy="1905000"/>
          </a:xfrm>
        </p:spPr>
        <p:txBody>
          <a:bodyPr>
            <a:normAutofit/>
          </a:bodyPr>
          <a:lstStyle/>
          <a:p>
            <a:r>
              <a:rPr lang="en-US" sz="3600" b="1" dirty="0"/>
              <a:t>Reading - Exodus 17:8-13</a:t>
            </a:r>
            <a:endParaRPr lang="en-US" sz="3600" dirty="0"/>
          </a:p>
        </p:txBody>
      </p:sp>
      <p:pic>
        <p:nvPicPr>
          <p:cNvPr id="4" name="Picture 3" descr="moses arms.bmp"/>
          <p:cNvPicPr>
            <a:picLocks noChangeAspect="1"/>
          </p:cNvPicPr>
          <p:nvPr/>
        </p:nvPicPr>
        <p:blipFill>
          <a:blip r:embed="rId2"/>
          <a:srcRect l="3232" t="3571" r="3190" b="7143"/>
          <a:stretch>
            <a:fillRect/>
          </a:stretch>
        </p:blipFill>
        <p:spPr>
          <a:xfrm>
            <a:off x="5410200" y="1752600"/>
            <a:ext cx="3124200" cy="2366818"/>
          </a:xfrm>
          <a:prstGeom prst="rect">
            <a:avLst/>
          </a:prstGeom>
        </p:spPr>
      </p:pic>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2146861"/>
          </a:xfrm>
        </p:spPr>
        <p:txBody>
          <a:bodyPr/>
          <a:lstStyle/>
          <a:p>
            <a:r>
              <a:rPr lang="en-US" sz="4400" u="sng" cap="all" dirty="0"/>
              <a:t>We Gain Comfort &amp; Encouragement to Endure Trials.</a:t>
            </a:r>
            <a:endParaRPr lang="en-US" dirty="0"/>
          </a:p>
        </p:txBody>
      </p:sp>
      <p:sp>
        <p:nvSpPr>
          <p:cNvPr id="3" name="Subtitle 2"/>
          <p:cNvSpPr>
            <a:spLocks noGrp="1"/>
          </p:cNvSpPr>
          <p:nvPr>
            <p:ph type="subTitle" idx="1"/>
          </p:nvPr>
        </p:nvSpPr>
        <p:spPr>
          <a:xfrm>
            <a:off x="457200" y="3886200"/>
            <a:ext cx="8305800" cy="2438400"/>
          </a:xfrm>
        </p:spPr>
        <p:txBody>
          <a:bodyPr>
            <a:normAutofit/>
          </a:bodyPr>
          <a:lstStyle/>
          <a:p>
            <a:pPr hangingPunct="0"/>
            <a:r>
              <a:rPr lang="en-US" sz="6000" b="1" i="1" dirty="0"/>
              <a:t>(Philippians 4:15-18)</a:t>
            </a:r>
            <a:endParaRPr lang="en-US" sz="3600" dirty="0"/>
          </a:p>
        </p:txBody>
      </p:sp>
      <p:pic>
        <p:nvPicPr>
          <p:cNvPr id="4" name="Picture 3" descr="moses arms.bmp"/>
          <p:cNvPicPr>
            <a:picLocks noChangeAspect="1"/>
          </p:cNvPicPr>
          <p:nvPr/>
        </p:nvPicPr>
        <p:blipFill>
          <a:blip r:embed="rId2"/>
          <a:srcRect l="8903" t="7142" r="8861" b="10714"/>
          <a:stretch>
            <a:fillRect/>
          </a:stretch>
        </p:blipFill>
        <p:spPr>
          <a:xfrm>
            <a:off x="6934200" y="0"/>
            <a:ext cx="2209800" cy="1752600"/>
          </a:xfrm>
          <a:prstGeom prst="rect">
            <a:avLst/>
          </a:prstGeom>
        </p:spPr>
      </p:pic>
    </p:spTree>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0"/>
            <a:ext cx="7238999" cy="1141008"/>
          </a:xfrm>
        </p:spPr>
        <p:txBody>
          <a:bodyPr>
            <a:normAutofit fontScale="90000"/>
          </a:bodyPr>
          <a:lstStyle/>
          <a:p>
            <a:r>
              <a:rPr lang="en-US" sz="3600" b="1" dirty="0"/>
              <a:t>How about when sickness, temptation, &amp; trials come our way? </a:t>
            </a:r>
          </a:p>
        </p:txBody>
      </p:sp>
      <p:sp>
        <p:nvSpPr>
          <p:cNvPr id="3" name="Content Placeholder 2"/>
          <p:cNvSpPr>
            <a:spLocks noGrp="1"/>
          </p:cNvSpPr>
          <p:nvPr>
            <p:ph idx="1"/>
          </p:nvPr>
        </p:nvSpPr>
        <p:spPr>
          <a:xfrm>
            <a:off x="443345" y="1447800"/>
            <a:ext cx="7239000" cy="3429001"/>
          </a:xfrm>
        </p:spPr>
        <p:txBody>
          <a:bodyPr>
            <a:normAutofit/>
          </a:bodyPr>
          <a:lstStyle/>
          <a:p>
            <a:pPr hangingPunct="0"/>
            <a:r>
              <a:rPr lang="en-US" sz="3200" dirty="0"/>
              <a:t>A Christian has a support group second to none.  </a:t>
            </a:r>
          </a:p>
          <a:p>
            <a:pPr hangingPunct="0"/>
            <a:r>
              <a:rPr lang="en-US" sz="6000" b="1" i="1" dirty="0"/>
              <a:t>(Mark 10:29-30)</a:t>
            </a:r>
            <a:endParaRPr lang="en-US" sz="6000" dirty="0"/>
          </a:p>
          <a:p>
            <a:pPr hangingPunct="0"/>
            <a:r>
              <a:rPr lang="en-US" sz="6000" b="1" i="1" dirty="0"/>
              <a:t>(James 5:16)</a:t>
            </a:r>
            <a:endParaRPr lang="en-US" sz="6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545276"/>
            <a:ext cx="3352799" cy="2243088"/>
          </a:xfrm>
          <a:prstGeom prst="rect">
            <a:avLst/>
          </a:prstGeom>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205753"/>
            <a:ext cx="6871447" cy="1461247"/>
          </a:xfrm>
        </p:spPr>
        <p:txBody>
          <a:bodyPr>
            <a:normAutofit fontScale="90000"/>
          </a:bodyPr>
          <a:lstStyle/>
          <a:p>
            <a:r>
              <a:rPr lang="en-US" sz="4800" u="sng" cap="all" dirty="0"/>
              <a:t>We Gain Wisdom to Grow in God's Word.</a:t>
            </a:r>
            <a:endParaRPr lang="en-US" sz="4800" dirty="0"/>
          </a:p>
        </p:txBody>
      </p:sp>
      <p:sp>
        <p:nvSpPr>
          <p:cNvPr id="3" name="Content Placeholder 2"/>
          <p:cNvSpPr>
            <a:spLocks noGrp="1"/>
          </p:cNvSpPr>
          <p:nvPr>
            <p:ph idx="1"/>
          </p:nvPr>
        </p:nvSpPr>
        <p:spPr>
          <a:xfrm>
            <a:off x="533400" y="2819400"/>
            <a:ext cx="8229600" cy="3352799"/>
          </a:xfrm>
        </p:spPr>
        <p:txBody>
          <a:bodyPr>
            <a:normAutofit/>
          </a:bodyPr>
          <a:lstStyle/>
          <a:p>
            <a:pPr hangingPunct="0"/>
            <a:r>
              <a:rPr lang="en-US" sz="8000" b="1" i="1" dirty="0"/>
              <a:t>(1 Peter 2:1-2) </a:t>
            </a:r>
          </a:p>
          <a:p>
            <a:pPr hangingPunct="0"/>
            <a:r>
              <a:rPr lang="en-US" sz="2800" dirty="0"/>
              <a:t>These verses tell me that I should search out opportunities for Bible study.  </a:t>
            </a:r>
            <a:endParaRPr lang="en-US" dirty="0"/>
          </a:p>
        </p:txBody>
      </p:sp>
      <p:pic>
        <p:nvPicPr>
          <p:cNvPr id="4" name="Picture 3" descr="personal study.bmp"/>
          <p:cNvPicPr>
            <a:picLocks noChangeAspect="1"/>
          </p:cNvPicPr>
          <p:nvPr/>
        </p:nvPicPr>
        <p:blipFill>
          <a:blip r:embed="rId2"/>
          <a:stretch>
            <a:fillRect/>
          </a:stretch>
        </p:blipFill>
        <p:spPr>
          <a:xfrm>
            <a:off x="6781800" y="152399"/>
            <a:ext cx="2171700" cy="1611261"/>
          </a:xfrm>
          <a:prstGeom prst="rect">
            <a:avLst/>
          </a:prstGeom>
        </p:spPr>
      </p:pic>
    </p:spTree>
  </p:cSld>
  <p:clrMapOvr>
    <a:masterClrMapping/>
  </p:clrMapOvr>
  <p:transitio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259"/>
            <a:ext cx="6871447" cy="878541"/>
          </a:xfrm>
        </p:spPr>
        <p:txBody>
          <a:bodyPr>
            <a:normAutofit/>
          </a:bodyPr>
          <a:lstStyle/>
          <a:p>
            <a:r>
              <a:rPr lang="en-US" sz="2400" u="sng" cap="all" dirty="0"/>
              <a:t>We Gain Wisdom to Grow in God's Word.</a:t>
            </a:r>
            <a:endParaRPr lang="en-US" sz="2400" dirty="0"/>
          </a:p>
        </p:txBody>
      </p:sp>
      <p:sp>
        <p:nvSpPr>
          <p:cNvPr id="3" name="Content Placeholder 2"/>
          <p:cNvSpPr>
            <a:spLocks noGrp="1"/>
          </p:cNvSpPr>
          <p:nvPr>
            <p:ph idx="1"/>
          </p:nvPr>
        </p:nvSpPr>
        <p:spPr>
          <a:xfrm>
            <a:off x="5105400" y="1676400"/>
            <a:ext cx="4038600" cy="4114799"/>
          </a:xfrm>
        </p:spPr>
        <p:txBody>
          <a:bodyPr>
            <a:normAutofit/>
          </a:bodyPr>
          <a:lstStyle/>
          <a:p>
            <a:pPr hangingPunct="0"/>
            <a:r>
              <a:rPr lang="en-US" sz="2400" dirty="0"/>
              <a:t>One of the best ways to study is with the help and insight of fellow Christians.</a:t>
            </a:r>
          </a:p>
          <a:p>
            <a:pPr hangingPunct="0"/>
            <a:r>
              <a:rPr lang="en-US" sz="2400" dirty="0"/>
              <a:t>One of the greatest strengths of our congregation is the number of sound Bible scholars in our midst.</a:t>
            </a:r>
          </a:p>
          <a:p>
            <a:endParaRPr lang="en-US" dirty="0"/>
          </a:p>
        </p:txBody>
      </p:sp>
      <p:pic>
        <p:nvPicPr>
          <p:cNvPr id="4" name="Picture 3" descr="personal study.bmp"/>
          <p:cNvPicPr>
            <a:picLocks noChangeAspect="1"/>
          </p:cNvPicPr>
          <p:nvPr/>
        </p:nvPicPr>
        <p:blipFill>
          <a:blip r:embed="rId2"/>
          <a:stretch>
            <a:fillRect/>
          </a:stretch>
        </p:blipFill>
        <p:spPr>
          <a:xfrm>
            <a:off x="7162800" y="152400"/>
            <a:ext cx="1790700" cy="1328584"/>
          </a:xfrm>
          <a:prstGeom prst="rect">
            <a:avLst/>
          </a:prstGeom>
        </p:spPr>
      </p:pic>
      <p:pic>
        <p:nvPicPr>
          <p:cNvPr id="5" name="Picture 4" descr="bible study group 1.bmp"/>
          <p:cNvPicPr>
            <a:picLocks noChangeAspect="1"/>
          </p:cNvPicPr>
          <p:nvPr/>
        </p:nvPicPr>
        <p:blipFill>
          <a:blip r:embed="rId3"/>
          <a:stretch>
            <a:fillRect/>
          </a:stretch>
        </p:blipFill>
        <p:spPr>
          <a:xfrm>
            <a:off x="152400" y="1752600"/>
            <a:ext cx="4562475" cy="3048000"/>
          </a:xfrm>
          <a:prstGeom prst="rect">
            <a:avLst/>
          </a:prstGeom>
        </p:spPr>
      </p:pic>
      <p:pic>
        <p:nvPicPr>
          <p:cNvPr id="6" name="Picture 5" descr="bible study group.bmp"/>
          <p:cNvPicPr>
            <a:picLocks noChangeAspect="1"/>
          </p:cNvPicPr>
          <p:nvPr/>
        </p:nvPicPr>
        <p:blipFill>
          <a:blip r:embed="rId4"/>
          <a:srcRect t="3604" r="8108"/>
          <a:stretch>
            <a:fillRect/>
          </a:stretch>
        </p:blipFill>
        <p:spPr>
          <a:xfrm>
            <a:off x="2667000" y="4648200"/>
            <a:ext cx="2590800" cy="2038350"/>
          </a:xfrm>
          <a:prstGeom prst="rect">
            <a:avLst/>
          </a:prstGeom>
        </p:spPr>
      </p:pic>
    </p:spTree>
  </p:cSld>
  <p:clrMapOvr>
    <a:masterClrMapping/>
  </p:clrMapOvr>
  <p:transitio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5527"/>
            <a:ext cx="6858000" cy="2133600"/>
          </a:xfrm>
        </p:spPr>
        <p:txBody>
          <a:bodyPr/>
          <a:lstStyle/>
          <a:p>
            <a:r>
              <a:rPr lang="en-US" sz="4000" u="sng" cap="all" dirty="0"/>
              <a:t>We Gain Correction &amp; Admonition to Help Us Overcome Sin.</a:t>
            </a:r>
            <a:endParaRPr lang="en-US" dirty="0"/>
          </a:p>
        </p:txBody>
      </p:sp>
      <p:sp>
        <p:nvSpPr>
          <p:cNvPr id="3" name="Content Placeholder 2"/>
          <p:cNvSpPr>
            <a:spLocks noGrp="1"/>
          </p:cNvSpPr>
          <p:nvPr>
            <p:ph idx="1"/>
          </p:nvPr>
        </p:nvSpPr>
        <p:spPr>
          <a:xfrm>
            <a:off x="952500" y="2895599"/>
            <a:ext cx="7239000" cy="2895601"/>
          </a:xfrm>
        </p:spPr>
        <p:txBody>
          <a:bodyPr>
            <a:normAutofit/>
          </a:bodyPr>
          <a:lstStyle/>
          <a:p>
            <a:pPr hangingPunct="0"/>
            <a:r>
              <a:rPr lang="en-US" sz="2800" dirty="0"/>
              <a:t>If Godly friends don't tell us the truth and warn us, who will? </a:t>
            </a:r>
          </a:p>
          <a:p>
            <a:pPr hangingPunct="0"/>
            <a:r>
              <a:rPr lang="en-US" sz="5400" b="1" i="1" dirty="0"/>
              <a:t>(Proverbs 27:6)</a:t>
            </a:r>
            <a:endParaRPr lang="en-US" sz="2400" dirty="0"/>
          </a:p>
        </p:txBody>
      </p:sp>
      <p:pic>
        <p:nvPicPr>
          <p:cNvPr id="4" name="Picture 3" descr="moses arms help.bmp"/>
          <p:cNvPicPr>
            <a:picLocks noChangeAspect="1"/>
          </p:cNvPicPr>
          <p:nvPr/>
        </p:nvPicPr>
        <p:blipFill>
          <a:blip r:embed="rId2" cstate="print"/>
          <a:stretch>
            <a:fillRect/>
          </a:stretch>
        </p:blipFill>
        <p:spPr>
          <a:xfrm>
            <a:off x="6324600" y="4648200"/>
            <a:ext cx="2415177" cy="1981200"/>
          </a:xfrm>
          <a:prstGeom prst="rect">
            <a:avLst/>
          </a:prstGeom>
        </p:spPr>
      </p:pic>
    </p:spTree>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88259"/>
            <a:ext cx="7315200" cy="1183341"/>
          </a:xfrm>
        </p:spPr>
        <p:txBody>
          <a:bodyPr>
            <a:normAutofit fontScale="90000"/>
          </a:bodyPr>
          <a:lstStyle/>
          <a:p>
            <a:r>
              <a:rPr lang="en-US" sz="3200" u="sng" cap="all" dirty="0"/>
              <a:t>We Gain Correction &amp; Admonition to Help Us Overcome Sin.</a:t>
            </a:r>
            <a:endParaRPr lang="en-US" sz="4400" dirty="0"/>
          </a:p>
        </p:txBody>
      </p:sp>
      <p:sp>
        <p:nvSpPr>
          <p:cNvPr id="3" name="Content Placeholder 2"/>
          <p:cNvSpPr>
            <a:spLocks noGrp="1"/>
          </p:cNvSpPr>
          <p:nvPr>
            <p:ph idx="1"/>
          </p:nvPr>
        </p:nvSpPr>
        <p:spPr>
          <a:xfrm>
            <a:off x="457200" y="2057400"/>
            <a:ext cx="8229600" cy="4038600"/>
          </a:xfrm>
        </p:spPr>
        <p:txBody>
          <a:bodyPr>
            <a:normAutofit/>
          </a:bodyPr>
          <a:lstStyle/>
          <a:p>
            <a:pPr hangingPunct="0"/>
            <a:r>
              <a:rPr lang="en-US" sz="2800" dirty="0"/>
              <a:t>As brothers &amp; sisters who love and care for one another we’ll do everything in our power to prevent a brother from falling prey to Satan. </a:t>
            </a:r>
          </a:p>
          <a:p>
            <a:pPr hangingPunct="0"/>
            <a:r>
              <a:rPr lang="en-US" sz="7200" b="1" i="1" dirty="0"/>
              <a:t>(Galatians 6:1-2) </a:t>
            </a:r>
            <a:endParaRPr lang="en-US" sz="2800" dirty="0"/>
          </a:p>
          <a:p>
            <a:endParaRPr lang="en-US" dirty="0"/>
          </a:p>
        </p:txBody>
      </p:sp>
      <p:pic>
        <p:nvPicPr>
          <p:cNvPr id="4" name="Picture 3" descr="moses arms help.bmp"/>
          <p:cNvPicPr>
            <a:picLocks noChangeAspect="1"/>
          </p:cNvPicPr>
          <p:nvPr/>
        </p:nvPicPr>
        <p:blipFill>
          <a:blip r:embed="rId2" cstate="print"/>
          <a:stretch>
            <a:fillRect/>
          </a:stretch>
        </p:blipFill>
        <p:spPr>
          <a:xfrm>
            <a:off x="6781800" y="4953000"/>
            <a:ext cx="2110377" cy="1731169"/>
          </a:xfrm>
          <a:prstGeom prst="rect">
            <a:avLst/>
          </a:prstGeom>
        </p:spPr>
      </p:pic>
    </p:spTree>
  </p:cSld>
  <p:clrMapOvr>
    <a:masterClrMapping/>
  </p:clrMapOvr>
  <p:transitio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Linkletter</a:t>
            </a:r>
          </a:p>
        </p:txBody>
      </p:sp>
      <p:sp>
        <p:nvSpPr>
          <p:cNvPr id="3" name="Content Placeholder 2"/>
          <p:cNvSpPr>
            <a:spLocks noGrp="1"/>
          </p:cNvSpPr>
          <p:nvPr>
            <p:ph idx="1"/>
          </p:nvPr>
        </p:nvSpPr>
        <p:spPr>
          <a:xfrm>
            <a:off x="952500" y="2057400"/>
            <a:ext cx="4000500" cy="4343399"/>
          </a:xfrm>
        </p:spPr>
        <p:txBody>
          <a:bodyPr>
            <a:normAutofit/>
          </a:bodyPr>
          <a:lstStyle/>
          <a:p>
            <a:pPr hangingPunct="0"/>
            <a:r>
              <a:rPr lang="en-US" sz="2800" dirty="0"/>
              <a:t>Dou You Have Any Pets?</a:t>
            </a:r>
          </a:p>
          <a:p>
            <a:pPr hangingPunct="0"/>
            <a:r>
              <a:rPr lang="en-US" sz="2800" b="1" dirty="0"/>
              <a:t>"Well, I did have some goldfish but some water softener got into the aquarium and they softened to death.“</a:t>
            </a:r>
            <a:r>
              <a:rPr lang="en-US" sz="2800" dirty="0"/>
              <a:t> </a:t>
            </a:r>
          </a:p>
        </p:txBody>
      </p:sp>
      <p:pic>
        <p:nvPicPr>
          <p:cNvPr id="4" name="Picture 3" descr="art linkletter 1.bmp"/>
          <p:cNvPicPr>
            <a:picLocks noChangeAspect="1"/>
          </p:cNvPicPr>
          <p:nvPr/>
        </p:nvPicPr>
        <p:blipFill>
          <a:blip r:embed="rId2"/>
          <a:stretch>
            <a:fillRect/>
          </a:stretch>
        </p:blipFill>
        <p:spPr>
          <a:xfrm>
            <a:off x="5257800" y="228600"/>
            <a:ext cx="3695700" cy="4634290"/>
          </a:xfrm>
          <a:prstGeom prst="rect">
            <a:avLst/>
          </a:prstGeom>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Without Correction ---</a:t>
            </a:r>
          </a:p>
        </p:txBody>
      </p:sp>
      <p:sp>
        <p:nvSpPr>
          <p:cNvPr id="3" name="Content Placeholder 2"/>
          <p:cNvSpPr>
            <a:spLocks noGrp="1"/>
          </p:cNvSpPr>
          <p:nvPr>
            <p:ph idx="1"/>
          </p:nvPr>
        </p:nvSpPr>
        <p:spPr>
          <a:xfrm>
            <a:off x="952500" y="2057400"/>
            <a:ext cx="7962900" cy="3809999"/>
          </a:xfrm>
        </p:spPr>
        <p:txBody>
          <a:bodyPr>
            <a:noAutofit/>
          </a:bodyPr>
          <a:lstStyle/>
          <a:p>
            <a:pPr hangingPunct="0"/>
            <a:r>
              <a:rPr lang="en-US" sz="2800" dirty="0"/>
              <a:t>Self- indulgence, laziness, indifference and lack of self-discipline can become a part of our lives, and it shows when we don’t have the spiritual backbone to restore a wayward Christian.  </a:t>
            </a:r>
          </a:p>
          <a:p>
            <a:r>
              <a:rPr lang="en-US" sz="2800" dirty="0"/>
              <a:t>Our spiritual muscles become flabby and we become easy prey to temptation and sin, just as our wayward brother.</a:t>
            </a:r>
          </a:p>
        </p:txBody>
      </p:sp>
    </p:spTree>
  </p:cSld>
  <p:clrMapOvr>
    <a:masterClrMapping/>
  </p:clrMapOvr>
  <p:transitio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924800" cy="1918260"/>
          </a:xfrm>
        </p:spPr>
        <p:txBody>
          <a:bodyPr/>
          <a:lstStyle/>
          <a:p>
            <a:r>
              <a:rPr lang="en-US" sz="4800" u="sng" cap="all" dirty="0"/>
              <a:t>We Gain Examples to Help Guide Our Life</a:t>
            </a:r>
            <a:endParaRPr lang="en-US" sz="4800" dirty="0"/>
          </a:p>
        </p:txBody>
      </p:sp>
      <p:sp>
        <p:nvSpPr>
          <p:cNvPr id="3" name="Subtitle 2"/>
          <p:cNvSpPr>
            <a:spLocks noGrp="1"/>
          </p:cNvSpPr>
          <p:nvPr>
            <p:ph type="subTitle" idx="1"/>
          </p:nvPr>
        </p:nvSpPr>
        <p:spPr>
          <a:xfrm>
            <a:off x="685800" y="4114800"/>
            <a:ext cx="8153400" cy="2286000"/>
          </a:xfrm>
        </p:spPr>
        <p:txBody>
          <a:bodyPr>
            <a:normAutofit/>
          </a:bodyPr>
          <a:lstStyle/>
          <a:p>
            <a:pPr hangingPunct="0"/>
            <a:r>
              <a:rPr lang="en-US" sz="2800" dirty="0"/>
              <a:t>Christ is our perfect example. </a:t>
            </a:r>
          </a:p>
          <a:p>
            <a:pPr hangingPunct="0"/>
            <a:r>
              <a:rPr lang="en-US" sz="8800" b="1" i="1" dirty="0"/>
              <a:t>(1 Peter 2:21)</a:t>
            </a:r>
            <a:endParaRPr lang="en-US" sz="8800" dirty="0"/>
          </a:p>
        </p:txBody>
      </p:sp>
    </p:spTree>
  </p:cSld>
  <p:clrMapOvr>
    <a:masterClrMapping/>
  </p:clrMapOvr>
  <p:transitio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5499847" cy="2935941"/>
          </a:xfrm>
        </p:spPr>
        <p:txBody>
          <a:bodyPr/>
          <a:lstStyle/>
          <a:p>
            <a:r>
              <a:rPr lang="en-US" dirty="0"/>
              <a:t>Christian love never settles for eye for an eye retribution. </a:t>
            </a:r>
          </a:p>
        </p:txBody>
      </p:sp>
      <p:sp>
        <p:nvSpPr>
          <p:cNvPr id="3" name="Content Placeholder 2"/>
          <p:cNvSpPr>
            <a:spLocks noGrp="1"/>
          </p:cNvSpPr>
          <p:nvPr>
            <p:ph idx="1"/>
          </p:nvPr>
        </p:nvSpPr>
        <p:spPr>
          <a:xfrm>
            <a:off x="609600" y="3352799"/>
            <a:ext cx="7924800" cy="2438401"/>
          </a:xfrm>
        </p:spPr>
        <p:txBody>
          <a:bodyPr>
            <a:normAutofit fontScale="92500"/>
          </a:bodyPr>
          <a:lstStyle/>
          <a:p>
            <a:pPr lvl="0" hangingPunct="0"/>
            <a:r>
              <a:rPr lang="en-US" sz="2800" dirty="0"/>
              <a:t>It insists on giving mercy as well as justice.  </a:t>
            </a:r>
          </a:p>
          <a:p>
            <a:pPr hangingPunct="0"/>
            <a:r>
              <a:rPr lang="en-US" sz="8000" b="1" i="1" dirty="0"/>
              <a:t>(Romans 12:21)</a:t>
            </a:r>
            <a:endParaRPr lang="en-US" dirty="0"/>
          </a:p>
        </p:txBody>
      </p:sp>
      <p:pic>
        <p:nvPicPr>
          <p:cNvPr id="5" name="Picture 4">
            <a:extLst>
              <a:ext uri="{FF2B5EF4-FFF2-40B4-BE49-F238E27FC236}">
                <a16:creationId xmlns:a16="http://schemas.microsoft.com/office/drawing/2014/main" id="{B4271AD5-676A-4057-BF0F-A250050E7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6127" y="0"/>
            <a:ext cx="2819400" cy="2819400"/>
          </a:xfrm>
          <a:prstGeom prst="rect">
            <a:avLst/>
          </a:prstGeom>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5077890" cy="1400530"/>
          </a:xfrm>
        </p:spPr>
        <p:txBody>
          <a:bodyPr/>
          <a:lstStyle/>
          <a:p>
            <a:r>
              <a:rPr lang="en-US" dirty="0"/>
              <a:t>Moses Could Not Do This Alone</a:t>
            </a:r>
          </a:p>
        </p:txBody>
      </p:sp>
      <p:sp>
        <p:nvSpPr>
          <p:cNvPr id="3" name="Content Placeholder 2"/>
          <p:cNvSpPr>
            <a:spLocks noGrp="1"/>
          </p:cNvSpPr>
          <p:nvPr>
            <p:ph idx="1"/>
          </p:nvPr>
        </p:nvSpPr>
        <p:spPr>
          <a:xfrm>
            <a:off x="685800" y="2590800"/>
            <a:ext cx="8077200" cy="3962400"/>
          </a:xfrm>
        </p:spPr>
        <p:txBody>
          <a:bodyPr>
            <a:normAutofit/>
          </a:bodyPr>
          <a:lstStyle/>
          <a:p>
            <a:pPr lvl="0" hangingPunct="0"/>
            <a:r>
              <a:rPr lang="en-US" sz="2800" dirty="0"/>
              <a:t>The Amalekites come up to battle against them at </a:t>
            </a:r>
            <a:r>
              <a:rPr lang="en-US" sz="2800" dirty="0" err="1"/>
              <a:t>Rephidim</a:t>
            </a:r>
            <a:r>
              <a:rPr lang="en-US" sz="2800" dirty="0"/>
              <a:t>.  </a:t>
            </a:r>
          </a:p>
          <a:p>
            <a:pPr lvl="0" hangingPunct="0"/>
            <a:r>
              <a:rPr lang="en-US" sz="2800" dirty="0"/>
              <a:t>As long as Moses was able to keep his hands raised, the Israelites prevailed.  But, you can't do that for very long!  When his hands grew tired and he had to lower them, the Amalekites prevailed.  </a:t>
            </a:r>
          </a:p>
          <a:p>
            <a:endParaRPr lang="en-US" dirty="0"/>
          </a:p>
        </p:txBody>
      </p:sp>
      <p:pic>
        <p:nvPicPr>
          <p:cNvPr id="4" name="Picture 3" descr="moses arms.bmp"/>
          <p:cNvPicPr>
            <a:picLocks noChangeAspect="1"/>
          </p:cNvPicPr>
          <p:nvPr/>
        </p:nvPicPr>
        <p:blipFill>
          <a:blip r:embed="rId2"/>
          <a:srcRect l="6068" t="7142" r="8861" b="7143"/>
          <a:stretch>
            <a:fillRect/>
          </a:stretch>
        </p:blipFill>
        <p:spPr>
          <a:xfrm>
            <a:off x="5334000" y="152400"/>
            <a:ext cx="2286000" cy="1828800"/>
          </a:xfrm>
          <a:prstGeom prst="rect">
            <a:avLst/>
          </a:prstGeom>
        </p:spPr>
      </p:pic>
    </p:spTree>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6947648" cy="2402541"/>
          </a:xfrm>
        </p:spPr>
        <p:txBody>
          <a:bodyPr/>
          <a:lstStyle/>
          <a:p>
            <a:pPr lvl="0"/>
            <a:r>
              <a:rPr lang="en-US" sz="4400" dirty="0"/>
              <a:t>We Gain Examples to Help Guide Our Life . </a:t>
            </a:r>
          </a:p>
        </p:txBody>
      </p:sp>
      <p:sp>
        <p:nvSpPr>
          <p:cNvPr id="3" name="Content Placeholder 2"/>
          <p:cNvSpPr>
            <a:spLocks noGrp="1"/>
          </p:cNvSpPr>
          <p:nvPr>
            <p:ph idx="1"/>
          </p:nvPr>
        </p:nvSpPr>
        <p:spPr>
          <a:xfrm>
            <a:off x="304800" y="2819399"/>
            <a:ext cx="8458200" cy="3276601"/>
          </a:xfrm>
        </p:spPr>
        <p:txBody>
          <a:bodyPr>
            <a:normAutofit fontScale="92500"/>
          </a:bodyPr>
          <a:lstStyle/>
          <a:p>
            <a:pPr hangingPunct="0"/>
            <a:r>
              <a:rPr lang="en-US" sz="6600" b="1" i="1" dirty="0"/>
              <a:t>(1 Corinthians 11:1)</a:t>
            </a:r>
            <a:endParaRPr lang="en-US" sz="6600" dirty="0"/>
          </a:p>
          <a:p>
            <a:pPr hangingPunct="0"/>
            <a:r>
              <a:rPr lang="en-US" sz="6600" b="1" i="1" dirty="0"/>
              <a:t>(1 Timothy 4:12) </a:t>
            </a:r>
          </a:p>
          <a:p>
            <a:pPr hangingPunct="0"/>
            <a:r>
              <a:rPr lang="en-US" sz="2400" dirty="0"/>
              <a:t>One of the best ways to grow spiritually is to imitate the example of men and women who are sound in the faith.</a:t>
            </a:r>
          </a:p>
          <a:p>
            <a:endParaRPr lang="en-US" dirty="0"/>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7620000" cy="3428999"/>
          </a:xfrm>
        </p:spPr>
        <p:txBody>
          <a:bodyPr/>
          <a:lstStyle/>
          <a:p>
            <a:r>
              <a:rPr lang="en-US" sz="4000" dirty="0"/>
              <a:t>Seeing all that we gain from one another--and knowing full well what the devil will try to do to stop us --</a:t>
            </a:r>
          </a:p>
        </p:txBody>
      </p:sp>
      <p:sp>
        <p:nvSpPr>
          <p:cNvPr id="3" name="Subtitle 2"/>
          <p:cNvSpPr>
            <a:spLocks noGrp="1"/>
          </p:cNvSpPr>
          <p:nvPr>
            <p:ph type="subTitle" idx="1"/>
          </p:nvPr>
        </p:nvSpPr>
        <p:spPr>
          <a:xfrm>
            <a:off x="685800" y="4114800"/>
            <a:ext cx="6248400" cy="2362200"/>
          </a:xfrm>
        </p:spPr>
        <p:txBody>
          <a:bodyPr>
            <a:normAutofit/>
          </a:bodyPr>
          <a:lstStyle/>
          <a:p>
            <a:pPr algn="ctr"/>
            <a:r>
              <a:rPr lang="en-US" sz="3600" dirty="0"/>
              <a:t>Let us </a:t>
            </a:r>
            <a:r>
              <a:rPr lang="en-US" sz="3600" b="1" i="1" dirty="0"/>
              <a:t>Hold fast the profession of our faith without wavering." </a:t>
            </a:r>
            <a:endParaRPr lang="en-US" sz="3600" dirty="0"/>
          </a:p>
        </p:txBody>
      </p:sp>
      <p:pic>
        <p:nvPicPr>
          <p:cNvPr id="4" name="Picture 3" descr="moses arms.bmp"/>
          <p:cNvPicPr>
            <a:picLocks noChangeAspect="1"/>
          </p:cNvPicPr>
          <p:nvPr/>
        </p:nvPicPr>
        <p:blipFill>
          <a:blip r:embed="rId2"/>
          <a:srcRect l="3232" t="3571" r="3190" b="7143"/>
          <a:stretch>
            <a:fillRect/>
          </a:stretch>
        </p:blipFill>
        <p:spPr>
          <a:xfrm>
            <a:off x="0" y="0"/>
            <a:ext cx="1508760" cy="1143000"/>
          </a:xfrm>
          <a:prstGeom prst="rect">
            <a:avLst/>
          </a:prstGeom>
        </p:spPr>
      </p:pic>
      <p:pic>
        <p:nvPicPr>
          <p:cNvPr id="5" name="Picture 4" descr="moses arms help.bmp"/>
          <p:cNvPicPr>
            <a:picLocks noChangeAspect="1"/>
          </p:cNvPicPr>
          <p:nvPr/>
        </p:nvPicPr>
        <p:blipFill>
          <a:blip r:embed="rId3" cstate="print"/>
          <a:stretch>
            <a:fillRect/>
          </a:stretch>
        </p:blipFill>
        <p:spPr>
          <a:xfrm>
            <a:off x="6781800" y="4974431"/>
            <a:ext cx="2110377" cy="1731169"/>
          </a:xfrm>
          <a:prstGeom prst="rect">
            <a:avLst/>
          </a:prstGeom>
        </p:spPr>
      </p:pic>
    </p:spTree>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The Rescue!</a:t>
            </a:r>
          </a:p>
        </p:txBody>
      </p:sp>
      <p:sp>
        <p:nvSpPr>
          <p:cNvPr id="3" name="Content Placeholder 2"/>
          <p:cNvSpPr>
            <a:spLocks noGrp="1"/>
          </p:cNvSpPr>
          <p:nvPr>
            <p:ph idx="1"/>
          </p:nvPr>
        </p:nvSpPr>
        <p:spPr>
          <a:xfrm>
            <a:off x="152400" y="1676399"/>
            <a:ext cx="3733800" cy="4174331"/>
          </a:xfrm>
        </p:spPr>
        <p:txBody>
          <a:bodyPr>
            <a:normAutofit/>
          </a:bodyPr>
          <a:lstStyle/>
          <a:p>
            <a:pPr hangingPunct="0"/>
            <a:r>
              <a:rPr lang="en-US" sz="2800" dirty="0"/>
              <a:t>Aaron and </a:t>
            </a:r>
            <a:r>
              <a:rPr lang="en-US" sz="2800" dirty="0" err="1"/>
              <a:t>Hur</a:t>
            </a:r>
            <a:r>
              <a:rPr lang="en-US" sz="2800" dirty="0"/>
              <a:t> to stand on either side of him and support his hands.</a:t>
            </a:r>
          </a:p>
          <a:p>
            <a:pPr hangingPunct="0"/>
            <a:r>
              <a:rPr lang="en-US" sz="2800" dirty="0"/>
              <a:t>Moses was able to keep his hands steady until evening.</a:t>
            </a:r>
          </a:p>
          <a:p>
            <a:endParaRPr lang="en-US" dirty="0"/>
          </a:p>
        </p:txBody>
      </p:sp>
      <p:pic>
        <p:nvPicPr>
          <p:cNvPr id="5" name="Picture 4" descr="moses arms help.bmp"/>
          <p:cNvPicPr>
            <a:picLocks noChangeAspect="1"/>
          </p:cNvPicPr>
          <p:nvPr/>
        </p:nvPicPr>
        <p:blipFill>
          <a:blip r:embed="rId2"/>
          <a:stretch>
            <a:fillRect/>
          </a:stretch>
        </p:blipFill>
        <p:spPr>
          <a:xfrm>
            <a:off x="3810000" y="1600200"/>
            <a:ext cx="5181600" cy="4250531"/>
          </a:xfrm>
          <a:prstGeom prst="rect">
            <a:avLst/>
          </a:prstGeom>
        </p:spPr>
      </p:pic>
    </p:spTree>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88259"/>
            <a:ext cx="6324600" cy="1564341"/>
          </a:xfrm>
        </p:spPr>
        <p:txBody>
          <a:bodyPr>
            <a:normAutofit/>
          </a:bodyPr>
          <a:lstStyle/>
          <a:p>
            <a:pPr lvl="0"/>
            <a:r>
              <a:rPr lang="en-US" dirty="0"/>
              <a:t>All God's people need the support of brethren.  </a:t>
            </a:r>
          </a:p>
        </p:txBody>
      </p:sp>
      <p:sp>
        <p:nvSpPr>
          <p:cNvPr id="3" name="Content Placeholder 2"/>
          <p:cNvSpPr>
            <a:spLocks noGrp="1"/>
          </p:cNvSpPr>
          <p:nvPr>
            <p:ph idx="1"/>
          </p:nvPr>
        </p:nvSpPr>
        <p:spPr>
          <a:xfrm>
            <a:off x="457200" y="2133600"/>
            <a:ext cx="8229600" cy="4343400"/>
          </a:xfrm>
        </p:spPr>
        <p:txBody>
          <a:bodyPr>
            <a:normAutofit/>
          </a:bodyPr>
          <a:lstStyle/>
          <a:p>
            <a:pPr hangingPunct="0"/>
            <a:r>
              <a:rPr lang="en-US" sz="3600" dirty="0"/>
              <a:t>Moses knew what needed to be done--he needed to keep his hands raised!--but he needed help to do it.</a:t>
            </a:r>
          </a:p>
          <a:p>
            <a:r>
              <a:rPr lang="en-US" sz="3600" dirty="0"/>
              <a:t>Clearly we are stronger together than we are separate</a:t>
            </a:r>
            <a:r>
              <a:rPr lang="en-US" sz="2800" dirty="0"/>
              <a:t>.</a:t>
            </a:r>
          </a:p>
          <a:p>
            <a:r>
              <a:rPr lang="en-US" sz="2800" dirty="0"/>
              <a:t>Here’s a Good Example</a:t>
            </a:r>
          </a:p>
        </p:txBody>
      </p:sp>
      <p:sp>
        <p:nvSpPr>
          <p:cNvPr id="4" name="Arrow: Right 3">
            <a:extLst>
              <a:ext uri="{FF2B5EF4-FFF2-40B4-BE49-F238E27FC236}">
                <a16:creationId xmlns:a16="http://schemas.microsoft.com/office/drawing/2014/main" id="{609F967A-9F06-42A4-943D-8F3FFE1C9D85}"/>
              </a:ext>
            </a:extLst>
          </p:cNvPr>
          <p:cNvSpPr/>
          <p:nvPr/>
        </p:nvSpPr>
        <p:spPr>
          <a:xfrm>
            <a:off x="5257800" y="5742709"/>
            <a:ext cx="2057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7799294" cy="1030941"/>
          </a:xfrm>
        </p:spPr>
        <p:txBody>
          <a:bodyPr/>
          <a:lstStyle/>
          <a:p>
            <a:r>
              <a:rPr lang="en-US" dirty="0"/>
              <a:t>Sequoia Trees of California </a:t>
            </a:r>
          </a:p>
        </p:txBody>
      </p:sp>
      <p:sp>
        <p:nvSpPr>
          <p:cNvPr id="3" name="Content Placeholder 2"/>
          <p:cNvSpPr>
            <a:spLocks noGrp="1"/>
          </p:cNvSpPr>
          <p:nvPr>
            <p:ph idx="1"/>
          </p:nvPr>
        </p:nvSpPr>
        <p:spPr>
          <a:xfrm>
            <a:off x="5401733" y="1600200"/>
            <a:ext cx="3733800" cy="4876800"/>
          </a:xfrm>
        </p:spPr>
        <p:txBody>
          <a:bodyPr>
            <a:normAutofit/>
          </a:bodyPr>
          <a:lstStyle/>
          <a:p>
            <a:pPr lvl="0" hangingPunct="0"/>
            <a:r>
              <a:rPr lang="en-US" dirty="0"/>
              <a:t>Unusually shallow root systems that reach out in all directions to capture the greatest amount of surface moisture.  </a:t>
            </a:r>
          </a:p>
          <a:p>
            <a:pPr lvl="0" hangingPunct="0"/>
            <a:r>
              <a:rPr lang="en-US" dirty="0"/>
              <a:t>You will hardly ever see a redwood standing alone, because high winds would quickly uproot it.  </a:t>
            </a:r>
          </a:p>
          <a:p>
            <a:pPr lvl="0" hangingPunct="0"/>
            <a:r>
              <a:rPr lang="en-US" dirty="0"/>
              <a:t>That's why they grow in clusters.  </a:t>
            </a:r>
          </a:p>
          <a:p>
            <a:r>
              <a:rPr lang="en-US" dirty="0"/>
              <a:t>Their intertwining roots provide support</a:t>
            </a:r>
          </a:p>
        </p:txBody>
      </p:sp>
      <p:pic>
        <p:nvPicPr>
          <p:cNvPr id="4" name="Picture 3" descr="Sequoia trees 1.jpg"/>
          <p:cNvPicPr>
            <a:picLocks noChangeAspect="1"/>
          </p:cNvPicPr>
          <p:nvPr/>
        </p:nvPicPr>
        <p:blipFill>
          <a:blip r:embed="rId2"/>
          <a:stretch>
            <a:fillRect/>
          </a:stretch>
        </p:blipFill>
        <p:spPr>
          <a:xfrm>
            <a:off x="762000" y="1219200"/>
            <a:ext cx="3429000" cy="5110976"/>
          </a:xfrm>
          <a:prstGeom prst="rect">
            <a:avLst/>
          </a:prstGeom>
        </p:spPr>
      </p:pic>
      <p:pic>
        <p:nvPicPr>
          <p:cNvPr id="5" name="Picture 4" descr="sequoia grove.jpg"/>
          <p:cNvPicPr>
            <a:picLocks noChangeAspect="1"/>
          </p:cNvPicPr>
          <p:nvPr/>
        </p:nvPicPr>
        <p:blipFill>
          <a:blip r:embed="rId3"/>
          <a:stretch>
            <a:fillRect/>
          </a:stretch>
        </p:blipFill>
        <p:spPr>
          <a:xfrm>
            <a:off x="152400" y="1143000"/>
            <a:ext cx="5156200" cy="3790950"/>
          </a:xfrm>
          <a:prstGeom prst="rect">
            <a:avLst/>
          </a:prstGeom>
        </p:spPr>
      </p:pic>
      <p:pic>
        <p:nvPicPr>
          <p:cNvPr id="6" name="Picture 5" descr="Sequoia trees 2.jpg"/>
          <p:cNvPicPr>
            <a:picLocks noChangeAspect="1"/>
          </p:cNvPicPr>
          <p:nvPr/>
        </p:nvPicPr>
        <p:blipFill>
          <a:blip r:embed="rId4" cstate="print"/>
          <a:stretch>
            <a:fillRect/>
          </a:stretch>
        </p:blipFill>
        <p:spPr>
          <a:xfrm>
            <a:off x="2438400" y="1676400"/>
            <a:ext cx="2057400" cy="3242462"/>
          </a:xfrm>
          <a:prstGeom prst="rect">
            <a:avLst/>
          </a:prstGeom>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9" presetClass="entr" presetSubtype="0" fill="hold" nodeType="afterEffect">
                                  <p:stCondLst>
                                    <p:cond delay="300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7799294" cy="2707341"/>
          </a:xfrm>
        </p:spPr>
        <p:txBody>
          <a:bodyPr/>
          <a:lstStyle/>
          <a:p>
            <a:r>
              <a:rPr lang="en-US" u="sng" cap="all" dirty="0"/>
              <a:t>We Gain Strength to Carry Out our Common Mission</a:t>
            </a:r>
            <a:endParaRPr lang="en-US" dirty="0"/>
          </a:p>
        </p:txBody>
      </p:sp>
      <p:sp>
        <p:nvSpPr>
          <p:cNvPr id="3" name="Content Placeholder 2"/>
          <p:cNvSpPr>
            <a:spLocks noGrp="1"/>
          </p:cNvSpPr>
          <p:nvPr>
            <p:ph idx="1"/>
          </p:nvPr>
        </p:nvSpPr>
        <p:spPr>
          <a:xfrm>
            <a:off x="685800" y="2362201"/>
            <a:ext cx="8077200" cy="3962400"/>
          </a:xfrm>
        </p:spPr>
        <p:txBody>
          <a:bodyPr>
            <a:noAutofit/>
          </a:bodyPr>
          <a:lstStyle/>
          <a:p>
            <a:pPr hangingPunct="0"/>
            <a:r>
              <a:rPr lang="en-US" sz="2400" dirty="0"/>
              <a:t>Never forget that we are soldiers in the army of God.  We are fighting a spiritual war, and we have a common objective. </a:t>
            </a:r>
            <a:r>
              <a:rPr lang="en-US" sz="3200" b="1" i="1" dirty="0"/>
              <a:t>(Ephesians 6:10-13)</a:t>
            </a:r>
            <a:endParaRPr lang="en-US" sz="3200" dirty="0"/>
          </a:p>
          <a:p>
            <a:r>
              <a:rPr lang="en-US" sz="2400" dirty="0"/>
              <a:t>Just as Moses needed help to raise his hands during the physical battle with the Amalekites, you and I need help to strengthen our hands as we war against evil</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76201"/>
            <a:ext cx="6947647" cy="2743199"/>
          </a:xfrm>
        </p:spPr>
        <p:txBody>
          <a:bodyPr/>
          <a:lstStyle/>
          <a:p>
            <a:pPr lvl="0"/>
            <a:r>
              <a:rPr lang="en-US" sz="4000" dirty="0"/>
              <a:t>What kind of army would you have if the soldiers were constantly fighting among themselves? </a:t>
            </a:r>
          </a:p>
        </p:txBody>
      </p:sp>
      <p:sp>
        <p:nvSpPr>
          <p:cNvPr id="3" name="Content Placeholder 2"/>
          <p:cNvSpPr>
            <a:spLocks noGrp="1"/>
          </p:cNvSpPr>
          <p:nvPr>
            <p:ph idx="1"/>
          </p:nvPr>
        </p:nvSpPr>
        <p:spPr>
          <a:xfrm>
            <a:off x="640026" y="3200400"/>
            <a:ext cx="7557247" cy="3505200"/>
          </a:xfrm>
        </p:spPr>
        <p:txBody>
          <a:bodyPr>
            <a:normAutofit/>
          </a:bodyPr>
          <a:lstStyle/>
          <a:p>
            <a:pPr lvl="0" hangingPunct="0"/>
            <a:r>
              <a:rPr lang="en-US" sz="2400" dirty="0"/>
              <a:t>Instead the Bible teaches that we unite in a common cause and purpose--and we gain strength when we do! </a:t>
            </a:r>
          </a:p>
          <a:p>
            <a:pPr hangingPunct="0"/>
            <a:r>
              <a:rPr lang="en-US" sz="5400" dirty="0"/>
              <a:t>1.  </a:t>
            </a:r>
            <a:r>
              <a:rPr lang="en-US" sz="5400" b="1" i="1" dirty="0"/>
              <a:t>(John 17:20-21)  </a:t>
            </a:r>
            <a:endParaRPr lang="en-US" sz="5400" dirty="0"/>
          </a:p>
          <a:p>
            <a:pPr hangingPunct="0"/>
            <a:r>
              <a:rPr lang="en-US" sz="5400" dirty="0"/>
              <a:t>2.  </a:t>
            </a:r>
            <a:r>
              <a:rPr lang="en-US" sz="5400" b="1" i="1" dirty="0"/>
              <a:t>(Ephesians 4:1-6) </a:t>
            </a:r>
            <a:endParaRPr lang="en-US" sz="5400" dirty="0"/>
          </a:p>
          <a:p>
            <a:endParaRPr lang="en-US" dirty="0"/>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Fighting Together</a:t>
            </a:r>
          </a:p>
        </p:txBody>
      </p:sp>
      <p:sp>
        <p:nvSpPr>
          <p:cNvPr id="3" name="Content Placeholder 2"/>
          <p:cNvSpPr>
            <a:spLocks noGrp="1"/>
          </p:cNvSpPr>
          <p:nvPr>
            <p:ph idx="1"/>
          </p:nvPr>
        </p:nvSpPr>
        <p:spPr>
          <a:xfrm>
            <a:off x="380999" y="1676400"/>
            <a:ext cx="4986321" cy="4038600"/>
          </a:xfrm>
        </p:spPr>
        <p:txBody>
          <a:bodyPr>
            <a:normAutofit/>
          </a:bodyPr>
          <a:lstStyle/>
          <a:p>
            <a:pPr lvl="0" hangingPunct="0"/>
            <a:r>
              <a:rPr lang="en-US" sz="2400" dirty="0"/>
              <a:t>IF all of the American colonies would have been more unified, we could have won the war for independence in 1 year; </a:t>
            </a:r>
          </a:p>
          <a:p>
            <a:pPr lvl="0" hangingPunct="0"/>
            <a:r>
              <a:rPr lang="en-US" sz="2400" dirty="0"/>
              <a:t>Instead, because of division, it took 8 bloody years of battle. </a:t>
            </a:r>
          </a:p>
          <a:p>
            <a:pPr lvl="0" hangingPunct="0"/>
            <a:r>
              <a:rPr lang="en-US" sz="3600" b="1" i="1" dirty="0"/>
              <a:t>(Colossians 3:12-14)</a:t>
            </a:r>
            <a:endParaRPr lang="en-US" sz="3600" dirty="0"/>
          </a:p>
          <a:p>
            <a:endParaRPr lang="en-US" dirty="0"/>
          </a:p>
        </p:txBody>
      </p:sp>
      <p:pic>
        <p:nvPicPr>
          <p:cNvPr id="4" name="Picture 3" descr="revolutionary war.bmp"/>
          <p:cNvPicPr>
            <a:picLocks noChangeAspect="1"/>
          </p:cNvPicPr>
          <p:nvPr/>
        </p:nvPicPr>
        <p:blipFill>
          <a:blip r:embed="rId2"/>
          <a:stretch>
            <a:fillRect/>
          </a:stretch>
        </p:blipFill>
        <p:spPr>
          <a:xfrm>
            <a:off x="6096000" y="152400"/>
            <a:ext cx="2819400" cy="2014931"/>
          </a:xfrm>
          <a:prstGeom prst="rect">
            <a:avLst/>
          </a:prstGeom>
        </p:spPr>
      </p:pic>
      <p:pic>
        <p:nvPicPr>
          <p:cNvPr id="5" name="Picture 4" descr="revolutionary war 1.bmp"/>
          <p:cNvPicPr>
            <a:picLocks noChangeAspect="1"/>
          </p:cNvPicPr>
          <p:nvPr/>
        </p:nvPicPr>
        <p:blipFill>
          <a:blip r:embed="rId3"/>
          <a:stretch>
            <a:fillRect/>
          </a:stretch>
        </p:blipFill>
        <p:spPr>
          <a:xfrm>
            <a:off x="5439832" y="1752600"/>
            <a:ext cx="3704167" cy="2667000"/>
          </a:xfrm>
          <a:prstGeom prst="rect">
            <a:avLst/>
          </a:prstGeom>
        </p:spPr>
      </p:pic>
      <p:pic>
        <p:nvPicPr>
          <p:cNvPr id="6" name="Picture 5" descr="revolutionary war 2.bmp"/>
          <p:cNvPicPr>
            <a:picLocks noChangeAspect="1"/>
          </p:cNvPicPr>
          <p:nvPr/>
        </p:nvPicPr>
        <p:blipFill>
          <a:blip r:embed="rId4"/>
          <a:stretch>
            <a:fillRect/>
          </a:stretch>
        </p:blipFill>
        <p:spPr>
          <a:xfrm>
            <a:off x="5367322" y="3886201"/>
            <a:ext cx="3776676" cy="2590800"/>
          </a:xfrm>
          <a:prstGeom prst="rect">
            <a:avLst/>
          </a:prstGeom>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2500"/>
                            </p:stCondLst>
                            <p:childTnLst>
                              <p:par>
                                <p:cTn id="12" presetID="37" presetClass="entr" presetSubtype="0" fill="hold" nodeType="afterEffect">
                                  <p:stCondLst>
                                    <p:cond delay="2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7023847" cy="1792941"/>
          </a:xfrm>
        </p:spPr>
        <p:txBody>
          <a:bodyPr/>
          <a:lstStyle/>
          <a:p>
            <a:r>
              <a:rPr lang="en-US" sz="4000" dirty="0"/>
              <a:t>One reason we assemble is to gain strength from one another. </a:t>
            </a:r>
          </a:p>
        </p:txBody>
      </p:sp>
      <p:sp>
        <p:nvSpPr>
          <p:cNvPr id="3" name="Content Placeholder 2"/>
          <p:cNvSpPr>
            <a:spLocks noGrp="1"/>
          </p:cNvSpPr>
          <p:nvPr>
            <p:ph idx="1"/>
          </p:nvPr>
        </p:nvSpPr>
        <p:spPr>
          <a:xfrm>
            <a:off x="457200" y="2743200"/>
            <a:ext cx="8229600" cy="3352800"/>
          </a:xfrm>
        </p:spPr>
        <p:txBody>
          <a:bodyPr>
            <a:normAutofit/>
          </a:bodyPr>
          <a:lstStyle/>
          <a:p>
            <a:r>
              <a:rPr lang="en-US" sz="6000" b="1" i="1" dirty="0"/>
              <a:t>(Hebrews 10:23-25)</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8125"/>
            <a:ext cx="4495800" cy="2809875"/>
          </a:xfrm>
          <a:prstGeom prst="rect">
            <a:avLst/>
          </a:prstGeom>
        </p:spPr>
      </p:pic>
    </p:spTree>
  </p:cSld>
  <p:clrMapOvr>
    <a:masterClrMapping/>
  </p:clrMapOvr>
  <p:transition spd="slow">
    <p:cover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204</TotalTime>
  <Words>779</Words>
  <Application>Microsoft Office PowerPoint</Application>
  <PresentationFormat>On-screen Show (4:3)</PresentationFormat>
  <Paragraphs>66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What We Gain From One Another</vt:lpstr>
      <vt:lpstr>Moses Could Not Do This Alone</vt:lpstr>
      <vt:lpstr>To The Rescue!</vt:lpstr>
      <vt:lpstr>All God's people need the support of brethren.  </vt:lpstr>
      <vt:lpstr>Sequoia Trees of California </vt:lpstr>
      <vt:lpstr>We Gain Strength to Carry Out our Common Mission</vt:lpstr>
      <vt:lpstr>What kind of army would you have if the soldiers were constantly fighting among themselves? </vt:lpstr>
      <vt:lpstr>Fighting Together</vt:lpstr>
      <vt:lpstr>One reason we assemble is to gain strength from one another. </vt:lpstr>
      <vt:lpstr>We Gain Comfort &amp; Encouragement to Endure Trials.</vt:lpstr>
      <vt:lpstr>How about when sickness, temptation, &amp; trials come our way? </vt:lpstr>
      <vt:lpstr>We Gain Wisdom to Grow in God's Word.</vt:lpstr>
      <vt:lpstr>We Gain Wisdom to Grow in God's Word.</vt:lpstr>
      <vt:lpstr>We Gain Correction &amp; Admonition to Help Us Overcome Sin.</vt:lpstr>
      <vt:lpstr>We Gain Correction &amp; Admonition to Help Us Overcome Sin.</vt:lpstr>
      <vt:lpstr>Art Linkletter</vt:lpstr>
      <vt:lpstr>Without Correction ---</vt:lpstr>
      <vt:lpstr>We Gain Examples to Help Guide Our Life</vt:lpstr>
      <vt:lpstr>Christian love never settles for eye for an eye retribution. </vt:lpstr>
      <vt:lpstr>We Gain Examples to Help Guide Our Life . </vt:lpstr>
      <vt:lpstr>Seeing all that we gain from one another--and knowing full well what the devil will try to do to stop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Gain From One Another</dc:title>
  <dc:creator>Maxx</dc:creator>
  <cp:lastModifiedBy>Bill McIlvain</cp:lastModifiedBy>
  <cp:revision>48</cp:revision>
  <dcterms:created xsi:type="dcterms:W3CDTF">2008-05-31T23:57:39Z</dcterms:created>
  <dcterms:modified xsi:type="dcterms:W3CDTF">2020-11-15T01:36:32Z</dcterms:modified>
</cp:coreProperties>
</file>