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D530325-A89C-45E2-A690-58380450F2CC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A9C39A6-1C94-439A-8734-849D6737B4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543800" cy="2438400"/>
          </a:xfrm>
        </p:spPr>
        <p:txBody>
          <a:bodyPr/>
          <a:lstStyle/>
          <a:p>
            <a:r>
              <a:rPr lang="en-US" sz="7200" b="1" dirty="0"/>
              <a:t>Chances of Making It To Heaven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Reading – Revelation 21:1-4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44" y="4267200"/>
            <a:ext cx="3722168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400"/>
            <a:ext cx="2621280" cy="196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1854200" cy="15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96637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4953000" cy="2438400"/>
          </a:xfrm>
        </p:spPr>
        <p:txBody>
          <a:bodyPr/>
          <a:lstStyle/>
          <a:p>
            <a:r>
              <a:rPr lang="en-US" sz="16600" b="1" dirty="0"/>
              <a:t>FAITH</a:t>
            </a:r>
            <a:endParaRPr lang="en-US" sz="19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Hebrews 11:6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44" y="4276916"/>
            <a:ext cx="3722168" cy="24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7909"/>
      </p:ext>
    </p:extLst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0198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God created us to be creatures of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686800" cy="4114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Faith and Trust are part of our nature.</a:t>
            </a:r>
            <a:r>
              <a:rPr lang="en-US" sz="2800" dirty="0"/>
              <a:t> </a:t>
            </a:r>
          </a:p>
          <a:p>
            <a:r>
              <a:rPr lang="en-US" sz="2800" dirty="0"/>
              <a:t>But how do we get faith? There is no miracle here: </a:t>
            </a:r>
            <a:r>
              <a:rPr lang="en-US" sz="3600" b="1" i="1" dirty="0"/>
              <a:t>(Romans 10:17) So then faith comes by hearing, and hearing by the word of God.</a:t>
            </a:r>
            <a:endParaRPr lang="en-US" sz="3600" dirty="0"/>
          </a:p>
          <a:p>
            <a:r>
              <a:rPr lang="en-US" sz="2800" dirty="0"/>
              <a:t>This faith, added to the realization that you are not what you should be and a sorrow for that will lead you to the next step:</a:t>
            </a:r>
          </a:p>
          <a:p>
            <a:pPr lvl="0">
              <a:spcBef>
                <a:spcPts val="0"/>
              </a:spcBef>
            </a:pPr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2667000" cy="17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54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6248400" cy="1676400"/>
          </a:xfrm>
        </p:spPr>
        <p:txBody>
          <a:bodyPr/>
          <a:lstStyle/>
          <a:p>
            <a:r>
              <a:rPr lang="en-US" sz="9600" b="1" dirty="0"/>
              <a:t>REPENTANCE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Luke 13:3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29000"/>
            <a:ext cx="2469767" cy="24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4096"/>
      </p:ext>
    </p:ext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4008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Repentance simply means “turning to God”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686800" cy="4114800"/>
          </a:xfrm>
        </p:spPr>
        <p:txBody>
          <a:bodyPr>
            <a:noAutofit/>
          </a:bodyPr>
          <a:lstStyle/>
          <a:p>
            <a:r>
              <a:rPr lang="en-US" sz="2800" dirty="0"/>
              <a:t>A result of a change of mind which in turn shows changes in your life.  </a:t>
            </a:r>
          </a:p>
          <a:p>
            <a:pPr lvl="0"/>
            <a:r>
              <a:rPr lang="en-US" sz="2800" dirty="0"/>
              <a:t>It is impossible to change on the inside without changing on outside.  That's why John the Baptist says, </a:t>
            </a:r>
            <a:r>
              <a:rPr lang="en-US" sz="2800" b="1" i="1" dirty="0"/>
              <a:t>"Bring forth fruits meet for repentance."  Matthew 3:8. </a:t>
            </a:r>
            <a:endParaRPr lang="en-US" sz="2800" dirty="0"/>
          </a:p>
          <a:p>
            <a:r>
              <a:rPr lang="en-US" sz="2800" dirty="0"/>
              <a:t>Repentance is not a suggestion: </a:t>
            </a:r>
            <a:br>
              <a:rPr lang="en-US" sz="2800" dirty="0"/>
            </a:br>
            <a:r>
              <a:rPr lang="en-US" sz="4400" b="1" i="1" dirty="0"/>
              <a:t>[Acts 17:30-31] </a:t>
            </a:r>
            <a:endParaRPr lang="en-US" sz="2800" b="1" i="1" dirty="0"/>
          </a:p>
          <a:p>
            <a:r>
              <a:rPr lang="en-US" sz="2800" dirty="0"/>
              <a:t>Repentance then prepares up for the next step</a:t>
            </a:r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76200"/>
            <a:ext cx="1777999" cy="17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126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6248400" cy="1676400"/>
          </a:xfrm>
        </p:spPr>
        <p:txBody>
          <a:bodyPr/>
          <a:lstStyle/>
          <a:p>
            <a:r>
              <a:rPr lang="en-US" sz="9600" b="1" dirty="0"/>
              <a:t>Confession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Matthew 10:32-33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469767" cy="16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96754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2449"/>
            <a:ext cx="5562600" cy="1447800"/>
          </a:xfrm>
        </p:spPr>
        <p:txBody>
          <a:bodyPr>
            <a:normAutofit/>
          </a:bodyPr>
          <a:lstStyle/>
          <a:p>
            <a:r>
              <a:rPr lang="en-US" dirty="0"/>
              <a:t>Romans 10:9-10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686800" cy="4114800"/>
          </a:xfrm>
        </p:spPr>
        <p:txBody>
          <a:bodyPr>
            <a:noAutofit/>
          </a:bodyPr>
          <a:lstStyle/>
          <a:p>
            <a:r>
              <a:rPr lang="en-US" sz="2800" dirty="0"/>
              <a:t>Jesus says </a:t>
            </a:r>
            <a:r>
              <a:rPr lang="en-US" sz="2800" b="1" i="1" dirty="0"/>
              <a:t>unless you believe that I am the Son of God you will die in your sins</a:t>
            </a:r>
            <a:r>
              <a:rPr lang="en-US" sz="2800" dirty="0"/>
              <a:t>.  In </a:t>
            </a:r>
            <a:r>
              <a:rPr lang="en-US" sz="2800" b="1" i="1" dirty="0"/>
              <a:t>Acts 8:37</a:t>
            </a:r>
            <a:r>
              <a:rPr lang="en-US" sz="2800" dirty="0"/>
              <a:t> the Ethiopian Eunuch made that confession when He said, </a:t>
            </a:r>
            <a:r>
              <a:rPr lang="en-US" sz="2800" b="1" i="1" dirty="0"/>
              <a:t>I believe that Jesus Christ is the Son of God."</a:t>
            </a:r>
            <a:endParaRPr lang="en-US" sz="2800" dirty="0"/>
          </a:p>
          <a:p>
            <a:r>
              <a:rPr lang="en-US" sz="2800" dirty="0"/>
              <a:t>So then confession is openly signifying that you believe that Jesus is the Christ in word </a:t>
            </a:r>
            <a:r>
              <a:rPr lang="en-US" sz="2800" b="1" dirty="0"/>
              <a:t>AND</a:t>
            </a:r>
            <a:r>
              <a:rPr lang="en-US" sz="2800" dirty="0"/>
              <a:t> deed.  </a:t>
            </a:r>
          </a:p>
          <a:p>
            <a:r>
              <a:rPr lang="en-US" sz="2800" dirty="0"/>
              <a:t>Upon confession that Jesus is the Christ – What’s next?</a:t>
            </a:r>
          </a:p>
          <a:p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399"/>
            <a:ext cx="2527299" cy="166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83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629400" cy="1905000"/>
          </a:xfrm>
        </p:spPr>
        <p:txBody>
          <a:bodyPr/>
          <a:lstStyle/>
          <a:p>
            <a:r>
              <a:rPr lang="en-US" sz="13800" b="1" dirty="0"/>
              <a:t>BAPTISM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5181600" cy="1752600"/>
          </a:xfrm>
        </p:spPr>
        <p:txBody>
          <a:bodyPr>
            <a:noAutofit/>
          </a:bodyPr>
          <a:lstStyle/>
          <a:p>
            <a:r>
              <a:rPr lang="en-US" sz="6000" b="1" dirty="0"/>
              <a:t>Mark 16:15-16</a:t>
            </a:r>
          </a:p>
          <a:p>
            <a:r>
              <a:rPr lang="en-US" sz="3200" b="1" dirty="0"/>
              <a:t>Jesus’ Final Command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00400"/>
            <a:ext cx="3060713" cy="21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4123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/>
              <a:t>1 Peter 3:21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6868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This action saves us.  Its not any special effect of the water, just our obedience to God's commands.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The reason that Baptism saves us is that it takes our sins away: </a:t>
            </a:r>
            <a:r>
              <a:rPr lang="en-US" sz="4000" b="1" i="1" dirty="0">
                <a:solidFill>
                  <a:srgbClr val="000000"/>
                </a:solidFill>
                <a:ea typeface="Times New Roman"/>
                <a:cs typeface="Times New Roman"/>
              </a:rPr>
              <a:t>Acts 2:38  </a:t>
            </a:r>
            <a:endParaRPr lang="en-US" sz="2800" b="1" i="1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Cross Reference –</a:t>
            </a:r>
            <a:r>
              <a:rPr lang="en-US" sz="2800" b="1" i="1" dirty="0">
                <a:solidFill>
                  <a:srgbClr val="000000"/>
                </a:solidFill>
                <a:ea typeface="Times New Roman"/>
                <a:cs typeface="Times New Roman"/>
              </a:rPr>
              <a:t> Acts 22:16 And now why are you waiting? Arise and be baptized, and wash way your sins, calling on the name of the Lord,</a:t>
            </a:r>
            <a:endParaRPr lang="en-US" sz="2800" dirty="0">
              <a:latin typeface="Arial"/>
              <a:ea typeface="Times New Roman"/>
              <a:cs typeface="Times New Roman"/>
            </a:endParaRPr>
          </a:p>
          <a:p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3213099" cy="16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13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7010400" cy="1905000"/>
          </a:xfrm>
        </p:spPr>
        <p:txBody>
          <a:bodyPr/>
          <a:lstStyle/>
          <a:p>
            <a:r>
              <a:rPr lang="en-US" b="1" dirty="0"/>
              <a:t>REMAIN FAITHFUL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5410200" cy="1752600"/>
          </a:xfrm>
        </p:spPr>
        <p:txBody>
          <a:bodyPr>
            <a:noAutofit/>
          </a:bodyPr>
          <a:lstStyle/>
          <a:p>
            <a:r>
              <a:rPr lang="en-US" sz="6000" b="1" dirty="0"/>
              <a:t>Revelation 2:10</a:t>
            </a:r>
          </a:p>
          <a:p>
            <a:r>
              <a:rPr lang="en-US" sz="2400" dirty="0"/>
              <a:t>Baptism is not the end, but the beginning.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3352800" cy="25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4531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/>
              <a:t> Romans 6:3-6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52800"/>
            <a:ext cx="8686800" cy="2895599"/>
          </a:xfrm>
        </p:spPr>
        <p:txBody>
          <a:bodyPr>
            <a:noAutofit/>
          </a:bodyPr>
          <a:lstStyle/>
          <a:p>
            <a:r>
              <a:rPr lang="en-US" sz="2800" dirty="0"/>
              <a:t>The Holy Spirit tells us what baptism is all about:</a:t>
            </a:r>
          </a:p>
          <a:p>
            <a:r>
              <a:rPr lang="en-US" sz="2800" dirty="0"/>
              <a:t>Then He concludes the thought with the benefits derived from Obedience.</a:t>
            </a:r>
          </a:p>
          <a:p>
            <a:pPr marL="0" indent="0">
              <a:buNone/>
            </a:pPr>
            <a:r>
              <a:rPr lang="en-US" sz="4800" b="1" i="1" dirty="0"/>
              <a:t>Romans 6:17-18</a:t>
            </a:r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52" y="379931"/>
            <a:ext cx="3118048" cy="33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18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250"/>
            <a:ext cx="4095750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62400"/>
            <a:ext cx="8077200" cy="2209800"/>
          </a:xfrm>
        </p:spPr>
        <p:txBody>
          <a:bodyPr>
            <a:normAutofit fontScale="90000"/>
          </a:bodyPr>
          <a:lstStyle/>
          <a:p>
            <a:r>
              <a:rPr lang="en-US" sz="3100" b="1" i="1" dirty="0"/>
              <a:t>Revelation 21:4  And God shall wipe away all tears from their eyes; and there shall be no more death, neither sorrow, nor  crying, neither shall there be any more pain: for the former things are passed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609600"/>
            <a:ext cx="5334000" cy="3962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Most people would </a:t>
            </a:r>
            <a:r>
              <a:rPr lang="en-US" sz="3200" b="1" dirty="0"/>
              <a:t>LIKE</a:t>
            </a:r>
            <a:r>
              <a:rPr lang="en-US" sz="3200" dirty="0"/>
              <a:t> to go to heaven.  </a:t>
            </a:r>
          </a:p>
          <a:p>
            <a:r>
              <a:rPr lang="en-US" sz="3200" dirty="0"/>
              <a:t>A place of final reward where the problems of this life don't exist.</a:t>
            </a:r>
            <a:r>
              <a:rPr lang="en-US" sz="3200" b="1" i="1" dirty="0"/>
              <a:t>. </a:t>
            </a:r>
            <a:endParaRPr lang="en-US" sz="3200" dirty="0"/>
          </a:p>
          <a:p>
            <a:r>
              <a:rPr lang="en-US" sz="3200" dirty="0"/>
              <a:t>But what about you personally.  What are your chances of going there?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24952"/>
      </p:ext>
    </p:extLst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181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 What Is The Best Time To Obey?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686800" cy="4190999"/>
          </a:xfrm>
        </p:spPr>
        <p:txBody>
          <a:bodyPr>
            <a:noAutofit/>
          </a:bodyPr>
          <a:lstStyle/>
          <a:p>
            <a:r>
              <a:rPr lang="en-US" sz="3200" b="1" i="1" dirty="0"/>
              <a:t>2 Corinthians 6:2</a:t>
            </a:r>
            <a:endParaRPr lang="en-US" sz="3200" dirty="0"/>
          </a:p>
          <a:p>
            <a:r>
              <a:rPr lang="en-US" sz="2800" dirty="0"/>
              <a:t>We are in trouble if we refuse God's plan: </a:t>
            </a:r>
          </a:p>
          <a:p>
            <a:pPr marL="0" indent="0">
              <a:buNone/>
            </a:pPr>
            <a:r>
              <a:rPr lang="en-US" sz="4000" b="1" i="1" dirty="0"/>
              <a:t>Hebrews 2:3  </a:t>
            </a:r>
          </a:p>
          <a:p>
            <a:pPr marL="0" indent="0">
              <a:buNone/>
            </a:pPr>
            <a:r>
              <a:rPr lang="en-US" sz="3200" b="1" i="1" dirty="0"/>
              <a:t>Romans 1:20  …so that they are without excuse:</a:t>
            </a:r>
            <a:r>
              <a:rPr lang="en-US" sz="3200" dirty="0"/>
              <a:t> </a:t>
            </a:r>
          </a:p>
          <a:p>
            <a:r>
              <a:rPr lang="en-US" sz="2800" dirty="0"/>
              <a:t>Anyone refusing after this has no one to blame for the consequences but themselves.  </a:t>
            </a:r>
          </a:p>
          <a:p>
            <a:r>
              <a:rPr lang="en-US" sz="2800" dirty="0"/>
              <a:t>We ultimately get what we ask for.</a:t>
            </a:r>
          </a:p>
          <a:p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23" y="0"/>
            <a:ext cx="1715177" cy="23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98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543800" cy="1143000"/>
          </a:xfrm>
        </p:spPr>
        <p:txBody>
          <a:bodyPr/>
          <a:lstStyle/>
          <a:p>
            <a:r>
              <a:rPr lang="en-US" sz="7200" b="1" dirty="0"/>
              <a:t>He Asked For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4419600" cy="990600"/>
          </a:xfrm>
        </p:spPr>
        <p:txBody>
          <a:bodyPr/>
          <a:lstStyle/>
          <a:p>
            <a:r>
              <a:rPr lang="en-US" b="1" dirty="0"/>
              <a:t>Reporter: How Does It Feel To Be a Condemned Man?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44" y="4292300"/>
            <a:ext cx="3722168" cy="243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29" y="1676400"/>
            <a:ext cx="1957222" cy="196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321815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47860"/>
      </p:ext>
    </p:extLst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8182"/>
            <a:ext cx="5562600" cy="2102618"/>
          </a:xfrm>
        </p:spPr>
        <p:txBody>
          <a:bodyPr>
            <a:normAutofit fontScale="90000"/>
          </a:bodyPr>
          <a:lstStyle/>
          <a:p>
            <a:r>
              <a:rPr lang="en-US" dirty="0"/>
              <a:t> Are We Going To Get What We Ask For In Judgment?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686800" cy="3581399"/>
          </a:xfrm>
        </p:spPr>
        <p:txBody>
          <a:bodyPr>
            <a:noAutofit/>
          </a:bodyPr>
          <a:lstStyle/>
          <a:p>
            <a:r>
              <a:rPr lang="en-US" sz="2800" dirty="0"/>
              <a:t>Are we “Christians on the inside” and just impersonating a worldly person?</a:t>
            </a:r>
            <a:r>
              <a:rPr lang="en-US" sz="3200" dirty="0"/>
              <a:t> </a:t>
            </a:r>
          </a:p>
          <a:p>
            <a:r>
              <a:rPr lang="en-US" sz="2800" dirty="0"/>
              <a:t>Will anyone in the world believe you are a Christian by the way you conduct yourself?  </a:t>
            </a:r>
          </a:p>
          <a:p>
            <a:r>
              <a:rPr lang="en-US" sz="2800" dirty="0"/>
              <a:t>Can we disobey God unrepentant and still expect to receive a reward for doing so?</a:t>
            </a:r>
          </a:p>
          <a:p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>
          <a:xfrm>
            <a:off x="6152472" y="513974"/>
            <a:ext cx="2725505" cy="19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3932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8182"/>
            <a:ext cx="5562600" cy="2102618"/>
          </a:xfrm>
        </p:spPr>
        <p:txBody>
          <a:bodyPr>
            <a:normAutofit fontScale="90000"/>
          </a:bodyPr>
          <a:lstStyle/>
          <a:p>
            <a:r>
              <a:rPr lang="en-US" dirty="0"/>
              <a:t> Obeying God’s Commands Can Give Us Assurance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686800" cy="3581399"/>
          </a:xfrm>
        </p:spPr>
        <p:txBody>
          <a:bodyPr>
            <a:noAutofit/>
          </a:bodyPr>
          <a:lstStyle/>
          <a:p>
            <a:r>
              <a:rPr lang="en-US" sz="3200" b="1" dirty="0"/>
              <a:t>When peace like a river, </a:t>
            </a:r>
            <a:r>
              <a:rPr lang="en-US" sz="3200" b="1" dirty="0" err="1"/>
              <a:t>attendeth</a:t>
            </a:r>
            <a:r>
              <a:rPr lang="en-US" sz="3200" b="1" dirty="0"/>
              <a:t> my way, </a:t>
            </a:r>
          </a:p>
          <a:p>
            <a:r>
              <a:rPr lang="en-US" sz="3200" b="1" dirty="0"/>
              <a:t>When sorrows, like </a:t>
            </a:r>
            <a:r>
              <a:rPr lang="en-US" sz="3200" b="1"/>
              <a:t>sea billows roll</a:t>
            </a:r>
            <a:r>
              <a:rPr lang="en-US" sz="3200" b="1" dirty="0"/>
              <a:t>: </a:t>
            </a:r>
          </a:p>
          <a:p>
            <a:r>
              <a:rPr lang="en-US" sz="3200" b="1" dirty="0"/>
              <a:t>Whatever my lot, thou has taught me to say </a:t>
            </a:r>
          </a:p>
          <a:p>
            <a:r>
              <a:rPr lang="en-US" sz="3200" b="1" dirty="0"/>
              <a:t>It is well, it is well with my soul!</a:t>
            </a:r>
            <a:endParaRPr lang="en-US" sz="3200" dirty="0"/>
          </a:p>
          <a:p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>
          <a:xfrm>
            <a:off x="6152472" y="513974"/>
            <a:ext cx="2725505" cy="19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22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6781800" cy="2209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YOUR CHANCES OF GOING TO HEAVEN?</a:t>
            </a:r>
            <a:br>
              <a:rPr lang="en-US" dirty="0"/>
            </a:br>
            <a:r>
              <a:rPr lang="en-US" sz="2000" dirty="0"/>
              <a:t>December issue of USA WEEKEND </a:t>
            </a:r>
            <a:r>
              <a:rPr lang="en-US" sz="49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886200"/>
          </a:xfrm>
        </p:spPr>
        <p:txBody>
          <a:bodyPr>
            <a:normAutofit/>
          </a:bodyPr>
          <a:lstStyle/>
          <a:p>
            <a:r>
              <a:rPr lang="en-US" sz="2800" b="1" dirty="0"/>
              <a:t>One person answered, "50 - 50.  The older I get, the more I think my chances will improve."  </a:t>
            </a:r>
            <a:endParaRPr lang="en-US" sz="2800" dirty="0"/>
          </a:p>
          <a:p>
            <a:pPr lvl="0"/>
            <a:r>
              <a:rPr lang="en-US" sz="2800" b="1" dirty="0"/>
              <a:t>A second person said, "85%.  I don't think the entrance exam will be that tough."  </a:t>
            </a:r>
            <a:endParaRPr lang="en-US" sz="2800" dirty="0"/>
          </a:p>
          <a:p>
            <a:pPr lvl="0"/>
            <a:r>
              <a:rPr lang="en-US" sz="2800" b="1" dirty="0"/>
              <a:t>A third person said, "My chances are kind of slim, 50 - 50 maybe.  You have to be more than a nice person.  But I'm still in the running."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"/>
            <a:ext cx="1905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923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6781800" cy="1123950"/>
          </a:xfrm>
        </p:spPr>
        <p:txBody>
          <a:bodyPr>
            <a:normAutofit/>
          </a:bodyPr>
          <a:lstStyle/>
          <a:p>
            <a:r>
              <a:rPr lang="en-US" dirty="0"/>
              <a:t>Do You Like 85% Odds?</a:t>
            </a:r>
            <a:r>
              <a:rPr lang="en-US" sz="2000" dirty="0"/>
              <a:t> </a:t>
            </a:r>
            <a:r>
              <a:rPr lang="en-US" sz="49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2895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If a plane was leaving here for Chicago and had a 50 - 50 or even 85% chance of making it, would you take the flight?  Why not?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209800" cy="1507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3000"/>
            <a:ext cx="2339474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4953000"/>
            <a:ext cx="3175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2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God provides a way that we can be sure of a heavenly reward.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86200"/>
          </a:xfrm>
        </p:spPr>
        <p:txBody>
          <a:bodyPr>
            <a:normAutofit/>
          </a:bodyPr>
          <a:lstStyle/>
          <a:p>
            <a:r>
              <a:rPr lang="en-US" sz="3200" dirty="0"/>
              <a:t>We can be sure beyond any shadow of doubt.  </a:t>
            </a:r>
          </a:p>
          <a:p>
            <a:pPr marL="0" indent="0">
              <a:buNone/>
            </a:pPr>
            <a:r>
              <a:rPr lang="en-US" sz="7200" b="1" i="1" dirty="0"/>
              <a:t>2 Corinthians 5:1 </a:t>
            </a:r>
            <a:endParaRPr lang="en-US" sz="7200" dirty="0"/>
          </a:p>
          <a:p>
            <a:pPr marL="0" indent="0">
              <a:buNone/>
            </a:pPr>
            <a:r>
              <a:rPr lang="en-US" sz="7200" b="1" i="1" dirty="0"/>
              <a:t>2 Timothy 4:7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07562225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2286000"/>
          </a:xfrm>
        </p:spPr>
        <p:txBody>
          <a:bodyPr>
            <a:normAutofit/>
          </a:bodyPr>
          <a:lstStyle/>
          <a:p>
            <a:r>
              <a:rPr lang="en-US" sz="4800" dirty="0"/>
              <a:t>There is evidence that in order to insure a home in heaven, a certain amount of work involved.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3886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7200" b="1" i="1" dirty="0">
                <a:solidFill>
                  <a:srgbClr val="000000"/>
                </a:solidFill>
                <a:ea typeface="Times New Roman"/>
                <a:cs typeface="Times New Roman"/>
              </a:rPr>
              <a:t>"Let us </a:t>
            </a:r>
            <a:r>
              <a:rPr lang="en-US" sz="7200" b="1" i="1" u="sng" dirty="0">
                <a:solidFill>
                  <a:srgbClr val="000000"/>
                </a:solidFill>
                <a:ea typeface="Times New Roman"/>
                <a:cs typeface="Times New Roman"/>
              </a:rPr>
              <a:t>labor</a:t>
            </a:r>
            <a:r>
              <a:rPr lang="en-US" sz="7200" b="1" i="1" dirty="0">
                <a:solidFill>
                  <a:srgbClr val="000000"/>
                </a:solidFill>
                <a:ea typeface="Times New Roman"/>
                <a:cs typeface="Times New Roman"/>
              </a:rPr>
              <a:t>, therefore, to enter into that rest.“ </a:t>
            </a:r>
            <a:r>
              <a:rPr lang="en-US" sz="4600" b="1" i="1" dirty="0">
                <a:solidFill>
                  <a:srgbClr val="000000"/>
                </a:solidFill>
                <a:ea typeface="Times New Roman"/>
                <a:cs typeface="Times New Roman"/>
              </a:rPr>
              <a:t>Hebrews 4:11 </a:t>
            </a:r>
            <a:r>
              <a:rPr lang="en-US" sz="7200" b="1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en-US" sz="7200" dirty="0">
              <a:latin typeface="Arial"/>
              <a:ea typeface="Times New Roman"/>
              <a:cs typeface="Times New Roman"/>
            </a:endParaRPr>
          </a:p>
          <a:p>
            <a:r>
              <a:rPr lang="en-US" sz="63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The Bible says there are commands to follow: </a:t>
            </a:r>
            <a:r>
              <a:rPr lang="en-US" sz="8600" b="1" i="1" dirty="0">
                <a:solidFill>
                  <a:srgbClr val="000000"/>
                </a:solidFill>
                <a:ea typeface="Times New Roman"/>
              </a:rPr>
              <a:t>Revelation 22:14 </a:t>
            </a:r>
            <a:endParaRPr lang="en-US" sz="8600" dirty="0"/>
          </a:p>
        </p:txBody>
      </p:sp>
    </p:spTree>
    <p:extLst>
      <p:ext uri="{BB962C8B-B14F-4D97-AF65-F5344CB8AC3E}">
        <p14:creationId xmlns:p14="http://schemas.microsoft.com/office/powerpoint/2010/main" val="3695761059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4876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Taking the proper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This lowers the odds of some people ever entering heaven knowing that </a:t>
            </a:r>
            <a:r>
              <a:rPr lang="en-US" sz="2800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work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is involved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No one will just coast into heaven, nor sneak in.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000000"/>
                </a:solidFill>
                <a:ea typeface="Times New Roman"/>
                <a:cs typeface="Times New Roman"/>
              </a:rPr>
              <a:t>Romans 2:6-10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Every scripture that makes any promises of heaven also mentions working toward that goal.  </a:t>
            </a: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Some surely think that it is hard work, but </a:t>
            </a:r>
            <a:r>
              <a:rPr lang="en-US" sz="2800" b="1" i="1" dirty="0">
                <a:solidFill>
                  <a:srgbClr val="000000"/>
                </a:solidFill>
                <a:ea typeface="Times New Roman"/>
                <a:cs typeface="Times New Roman"/>
              </a:rPr>
              <a:t>1 John 5:3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says that the commands of God </a:t>
            </a:r>
            <a:r>
              <a:rPr lang="en-US" sz="2800" b="1" i="1" dirty="0">
                <a:solidFill>
                  <a:srgbClr val="000000"/>
                </a:solidFill>
                <a:ea typeface="Times New Roman"/>
                <a:cs typeface="Times New Roman"/>
              </a:rPr>
              <a:t>are not grievous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 </a:t>
            </a:r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933"/>
            <a:ext cx="2667000" cy="17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41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1752600"/>
          </a:xfrm>
        </p:spPr>
        <p:txBody>
          <a:bodyPr>
            <a:normAutofit/>
          </a:bodyPr>
          <a:lstStyle/>
          <a:p>
            <a:r>
              <a:rPr lang="en-US" dirty="0"/>
              <a:t>The Bible talks of a sure way that leads to eternal life: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4114800"/>
          </a:xfrm>
        </p:spPr>
        <p:txBody>
          <a:bodyPr>
            <a:noAutofit/>
          </a:bodyPr>
          <a:lstStyle/>
          <a:p>
            <a:r>
              <a:rPr lang="en-US" sz="3600" b="1" i="1" dirty="0"/>
              <a:t>(Matthew 7:13-14) </a:t>
            </a:r>
          </a:p>
          <a:p>
            <a:endParaRPr lang="en-US" sz="2000" b="1" i="1" dirty="0"/>
          </a:p>
          <a:p>
            <a:endParaRPr lang="en-US" sz="2000" b="1" i="1" dirty="0"/>
          </a:p>
          <a:p>
            <a:r>
              <a:rPr lang="en-US" dirty="0"/>
              <a:t>Jesus marked the trail</a:t>
            </a:r>
          </a:p>
          <a:p>
            <a:r>
              <a:rPr lang="en-US" sz="2800" b="1" i="1" dirty="0"/>
              <a:t>John 14:6 - </a:t>
            </a:r>
            <a:r>
              <a:rPr lang="en-US" sz="2800" b="1" i="1" u="sng" dirty="0"/>
              <a:t>I am </a:t>
            </a:r>
            <a:r>
              <a:rPr lang="en-US" sz="2800" b="1" i="1" dirty="0"/>
              <a:t>the way, the truth, and the life; </a:t>
            </a:r>
            <a:r>
              <a:rPr lang="en-US" sz="2800" b="1" i="1" u="sng" dirty="0"/>
              <a:t>no man </a:t>
            </a:r>
            <a:r>
              <a:rPr lang="en-US" sz="2800" b="1" i="1" dirty="0"/>
              <a:t>can come to the Father but by me.</a:t>
            </a:r>
            <a:endParaRPr lang="en-US" sz="2800" dirty="0"/>
          </a:p>
          <a:p>
            <a:r>
              <a:rPr lang="en-US" dirty="0"/>
              <a:t>So with these thoughts in mind we can greatly increase our odds by being obedient to God.  </a:t>
            </a:r>
          </a:p>
          <a:p>
            <a:r>
              <a:rPr lang="en-US" dirty="0"/>
              <a:t>Indeed, we can make our salvation sure </a:t>
            </a:r>
          </a:p>
          <a:p>
            <a:pPr lvl="0">
              <a:spcBef>
                <a:spcPts val="0"/>
              </a:spcBef>
            </a:pPr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3600"/>
            <a:ext cx="2676525" cy="19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97091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5943600" cy="1752600"/>
          </a:xfrm>
        </p:spPr>
        <p:txBody>
          <a:bodyPr>
            <a:normAutofit/>
          </a:bodyPr>
          <a:lstStyle/>
          <a:p>
            <a:r>
              <a:rPr lang="en-US" sz="4800" dirty="0"/>
              <a:t>What then is it that God requires of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4114800"/>
          </a:xfrm>
        </p:spPr>
        <p:txBody>
          <a:bodyPr>
            <a:noAutofit/>
          </a:bodyPr>
          <a:lstStyle/>
          <a:p>
            <a:r>
              <a:rPr lang="en-US" sz="2800" dirty="0"/>
              <a:t>The “</a:t>
            </a:r>
            <a:r>
              <a:rPr lang="en-US" sz="2800" b="1" i="1" dirty="0"/>
              <a:t>whole duty of man is to fear God and keep His commands</a:t>
            </a:r>
            <a:r>
              <a:rPr lang="en-US" sz="2800" dirty="0"/>
              <a:t>.” </a:t>
            </a:r>
            <a:r>
              <a:rPr lang="en-US" sz="2000" dirty="0"/>
              <a:t>[</a:t>
            </a:r>
            <a:r>
              <a:rPr lang="en-US" sz="2000" b="1" i="1" dirty="0"/>
              <a:t>Ecclesiastes12:13</a:t>
            </a:r>
            <a:r>
              <a:rPr lang="en-US" sz="2000" dirty="0"/>
              <a:t> ]</a:t>
            </a:r>
          </a:p>
          <a:p>
            <a:r>
              <a:rPr lang="en-US" sz="2800" dirty="0"/>
              <a:t>But just what are these commands that we keep reading about?</a:t>
            </a:r>
          </a:p>
          <a:p>
            <a:r>
              <a:rPr lang="en-US" sz="2800" b="1" i="1" dirty="0">
                <a:latin typeface="+mj-lt"/>
              </a:rPr>
              <a:t>“What can I do to be saved?”  </a:t>
            </a:r>
            <a:r>
              <a:rPr lang="en-US" sz="2800" dirty="0"/>
              <a:t>is the most important question asked in the life of a person.  </a:t>
            </a:r>
          </a:p>
          <a:p>
            <a:r>
              <a:rPr lang="en-US" sz="2800" dirty="0"/>
              <a:t>The Bible answer is that there are commands to be obeyed.</a:t>
            </a:r>
          </a:p>
          <a:p>
            <a:pPr lvl="0">
              <a:spcBef>
                <a:spcPts val="0"/>
              </a:spcBef>
            </a:pPr>
            <a:endParaRPr lang="en-US" sz="28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15" y="16933"/>
            <a:ext cx="2999448" cy="21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340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2160</TotalTime>
  <Words>1051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Impact</vt:lpstr>
      <vt:lpstr>Times New Roman</vt:lpstr>
      <vt:lpstr>NewsPrint</vt:lpstr>
      <vt:lpstr>Chances of Making It To Heaven</vt:lpstr>
      <vt:lpstr>Revelation 21:4  And God shall wipe away all tears from their eyes; and there shall be no more death, neither sorrow, nor  crying, neither shall there be any more pain: for the former things are passed away</vt:lpstr>
      <vt:lpstr>WHAT ARE YOUR CHANCES OF GOING TO HEAVEN? December issue of USA WEEKEND  </vt:lpstr>
      <vt:lpstr>Do You Like 85% Odds?  </vt:lpstr>
      <vt:lpstr>God provides a way that we can be sure of a heavenly reward.  </vt:lpstr>
      <vt:lpstr>There is evidence that in order to insure a home in heaven, a certain amount of work involved. </vt:lpstr>
      <vt:lpstr>Taking the proper precautions</vt:lpstr>
      <vt:lpstr>The Bible talks of a sure way that leads to eternal life: </vt:lpstr>
      <vt:lpstr>What then is it that God requires of us? </vt:lpstr>
      <vt:lpstr>FAITH</vt:lpstr>
      <vt:lpstr>God created us to be creatures of faith</vt:lpstr>
      <vt:lpstr>REPENTANCE</vt:lpstr>
      <vt:lpstr>Repentance simply means “turning to God” </vt:lpstr>
      <vt:lpstr>Confession</vt:lpstr>
      <vt:lpstr>Romans 10:9-10</vt:lpstr>
      <vt:lpstr>BAPTISM</vt:lpstr>
      <vt:lpstr>1 Peter 3:21</vt:lpstr>
      <vt:lpstr>REMAIN FAITHFUL</vt:lpstr>
      <vt:lpstr> Romans 6:3-6</vt:lpstr>
      <vt:lpstr> What Is The Best Time To Obey?</vt:lpstr>
      <vt:lpstr>He Asked For It</vt:lpstr>
      <vt:lpstr> Are We Going To Get What We Ask For In Judgment?</vt:lpstr>
      <vt:lpstr> Obeying God’s Commands Can Give Us Assurance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Chances of Making It To Heaven</dc:title>
  <dc:creator>WMaxx</dc:creator>
  <cp:lastModifiedBy>Bill McIlvain</cp:lastModifiedBy>
  <cp:revision>40</cp:revision>
  <dcterms:created xsi:type="dcterms:W3CDTF">2012-06-08T04:53:23Z</dcterms:created>
  <dcterms:modified xsi:type="dcterms:W3CDTF">2020-12-27T03:54:38Z</dcterms:modified>
</cp:coreProperties>
</file>