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89" autoAdjust="0"/>
  </p:normalViewPr>
  <p:slideViewPr>
    <p:cSldViewPr>
      <p:cViewPr varScale="1">
        <p:scale>
          <a:sx n="104" d="100"/>
          <a:sy n="104" d="100"/>
        </p:scale>
        <p:origin x="84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CC77A99A-BBE4-477E-9AC9-55F03AF3D03F}" type="datetimeFigureOut">
              <a:rPr lang="en-US" smtClean="0"/>
              <a:t>1/9/2021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CD06970-2698-477F-BF57-7ADBD009ABB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77A99A-BBE4-477E-9AC9-55F03AF3D03F}"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77A99A-BBE4-477E-9AC9-55F03AF3D03F}"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77A99A-BBE4-477E-9AC9-55F03AF3D03F}"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CC77A99A-BBE4-477E-9AC9-55F03AF3D03F}"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06970-2698-477F-BF57-7ADBD009ABB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77A99A-BBE4-477E-9AC9-55F03AF3D03F}"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77A99A-BBE4-477E-9AC9-55F03AF3D03F}" type="datetimeFigureOut">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77A99A-BBE4-477E-9AC9-55F03AF3D03F}" type="datetimeFigureOut">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CC77A99A-BBE4-477E-9AC9-55F03AF3D03F}" type="datetimeFigureOut">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D06970-2698-477F-BF57-7ADBD009ABB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77A99A-BBE4-477E-9AC9-55F03AF3D03F}"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06970-2698-477F-BF57-7ADBD009ABB8}" type="slidenum">
              <a:rPr lang="en-US" smtClean="0"/>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C77A99A-BBE4-477E-9AC9-55F03AF3D03F}"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06970-2698-477F-BF57-7ADBD009ABB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en-US" noProof="1"/>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CC77A99A-BBE4-477E-9AC9-55F03AF3D03F}" type="datetimeFigureOut">
              <a:rPr lang="en-US" smtClean="0"/>
              <a:t>1/9/2021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1CD06970-2698-477F-BF57-7ADBD009ABB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905000"/>
            <a:ext cx="3810000" cy="2857500"/>
          </a:xfrm>
          <a:prstGeom prst="rect">
            <a:avLst/>
          </a:prstGeom>
        </p:spPr>
      </p:pic>
      <p:sp>
        <p:nvSpPr>
          <p:cNvPr id="2" name="Title 1"/>
          <p:cNvSpPr>
            <a:spLocks noGrp="1"/>
          </p:cNvSpPr>
          <p:nvPr>
            <p:ph type="ctrTitle"/>
          </p:nvPr>
        </p:nvSpPr>
        <p:spPr/>
        <p:txBody>
          <a:bodyPr>
            <a:noAutofit/>
          </a:bodyPr>
          <a:lstStyle/>
          <a:p>
            <a:pPr marL="0" marR="0" algn="ctr">
              <a:spcBef>
                <a:spcPts val="0"/>
              </a:spcBef>
              <a:spcAft>
                <a:spcPts val="0"/>
              </a:spcAft>
            </a:pPr>
            <a:r>
              <a:rPr lang="en-US" sz="5400" b="1" dirty="0">
                <a:solidFill>
                  <a:srgbClr val="000000"/>
                </a:solidFill>
                <a:effectLst/>
                <a:latin typeface="Arial"/>
                <a:ea typeface="Times New Roman"/>
                <a:cs typeface="Times New Roman"/>
              </a:rPr>
              <a:t>What It Takes To Be A Successful Church?</a:t>
            </a:r>
            <a:endParaRPr lang="en-US" sz="5400" dirty="0"/>
          </a:p>
        </p:txBody>
      </p:sp>
      <p:sp>
        <p:nvSpPr>
          <p:cNvPr id="3" name="Subtitle 2"/>
          <p:cNvSpPr>
            <a:spLocks noGrp="1"/>
          </p:cNvSpPr>
          <p:nvPr>
            <p:ph type="subTitle" idx="1"/>
          </p:nvPr>
        </p:nvSpPr>
        <p:spPr>
          <a:xfrm>
            <a:off x="1219200" y="2667000"/>
            <a:ext cx="4343400" cy="1752600"/>
          </a:xfrm>
        </p:spPr>
        <p:txBody>
          <a:bodyPr>
            <a:normAutofit/>
          </a:bodyPr>
          <a:lstStyle/>
          <a:p>
            <a:r>
              <a:rPr lang="en-US" sz="3200" b="1" dirty="0">
                <a:solidFill>
                  <a:srgbClr val="000000"/>
                </a:solidFill>
                <a:latin typeface="Arial"/>
                <a:ea typeface="Times New Roman"/>
                <a:cs typeface="Times New Roman"/>
              </a:rPr>
              <a:t>Reading – </a:t>
            </a:r>
          </a:p>
          <a:p>
            <a:r>
              <a:rPr lang="en-US" sz="3200" b="1" dirty="0">
                <a:solidFill>
                  <a:srgbClr val="000000"/>
                </a:solidFill>
                <a:latin typeface="Arial"/>
                <a:ea typeface="Times New Roman"/>
                <a:cs typeface="Times New Roman"/>
              </a:rPr>
              <a:t>Philippians 1:3-11</a:t>
            </a:r>
            <a:endParaRPr lang="en-US" sz="32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41" t="24568" r="5184" b="27901"/>
          <a:stretch/>
        </p:blipFill>
        <p:spPr>
          <a:xfrm>
            <a:off x="1066800" y="4837600"/>
            <a:ext cx="5190067" cy="2020400"/>
          </a:xfrm>
          <a:prstGeom prst="rect">
            <a:avLst/>
          </a:prstGeom>
        </p:spPr>
      </p:pic>
    </p:spTree>
    <p:extLst>
      <p:ext uri="{BB962C8B-B14F-4D97-AF65-F5344CB8AC3E}">
        <p14:creationId xmlns:p14="http://schemas.microsoft.com/office/powerpoint/2010/main" val="44882708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58962"/>
          </a:xfrm>
        </p:spPr>
        <p:txBody>
          <a:bodyPr>
            <a:normAutofit/>
          </a:bodyPr>
          <a:lstStyle/>
          <a:p>
            <a:r>
              <a:rPr lang="en-US" dirty="0">
                <a:latin typeface="Arial"/>
                <a:ea typeface="Times New Roman"/>
                <a:cs typeface="Times New Roman"/>
              </a:rPr>
              <a:t>Can Your Recall what the BIBLE has to say about:</a:t>
            </a:r>
            <a:endParaRPr lang="en-US" dirty="0"/>
          </a:p>
        </p:txBody>
      </p:sp>
      <p:sp>
        <p:nvSpPr>
          <p:cNvPr id="3" name="Content Placeholder 2"/>
          <p:cNvSpPr>
            <a:spLocks noGrp="1"/>
          </p:cNvSpPr>
          <p:nvPr>
            <p:ph idx="1"/>
          </p:nvPr>
        </p:nvSpPr>
        <p:spPr>
          <a:xfrm>
            <a:off x="5867400" y="1905000"/>
            <a:ext cx="3066288" cy="4343400"/>
          </a:xfrm>
        </p:spPr>
        <p:txBody>
          <a:bodyPr>
            <a:normAutofit fontScale="55000" lnSpcReduction="20000"/>
          </a:bodyPr>
          <a:lstStyle/>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 “itching ears” </a:t>
            </a:r>
          </a:p>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“proselytizing innocents, making them twice as bad” </a:t>
            </a:r>
          </a:p>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“establishing your own righteousness while not submitting to God” </a:t>
            </a:r>
          </a:p>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“preaching any other gospel other than what has been preached to you”?</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65400"/>
            <a:ext cx="5918200" cy="4267200"/>
          </a:xfrm>
          <a:prstGeom prst="rect">
            <a:avLst/>
          </a:prstGeom>
        </p:spPr>
      </p:pic>
    </p:spTree>
    <p:extLst>
      <p:ext uri="{BB962C8B-B14F-4D97-AF65-F5344CB8AC3E}">
        <p14:creationId xmlns:p14="http://schemas.microsoft.com/office/powerpoint/2010/main" val="21122707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48600" cy="2057400"/>
          </a:xfrm>
        </p:spPr>
        <p:txBody>
          <a:bodyPr>
            <a:normAutofit fontScale="90000"/>
          </a:bodyPr>
          <a:lstStyle/>
          <a:p>
            <a:r>
              <a:rPr lang="en-US" dirty="0">
                <a:latin typeface="Arial"/>
                <a:ea typeface="Times New Roman"/>
                <a:cs typeface="Times New Roman"/>
              </a:rPr>
              <a:t>How many books on church success and growth have been done by conservative Christians? </a:t>
            </a:r>
            <a:endParaRPr lang="en-US" dirty="0"/>
          </a:p>
        </p:txBody>
      </p:sp>
      <p:sp>
        <p:nvSpPr>
          <p:cNvPr id="3" name="Content Placeholder 2"/>
          <p:cNvSpPr>
            <a:spLocks noGrp="1"/>
          </p:cNvSpPr>
          <p:nvPr>
            <p:ph idx="1"/>
          </p:nvPr>
        </p:nvSpPr>
        <p:spPr>
          <a:xfrm>
            <a:off x="1435608" y="2438400"/>
            <a:ext cx="7498080" cy="3810000"/>
          </a:xfrm>
        </p:spPr>
        <p:txBody>
          <a:bodyPr>
            <a:normAutofit/>
          </a:bodyPr>
          <a:lstStyle/>
          <a:p>
            <a:pPr marL="548640" marR="0" indent="-274320">
              <a:spcBef>
                <a:spcPts val="0"/>
              </a:spcBef>
              <a:spcAft>
                <a:spcPts val="0"/>
              </a:spcAft>
              <a:tabLst>
                <a:tab pos="274320" algn="l"/>
                <a:tab pos="548640" algn="l"/>
                <a:tab pos="822960" algn="l"/>
                <a:tab pos="1097280" algn="l"/>
                <a:tab pos="2286000" algn="l"/>
                <a:tab pos="2377440" algn="l"/>
              </a:tabLst>
            </a:pPr>
            <a:r>
              <a:rPr lang="en-US" b="1" dirty="0">
                <a:latin typeface="Arial"/>
                <a:ea typeface="Times New Roman"/>
                <a:cs typeface="Times New Roman"/>
              </a:rPr>
              <a:t>Very few, mainly because there is no need … the best book on church success and growth has already been written… and, best of all, SUCCESS is GUARANTEED by its author, with documented evidence to prove it</a:t>
            </a:r>
            <a:r>
              <a:rPr lang="en-US" dirty="0">
                <a:latin typeface="Arial"/>
                <a:ea typeface="Times New Roman"/>
                <a:cs typeface="Times New Roman"/>
              </a:rPr>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876800"/>
            <a:ext cx="2524125" cy="1809750"/>
          </a:xfrm>
          <a:prstGeom prst="rect">
            <a:avLst/>
          </a:prstGeom>
        </p:spPr>
      </p:pic>
    </p:spTree>
    <p:extLst>
      <p:ext uri="{BB962C8B-B14F-4D97-AF65-F5344CB8AC3E}">
        <p14:creationId xmlns:p14="http://schemas.microsoft.com/office/powerpoint/2010/main" val="279141891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2316162"/>
          </a:xfrm>
        </p:spPr>
        <p:txBody>
          <a:bodyPr>
            <a:normAutofit/>
          </a:bodyPr>
          <a:lstStyle/>
          <a:p>
            <a:r>
              <a:rPr lang="en-US" b="1" u="sng" cap="all" dirty="0">
                <a:solidFill>
                  <a:srgbClr val="000000"/>
                </a:solidFill>
                <a:effectLst/>
                <a:highlight>
                  <a:srgbClr val="FFFF00"/>
                </a:highlight>
                <a:latin typeface="Arial"/>
                <a:ea typeface="Times New Roman"/>
                <a:cs typeface="Times New Roman"/>
              </a:rPr>
              <a:t>a successful church as defined in the bible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2851805"/>
            <a:ext cx="4743388" cy="377759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 y="2898648"/>
            <a:ext cx="2743200" cy="2054352"/>
          </a:xfrm>
          <a:prstGeom prst="rect">
            <a:avLst/>
          </a:prstGeom>
        </p:spPr>
      </p:pic>
    </p:spTree>
    <p:extLst>
      <p:ext uri="{BB962C8B-B14F-4D97-AF65-F5344CB8AC3E}">
        <p14:creationId xmlns:p14="http://schemas.microsoft.com/office/powerpoint/2010/main" val="38305996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ea typeface="Times New Roman"/>
                <a:cs typeface="Times New Roman"/>
              </a:rPr>
              <a:t>The successful church does the work prescribed by God:</a:t>
            </a:r>
            <a:endParaRPr lang="en-US" dirty="0"/>
          </a:p>
        </p:txBody>
      </p:sp>
      <p:sp>
        <p:nvSpPr>
          <p:cNvPr id="3" name="Content Placeholder 2"/>
          <p:cNvSpPr>
            <a:spLocks noGrp="1"/>
          </p:cNvSpPr>
          <p:nvPr>
            <p:ph idx="1"/>
          </p:nvPr>
        </p:nvSpPr>
        <p:spPr>
          <a:xfrm>
            <a:off x="1435608" y="1600200"/>
            <a:ext cx="7498080" cy="4648200"/>
          </a:xfrm>
        </p:spPr>
        <p:txBody>
          <a:bodyPr>
            <a:normAutofit/>
          </a:bodyPr>
          <a:lstStyle/>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Teaches God's word to those who are not Christians. </a:t>
            </a:r>
          </a:p>
          <a:p>
            <a:pPr marL="274320" marR="0" indent="0">
              <a:spcBef>
                <a:spcPts val="3000"/>
              </a:spcBef>
              <a:spcAft>
                <a:spcPts val="0"/>
              </a:spcAft>
              <a:buNone/>
              <a:tabLst>
                <a:tab pos="274320" algn="l"/>
                <a:tab pos="548640" algn="l"/>
                <a:tab pos="822960" algn="l"/>
                <a:tab pos="1097280" algn="l"/>
                <a:tab pos="2286000" algn="l"/>
                <a:tab pos="2377440" algn="l"/>
              </a:tabLst>
            </a:pPr>
            <a:r>
              <a:rPr lang="en-US" sz="7200" b="1" i="1" dirty="0">
                <a:latin typeface="Times New Roman"/>
                <a:ea typeface="Times New Roman"/>
                <a:cs typeface="Times New Roman"/>
              </a:rPr>
              <a:t>[Acts 13:1-3]</a:t>
            </a:r>
            <a:endParaRPr lang="en-US" sz="7200" dirty="0"/>
          </a:p>
        </p:txBody>
      </p:sp>
    </p:spTree>
    <p:extLst>
      <p:ext uri="{BB962C8B-B14F-4D97-AF65-F5344CB8AC3E}">
        <p14:creationId xmlns:p14="http://schemas.microsoft.com/office/powerpoint/2010/main" val="187919869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ea typeface="Times New Roman"/>
                <a:cs typeface="Times New Roman"/>
              </a:rPr>
              <a:t>Provides opportunities for worship and praise to God. </a:t>
            </a:r>
            <a:endParaRPr lang="en-US" dirty="0"/>
          </a:p>
        </p:txBody>
      </p:sp>
      <p:sp>
        <p:nvSpPr>
          <p:cNvPr id="3" name="Content Placeholder 2"/>
          <p:cNvSpPr>
            <a:spLocks noGrp="1"/>
          </p:cNvSpPr>
          <p:nvPr>
            <p:ph idx="1"/>
          </p:nvPr>
        </p:nvSpPr>
        <p:spPr>
          <a:xfrm>
            <a:off x="1066800" y="2133600"/>
            <a:ext cx="7866888" cy="4114800"/>
          </a:xfrm>
        </p:spPr>
        <p:txBody>
          <a:bodyPr anchor="ctr">
            <a:normAutofit/>
          </a:bodyPr>
          <a:lstStyle/>
          <a:p>
            <a:r>
              <a:rPr lang="en-US" sz="5400" b="1" i="1" dirty="0">
                <a:latin typeface="Times New Roman"/>
                <a:ea typeface="Times New Roman"/>
              </a:rPr>
              <a:t>[1 Corinthians 14:26-33] </a:t>
            </a:r>
            <a:endParaRPr lang="en-US" sz="5400" dirty="0"/>
          </a:p>
        </p:txBody>
      </p:sp>
    </p:spTree>
    <p:extLst>
      <p:ext uri="{BB962C8B-B14F-4D97-AF65-F5344CB8AC3E}">
        <p14:creationId xmlns:p14="http://schemas.microsoft.com/office/powerpoint/2010/main" val="161920495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30362"/>
          </a:xfrm>
        </p:spPr>
        <p:txBody>
          <a:bodyPr>
            <a:normAutofit fontScale="90000"/>
          </a:bodyPr>
          <a:lstStyle/>
          <a:p>
            <a:r>
              <a:rPr lang="en-US" dirty="0"/>
              <a:t>Provides for physical needs of certain destitute members and fellow Christians. </a:t>
            </a:r>
          </a:p>
        </p:txBody>
      </p:sp>
      <p:sp>
        <p:nvSpPr>
          <p:cNvPr id="3" name="Content Placeholder 2"/>
          <p:cNvSpPr>
            <a:spLocks noGrp="1"/>
          </p:cNvSpPr>
          <p:nvPr>
            <p:ph idx="1"/>
          </p:nvPr>
        </p:nvSpPr>
        <p:spPr>
          <a:xfrm>
            <a:off x="1435608" y="2590800"/>
            <a:ext cx="7498080" cy="3657600"/>
          </a:xfrm>
        </p:spPr>
        <p:txBody>
          <a:bodyPr>
            <a:normAutofit/>
          </a:bodyPr>
          <a:lstStyle/>
          <a:p>
            <a:pPr>
              <a:spcAft>
                <a:spcPts val="2400"/>
              </a:spcAft>
            </a:pPr>
            <a:r>
              <a:rPr lang="en-US" sz="5400" b="1" i="1" dirty="0"/>
              <a:t>[1 Timothy 5:3-8 &amp;16]</a:t>
            </a:r>
          </a:p>
          <a:p>
            <a:r>
              <a:rPr lang="en-US" dirty="0"/>
              <a:t>See also 1Corinthians 16:1-4. </a:t>
            </a:r>
          </a:p>
        </p:txBody>
      </p:sp>
    </p:spTree>
    <p:extLst>
      <p:ext uri="{BB962C8B-B14F-4D97-AF65-F5344CB8AC3E}">
        <p14:creationId xmlns:p14="http://schemas.microsoft.com/office/powerpoint/2010/main" val="18744386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82762"/>
          </a:xfrm>
        </p:spPr>
        <p:txBody>
          <a:bodyPr>
            <a:normAutofit fontScale="90000"/>
          </a:bodyPr>
          <a:lstStyle/>
          <a:p>
            <a:r>
              <a:rPr lang="en-US" dirty="0">
                <a:latin typeface="Arial"/>
                <a:ea typeface="Times New Roman"/>
                <a:cs typeface="Times New Roman"/>
              </a:rPr>
              <a:t>Edifies, instructs, and, if necessary, disciplines those who are members.</a:t>
            </a:r>
            <a:endParaRPr lang="en-US" dirty="0"/>
          </a:p>
        </p:txBody>
      </p:sp>
      <p:sp>
        <p:nvSpPr>
          <p:cNvPr id="3" name="Content Placeholder 2"/>
          <p:cNvSpPr>
            <a:spLocks noGrp="1"/>
          </p:cNvSpPr>
          <p:nvPr>
            <p:ph idx="1"/>
          </p:nvPr>
        </p:nvSpPr>
        <p:spPr>
          <a:xfrm>
            <a:off x="762000" y="2590800"/>
            <a:ext cx="8171688" cy="2819400"/>
          </a:xfrm>
        </p:spPr>
        <p:txBody>
          <a:bodyPr anchor="ctr">
            <a:normAutofit/>
          </a:bodyPr>
          <a:lstStyle/>
          <a:p>
            <a:pPr algn="ctr"/>
            <a:r>
              <a:rPr lang="en-US" sz="8000" b="1" i="1" dirty="0">
                <a:latin typeface="Times New Roman"/>
                <a:ea typeface="Times New Roman"/>
              </a:rPr>
              <a:t>[Ephesians 4:16]</a:t>
            </a:r>
            <a:endParaRPr lang="en-US" sz="8000" dirty="0"/>
          </a:p>
        </p:txBody>
      </p:sp>
    </p:spTree>
    <p:extLst>
      <p:ext uri="{BB962C8B-B14F-4D97-AF65-F5344CB8AC3E}">
        <p14:creationId xmlns:p14="http://schemas.microsoft.com/office/powerpoint/2010/main" val="237097421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ea typeface="Times New Roman"/>
                <a:cs typeface="Times New Roman"/>
              </a:rPr>
              <a:t>Most Important: </a:t>
            </a:r>
            <a:endParaRPr lang="en-US" dirty="0"/>
          </a:p>
        </p:txBody>
      </p:sp>
      <p:sp>
        <p:nvSpPr>
          <p:cNvPr id="3" name="Content Placeholder 2"/>
          <p:cNvSpPr>
            <a:spLocks noGrp="1"/>
          </p:cNvSpPr>
          <p:nvPr>
            <p:ph idx="1"/>
          </p:nvPr>
        </p:nvSpPr>
        <p:spPr/>
        <p:txBody>
          <a:bodyPr/>
          <a:lstStyle/>
          <a:p>
            <a:pPr marL="548640" marR="0" indent="-274320">
              <a:spcBef>
                <a:spcPts val="0"/>
              </a:spcBef>
              <a:spcAft>
                <a:spcPts val="600"/>
              </a:spcAft>
              <a:tabLst>
                <a:tab pos="274320" algn="l"/>
                <a:tab pos="548640" algn="l"/>
                <a:tab pos="822960" algn="l"/>
                <a:tab pos="1097280" algn="l"/>
                <a:tab pos="2286000" algn="l"/>
                <a:tab pos="2377440" algn="l"/>
              </a:tabLst>
            </a:pPr>
            <a:r>
              <a:rPr lang="en-US" dirty="0">
                <a:latin typeface="Arial"/>
                <a:ea typeface="Times New Roman"/>
                <a:cs typeface="Times New Roman"/>
              </a:rPr>
              <a:t>The church remembers Jesus on the first day of the week as He directed us to do. </a:t>
            </a:r>
          </a:p>
          <a:p>
            <a:pPr marL="274320" indent="0" algn="ctr">
              <a:buNone/>
              <a:tabLst>
                <a:tab pos="274320" algn="l"/>
                <a:tab pos="548640" algn="l"/>
                <a:tab pos="822960" algn="l"/>
                <a:tab pos="1097280" algn="l"/>
                <a:tab pos="2286000" algn="l"/>
                <a:tab pos="2377440" algn="l"/>
              </a:tabLst>
            </a:pPr>
            <a:r>
              <a:rPr lang="en-US" sz="4400" b="1" i="1" dirty="0">
                <a:latin typeface="Times New Roman"/>
                <a:ea typeface="Times New Roman"/>
              </a:rPr>
              <a:t>[1 Corinthians 11:23-29] </a:t>
            </a:r>
            <a:endParaRPr lang="en-US" sz="4400" dirty="0"/>
          </a:p>
          <a:p>
            <a:pPr marL="548640" marR="0" indent="-274320">
              <a:spcBef>
                <a:spcPts val="0"/>
              </a:spcBef>
              <a:spcAft>
                <a:spcPts val="0"/>
              </a:spcAft>
              <a:tabLst>
                <a:tab pos="274320" algn="l"/>
                <a:tab pos="548640" algn="l"/>
                <a:tab pos="822960" algn="l"/>
                <a:tab pos="1097280" algn="l"/>
                <a:tab pos="2286000" algn="l"/>
                <a:tab pos="2377440" algn="l"/>
              </a:tabLst>
            </a:pPr>
            <a:endParaRPr lang="en-US" b="1" i="1" dirty="0">
              <a:latin typeface="Times New Roman"/>
              <a:ea typeface="Times New Roman"/>
            </a:endParaRPr>
          </a:p>
          <a:p>
            <a:pPr marL="548640" marR="0" indent="-274320">
              <a:spcBef>
                <a:spcPts val="0"/>
              </a:spcBef>
              <a:spcAft>
                <a:spcPts val="1200"/>
              </a:spcAft>
              <a:tabLst>
                <a:tab pos="274320" algn="l"/>
                <a:tab pos="548640" algn="l"/>
                <a:tab pos="822960" algn="l"/>
                <a:tab pos="1097280" algn="l"/>
                <a:tab pos="2286000" algn="l"/>
                <a:tab pos="2377440" algn="l"/>
              </a:tabLst>
            </a:pPr>
            <a:r>
              <a:rPr lang="en-US" dirty="0">
                <a:latin typeface="Arial"/>
                <a:ea typeface="Times New Roman"/>
                <a:cs typeface="Times New Roman"/>
              </a:rPr>
              <a:t>Acts 20:7 established that fact. </a:t>
            </a:r>
          </a:p>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Hebrews 10:25-31shows the utmost importance that we should place on this event. </a:t>
            </a:r>
          </a:p>
        </p:txBody>
      </p:sp>
    </p:spTree>
    <p:extLst>
      <p:ext uri="{BB962C8B-B14F-4D97-AF65-F5344CB8AC3E}">
        <p14:creationId xmlns:p14="http://schemas.microsoft.com/office/powerpoint/2010/main" val="128586769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ea typeface="Times New Roman"/>
                <a:cs typeface="Times New Roman"/>
              </a:rPr>
              <a:t>The successful church exists in biblical purity</a:t>
            </a:r>
            <a:endParaRPr lang="en-US" dirty="0"/>
          </a:p>
        </p:txBody>
      </p:sp>
      <p:sp>
        <p:nvSpPr>
          <p:cNvPr id="3" name="Content Placeholder 2"/>
          <p:cNvSpPr>
            <a:spLocks noGrp="1"/>
          </p:cNvSpPr>
          <p:nvPr>
            <p:ph idx="1"/>
          </p:nvPr>
        </p:nvSpPr>
        <p:spPr>
          <a:xfrm>
            <a:off x="762000" y="1752600"/>
            <a:ext cx="8171688" cy="4495800"/>
          </a:xfrm>
        </p:spPr>
        <p:txBody>
          <a:bodyPr/>
          <a:lstStyle/>
          <a:p>
            <a:pPr marL="548640" marR="0" indent="-274320">
              <a:spcBef>
                <a:spcPts val="0"/>
              </a:spcBef>
              <a:spcAft>
                <a:spcPts val="600"/>
              </a:spcAft>
              <a:tabLst>
                <a:tab pos="274320" algn="l"/>
                <a:tab pos="640080" algn="dec"/>
                <a:tab pos="822960" algn="l"/>
                <a:tab pos="1097280" algn="l"/>
                <a:tab pos="1371600" algn="l"/>
              </a:tabLst>
            </a:pPr>
            <a:r>
              <a:rPr lang="en-US" dirty="0">
                <a:latin typeface="Arial"/>
                <a:ea typeface="Times New Roman"/>
                <a:cs typeface="Times New Roman"/>
              </a:rPr>
              <a:t>1 Corinthians 5:1-2 –There is to be no toleration for open and public sin</a:t>
            </a:r>
          </a:p>
          <a:p>
            <a:pPr marL="548640" marR="0" indent="-274320">
              <a:spcBef>
                <a:spcPts val="0"/>
              </a:spcBef>
              <a:spcAft>
                <a:spcPts val="600"/>
              </a:spcAft>
              <a:tabLst>
                <a:tab pos="274320" algn="l"/>
                <a:tab pos="640080" algn="dec"/>
                <a:tab pos="822960" algn="l"/>
                <a:tab pos="1097280" algn="l"/>
                <a:tab pos="1371600" algn="l"/>
              </a:tabLst>
            </a:pPr>
            <a:r>
              <a:rPr lang="en-US" dirty="0">
                <a:latin typeface="Arial"/>
                <a:ea typeface="Times New Roman"/>
                <a:cs typeface="Times New Roman"/>
              </a:rPr>
              <a:t>In Revelation 2, The churches in Thyatira and </a:t>
            </a:r>
            <a:r>
              <a:rPr lang="en-US" dirty="0" err="1">
                <a:latin typeface="Arial"/>
                <a:ea typeface="Times New Roman"/>
                <a:cs typeface="Times New Roman"/>
              </a:rPr>
              <a:t>Pergamos</a:t>
            </a:r>
            <a:r>
              <a:rPr lang="en-US" dirty="0">
                <a:latin typeface="Arial"/>
                <a:ea typeface="Times New Roman"/>
                <a:cs typeface="Times New Roman"/>
              </a:rPr>
              <a:t> received a severe rebuke for the toleration of sin and false teaching.</a:t>
            </a:r>
          </a:p>
          <a:p>
            <a:r>
              <a:rPr lang="en-US" dirty="0">
                <a:latin typeface="Arial"/>
                <a:ea typeface="Times New Roman"/>
                <a:cs typeface="Times New Roman"/>
              </a:rPr>
              <a:t>Today the trend in churches is toward “feel-good” preaching instead of  convincing, rebuking, and exhorting. </a:t>
            </a:r>
          </a:p>
          <a:p>
            <a:pPr marL="82296" indent="0" algn="ctr">
              <a:spcBef>
                <a:spcPts val="1800"/>
              </a:spcBef>
              <a:buNone/>
            </a:pPr>
            <a:r>
              <a:rPr lang="en-US" sz="5400" b="1" i="1" dirty="0">
                <a:latin typeface="Times New Roman"/>
                <a:ea typeface="Times New Roman"/>
              </a:rPr>
              <a:t>[2 Timothy 4:1-4]</a:t>
            </a:r>
            <a:endParaRPr lang="en-US" sz="5400" dirty="0"/>
          </a:p>
        </p:txBody>
      </p:sp>
    </p:spTree>
    <p:extLst>
      <p:ext uri="{BB962C8B-B14F-4D97-AF65-F5344CB8AC3E}">
        <p14:creationId xmlns:p14="http://schemas.microsoft.com/office/powerpoint/2010/main" val="2027019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Arial"/>
                <a:ea typeface="Times New Roman"/>
                <a:cs typeface="Times New Roman"/>
              </a:rPr>
              <a:t>The successful church has members that are committed as opposed to merely being  involved. </a:t>
            </a:r>
            <a:endParaRPr lang="en-US" dirty="0"/>
          </a:p>
        </p:txBody>
      </p:sp>
      <p:sp>
        <p:nvSpPr>
          <p:cNvPr id="3" name="Content Placeholder 2"/>
          <p:cNvSpPr>
            <a:spLocks noGrp="1"/>
          </p:cNvSpPr>
          <p:nvPr>
            <p:ph idx="1"/>
          </p:nvPr>
        </p:nvSpPr>
        <p:spPr>
          <a:xfrm>
            <a:off x="1435608" y="1981200"/>
            <a:ext cx="7498080" cy="4267200"/>
          </a:xfrm>
        </p:spPr>
        <p:txBody>
          <a:bodyPr>
            <a:normAutofit/>
          </a:bodyPr>
          <a:lstStyle/>
          <a:p>
            <a:pPr>
              <a:spcBef>
                <a:spcPts val="1800"/>
              </a:spcBef>
            </a:pPr>
            <a:r>
              <a:rPr lang="en-US" sz="4400" b="1" i="1" dirty="0">
                <a:latin typeface="Times New Roman"/>
                <a:ea typeface="Times New Roman"/>
              </a:rPr>
              <a:t>[1 Corinthians 12:12-26] </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743200"/>
            <a:ext cx="4483100" cy="3619500"/>
          </a:xfrm>
          <a:prstGeom prst="rect">
            <a:avLst/>
          </a:prstGeom>
        </p:spPr>
      </p:pic>
    </p:spTree>
    <p:extLst>
      <p:ext uri="{BB962C8B-B14F-4D97-AF65-F5344CB8AC3E}">
        <p14:creationId xmlns:p14="http://schemas.microsoft.com/office/powerpoint/2010/main" val="412476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76200"/>
            <a:ext cx="2257425" cy="2638425"/>
          </a:xfrm>
          <a:prstGeom prst="rect">
            <a:avLst/>
          </a:prstGeom>
        </p:spPr>
      </p:pic>
      <p:sp>
        <p:nvSpPr>
          <p:cNvPr id="2" name="Title 1"/>
          <p:cNvSpPr>
            <a:spLocks noGrp="1"/>
          </p:cNvSpPr>
          <p:nvPr>
            <p:ph type="title"/>
          </p:nvPr>
        </p:nvSpPr>
        <p:spPr/>
        <p:txBody>
          <a:bodyPr>
            <a:normAutofit/>
          </a:bodyPr>
          <a:lstStyle/>
          <a:p>
            <a:r>
              <a:rPr lang="en-US" dirty="0">
                <a:latin typeface="Arial"/>
                <a:ea typeface="Times New Roman"/>
                <a:cs typeface="Times New Roman"/>
              </a:rPr>
              <a:t>Success Defined:</a:t>
            </a:r>
            <a:endParaRPr lang="en-US" dirty="0"/>
          </a:p>
        </p:txBody>
      </p:sp>
      <p:sp>
        <p:nvSpPr>
          <p:cNvPr id="3" name="Content Placeholder 2"/>
          <p:cNvSpPr>
            <a:spLocks noGrp="1"/>
          </p:cNvSpPr>
          <p:nvPr>
            <p:ph idx="1"/>
          </p:nvPr>
        </p:nvSpPr>
        <p:spPr>
          <a:xfrm>
            <a:off x="731520" y="2514600"/>
            <a:ext cx="7498080" cy="3886200"/>
          </a:xfrm>
        </p:spPr>
        <p:txBody>
          <a:bodyPr/>
          <a:lstStyle/>
          <a:p>
            <a:pPr marL="548640" marR="0" indent="-274320">
              <a:spcBef>
                <a:spcPts val="0"/>
              </a:spcBef>
              <a:spcAft>
                <a:spcPts val="600"/>
              </a:spcAft>
              <a:tabLst>
                <a:tab pos="274320" algn="l"/>
                <a:tab pos="548640" algn="l"/>
                <a:tab pos="822960" algn="l"/>
                <a:tab pos="1097280" algn="l"/>
                <a:tab pos="2286000" algn="l"/>
                <a:tab pos="2377440" algn="l"/>
              </a:tabLst>
            </a:pPr>
            <a:r>
              <a:rPr lang="en-US" dirty="0">
                <a:latin typeface="Arial"/>
                <a:ea typeface="Times New Roman"/>
                <a:cs typeface="Times New Roman"/>
              </a:rPr>
              <a:t>The achievement of something desired, planned, or attempted; an event that accomplishes its intended purpose</a:t>
            </a:r>
          </a:p>
          <a:p>
            <a:pPr marL="548640" marR="0" indent="-274320">
              <a:spcBef>
                <a:spcPts val="0"/>
              </a:spcBef>
              <a:spcAft>
                <a:spcPts val="600"/>
              </a:spcAft>
              <a:tabLst>
                <a:tab pos="274320" algn="l"/>
                <a:tab pos="548640" algn="l"/>
                <a:tab pos="822960" algn="l"/>
                <a:tab pos="1097280" algn="l"/>
                <a:tab pos="2286000" algn="l"/>
                <a:tab pos="2377440" algn="l"/>
              </a:tabLst>
            </a:pPr>
            <a:r>
              <a:rPr lang="en-US" dirty="0">
                <a:latin typeface="Arial"/>
                <a:ea typeface="Times New Roman"/>
                <a:cs typeface="Times New Roman"/>
              </a:rPr>
              <a:t>The Philippian church seemed to fit this definition [refer to our reading]</a:t>
            </a:r>
          </a:p>
          <a:p>
            <a:pPr marL="274320" marR="0" indent="0">
              <a:spcBef>
                <a:spcPts val="0"/>
              </a:spcBef>
              <a:spcAft>
                <a:spcPts val="600"/>
              </a:spcAft>
              <a:buNone/>
            </a:pPr>
            <a:r>
              <a:rPr lang="en-US" dirty="0">
                <a:latin typeface="Arial"/>
                <a:ea typeface="Times New Roman"/>
                <a:cs typeface="Times New Roman"/>
              </a:rPr>
              <a:t>Before we define our success, let’s look at some things that could </a:t>
            </a:r>
            <a:r>
              <a:rPr lang="en-US" u="sng" dirty="0">
                <a:latin typeface="Arial"/>
                <a:ea typeface="Times New Roman"/>
                <a:cs typeface="Times New Roman"/>
              </a:rPr>
              <a:t>misrepresent</a:t>
            </a:r>
            <a:r>
              <a:rPr lang="en-US" dirty="0">
                <a:latin typeface="Arial"/>
                <a:ea typeface="Times New Roman"/>
                <a:cs typeface="Times New Roman"/>
              </a:rPr>
              <a:t> SUCCESS in a church.</a:t>
            </a:r>
          </a:p>
        </p:txBody>
      </p:sp>
    </p:spTree>
    <p:extLst>
      <p:ext uri="{BB962C8B-B14F-4D97-AF65-F5344CB8AC3E}">
        <p14:creationId xmlns:p14="http://schemas.microsoft.com/office/powerpoint/2010/main" val="245146565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successful church strives for unrelenting progress.</a:t>
            </a:r>
          </a:p>
        </p:txBody>
      </p:sp>
      <p:sp>
        <p:nvSpPr>
          <p:cNvPr id="3" name="Content Placeholder 2"/>
          <p:cNvSpPr>
            <a:spLocks noGrp="1"/>
          </p:cNvSpPr>
          <p:nvPr>
            <p:ph idx="1"/>
          </p:nvPr>
        </p:nvSpPr>
        <p:spPr>
          <a:xfrm>
            <a:off x="1435608" y="1752600"/>
            <a:ext cx="7498080" cy="4495800"/>
          </a:xfrm>
        </p:spPr>
        <p:txBody>
          <a:bodyPr anchor="ctr"/>
          <a:lstStyle/>
          <a:p>
            <a:pPr>
              <a:spcAft>
                <a:spcPts val="3000"/>
              </a:spcAft>
            </a:pPr>
            <a:r>
              <a:rPr lang="en-US" sz="6000" b="1" i="1" dirty="0"/>
              <a:t>[Ephesians 4:15]  		</a:t>
            </a:r>
            <a:r>
              <a:rPr lang="en-US" b="1" i="1" u="sng" dirty="0"/>
              <a:t>grow up in every way</a:t>
            </a:r>
            <a:endParaRPr lang="en-US" dirty="0"/>
          </a:p>
          <a:p>
            <a:pPr>
              <a:spcAft>
                <a:spcPts val="3000"/>
              </a:spcAft>
            </a:pPr>
            <a:r>
              <a:rPr lang="en-US" sz="6000" b="1" i="1" dirty="0"/>
              <a:t>[Philippians 1:9] </a:t>
            </a:r>
            <a:r>
              <a:rPr lang="en-US" b="1" i="1" u="sng" dirty="0"/>
              <a:t>abound more and more</a:t>
            </a:r>
            <a:r>
              <a:rPr lang="en-US" b="1" i="1" dirty="0"/>
              <a:t>   </a:t>
            </a:r>
            <a:endParaRPr lang="en-US" dirty="0"/>
          </a:p>
          <a:p>
            <a:r>
              <a:rPr lang="en-US" sz="6000" b="1" i="1" dirty="0"/>
              <a:t>[Hebrews 5:12-14]</a:t>
            </a:r>
            <a:endParaRPr lang="en-US" sz="6000" dirty="0"/>
          </a:p>
        </p:txBody>
      </p:sp>
    </p:spTree>
    <p:extLst>
      <p:ext uri="{BB962C8B-B14F-4D97-AF65-F5344CB8AC3E}">
        <p14:creationId xmlns:p14="http://schemas.microsoft.com/office/powerpoint/2010/main" val="7364768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2316162"/>
          </a:xfrm>
        </p:spPr>
        <p:txBody>
          <a:bodyPr>
            <a:normAutofit/>
          </a:bodyPr>
          <a:lstStyle/>
          <a:p>
            <a:r>
              <a:rPr lang="en-US" b="1" u="sng" cap="all" dirty="0">
                <a:solidFill>
                  <a:srgbClr val="000000"/>
                </a:solidFill>
                <a:effectLst/>
                <a:highlight>
                  <a:srgbClr val="FFFF00"/>
                </a:highlight>
                <a:latin typeface="Arial"/>
                <a:ea typeface="Times New Roman"/>
                <a:cs typeface="Times New Roman"/>
              </a:rPr>
              <a:t>The Implications of Change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3898" y="2401781"/>
            <a:ext cx="2501121" cy="186541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2743200" cy="1773935"/>
          </a:xfrm>
          <a:prstGeom prst="rect">
            <a:avLst/>
          </a:prstGeom>
        </p:spPr>
      </p:pic>
    </p:spTree>
    <p:extLst>
      <p:ext uri="{BB962C8B-B14F-4D97-AF65-F5344CB8AC3E}">
        <p14:creationId xmlns:p14="http://schemas.microsoft.com/office/powerpoint/2010/main" val="230304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06562"/>
          </a:xfrm>
        </p:spPr>
        <p:txBody>
          <a:bodyPr>
            <a:normAutofit fontScale="90000"/>
          </a:bodyPr>
          <a:lstStyle/>
          <a:p>
            <a:r>
              <a:rPr lang="en-US" dirty="0">
                <a:latin typeface="Arial"/>
                <a:ea typeface="Times New Roman"/>
                <a:cs typeface="Times New Roman"/>
              </a:rPr>
              <a:t>We must accept CHANGE as an inevitable and natural occurrence.</a:t>
            </a:r>
            <a:endParaRPr lang="en-US" dirty="0"/>
          </a:p>
        </p:txBody>
      </p:sp>
      <p:sp>
        <p:nvSpPr>
          <p:cNvPr id="3" name="Content Placeholder 2"/>
          <p:cNvSpPr>
            <a:spLocks noGrp="1"/>
          </p:cNvSpPr>
          <p:nvPr>
            <p:ph idx="1"/>
          </p:nvPr>
        </p:nvSpPr>
        <p:spPr>
          <a:xfrm>
            <a:off x="1435608" y="2209800"/>
            <a:ext cx="7498080" cy="4038600"/>
          </a:xfrm>
        </p:spPr>
        <p:txBody>
          <a:bodyPr/>
          <a:lstStyle/>
          <a:p>
            <a:pPr marL="548640" marR="0" indent="-274320">
              <a:spcBef>
                <a:spcPts val="0"/>
              </a:spcBef>
              <a:spcAft>
                <a:spcPts val="1800"/>
              </a:spcAft>
              <a:tabLst>
                <a:tab pos="274320" algn="l"/>
                <a:tab pos="640080" algn="l"/>
                <a:tab pos="822960" algn="l"/>
                <a:tab pos="1097280" algn="l"/>
                <a:tab pos="1371600" algn="l"/>
              </a:tabLst>
            </a:pPr>
            <a:r>
              <a:rPr lang="en-US" b="1" dirty="0">
                <a:latin typeface="Arial"/>
                <a:ea typeface="Times New Roman"/>
                <a:cs typeface="Times New Roman"/>
              </a:rPr>
              <a:t>This church HAS changed</a:t>
            </a:r>
          </a:p>
          <a:p>
            <a:pPr marL="548640" marR="0" indent="-274320">
              <a:spcBef>
                <a:spcPts val="0"/>
              </a:spcBef>
              <a:spcAft>
                <a:spcPts val="1800"/>
              </a:spcAft>
              <a:tabLst>
                <a:tab pos="274320" algn="l"/>
                <a:tab pos="640080" algn="l"/>
                <a:tab pos="822960" algn="l"/>
                <a:tab pos="1097280" algn="l"/>
                <a:tab pos="1371600" algn="l"/>
              </a:tabLst>
            </a:pPr>
            <a:r>
              <a:rPr lang="en-US" b="1" dirty="0">
                <a:latin typeface="Arial"/>
                <a:ea typeface="Times New Roman"/>
                <a:cs typeface="Times New Roman"/>
              </a:rPr>
              <a:t>This church WILL change</a:t>
            </a:r>
          </a:p>
          <a:p>
            <a:pPr marL="548640" marR="0" indent="-274320">
              <a:spcBef>
                <a:spcPts val="0"/>
              </a:spcBef>
              <a:spcAft>
                <a:spcPts val="1800"/>
              </a:spcAft>
              <a:tabLst>
                <a:tab pos="274320" algn="l"/>
                <a:tab pos="640080" algn="l"/>
                <a:tab pos="822960" algn="l"/>
                <a:tab pos="1097280" algn="l"/>
                <a:tab pos="1371600" algn="l"/>
              </a:tabLst>
            </a:pPr>
            <a:r>
              <a:rPr lang="en-US" b="1" dirty="0">
                <a:latin typeface="Arial"/>
                <a:ea typeface="Times New Roman"/>
                <a:cs typeface="Times New Roman"/>
              </a:rPr>
              <a:t>This church MUST change</a:t>
            </a:r>
          </a:p>
          <a:p>
            <a:pPr marL="548640" marR="0" indent="-274320">
              <a:spcBef>
                <a:spcPts val="0"/>
              </a:spcBef>
              <a:spcAft>
                <a:spcPts val="0"/>
              </a:spcAft>
              <a:tabLst>
                <a:tab pos="274320" algn="l"/>
                <a:tab pos="640080" algn="l"/>
                <a:tab pos="822960" algn="l"/>
                <a:tab pos="1097280" algn="l"/>
                <a:tab pos="1371600" algn="l"/>
              </a:tabLst>
            </a:pPr>
            <a:r>
              <a:rPr lang="en-US" b="1" dirty="0">
                <a:latin typeface="Arial"/>
                <a:ea typeface="Times New Roman"/>
                <a:cs typeface="Times New Roman"/>
              </a:rPr>
              <a:t>It is up to us as to what kind of change that will be.</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3898" y="4800600"/>
            <a:ext cx="2501121" cy="1865419"/>
          </a:xfrm>
          <a:prstGeom prst="rect">
            <a:avLst/>
          </a:prstGeom>
        </p:spPr>
      </p:pic>
    </p:spTree>
    <p:extLst>
      <p:ext uri="{BB962C8B-B14F-4D97-AF65-F5344CB8AC3E}">
        <p14:creationId xmlns:p14="http://schemas.microsoft.com/office/powerpoint/2010/main" val="1371650114"/>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 Us Feedback</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19199" y="1524000"/>
            <a:ext cx="7467601"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88735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2316162"/>
          </a:xfrm>
        </p:spPr>
        <p:txBody>
          <a:bodyPr>
            <a:normAutofit/>
          </a:bodyPr>
          <a:lstStyle/>
          <a:p>
            <a:r>
              <a:rPr lang="en-US" b="1" u="sng" cap="all" dirty="0">
                <a:solidFill>
                  <a:srgbClr val="000000"/>
                </a:solidFill>
                <a:effectLst/>
                <a:highlight>
                  <a:srgbClr val="FFFF00"/>
                </a:highlight>
                <a:latin typeface="Arial"/>
                <a:ea typeface="Times New Roman"/>
                <a:cs typeface="Times New Roman"/>
              </a:rPr>
              <a:t>Things That do not NECESSARILY indicate a successful church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2851805"/>
            <a:ext cx="4743388" cy="377759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 y="2898648"/>
            <a:ext cx="2743200" cy="2054352"/>
          </a:xfrm>
          <a:prstGeom prst="rect">
            <a:avLst/>
          </a:prstGeom>
        </p:spPr>
      </p:pic>
    </p:spTree>
    <p:extLst>
      <p:ext uri="{BB962C8B-B14F-4D97-AF65-F5344CB8AC3E}">
        <p14:creationId xmlns:p14="http://schemas.microsoft.com/office/powerpoint/2010/main" val="3297649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8314" y="3903921"/>
            <a:ext cx="2309553" cy="2954079"/>
          </a:xfrm>
          <a:prstGeom prst="rect">
            <a:avLst/>
          </a:prstGeom>
        </p:spPr>
      </p:pic>
      <p:sp>
        <p:nvSpPr>
          <p:cNvPr id="2" name="Title 1"/>
          <p:cNvSpPr>
            <a:spLocks noGrp="1"/>
          </p:cNvSpPr>
          <p:nvPr>
            <p:ph type="title"/>
          </p:nvPr>
        </p:nvSpPr>
        <p:spPr/>
        <p:txBody>
          <a:bodyPr>
            <a:normAutofit/>
          </a:bodyPr>
          <a:lstStyle/>
          <a:p>
            <a:r>
              <a:rPr lang="en-US" dirty="0">
                <a:latin typeface="Arial"/>
                <a:ea typeface="Times New Roman"/>
                <a:cs typeface="Times New Roman"/>
              </a:rPr>
              <a:t>A Financially Rich Church </a:t>
            </a:r>
            <a:endParaRPr lang="en-US" dirty="0"/>
          </a:p>
        </p:txBody>
      </p:sp>
      <p:sp>
        <p:nvSpPr>
          <p:cNvPr id="3" name="Content Placeholder 2"/>
          <p:cNvSpPr>
            <a:spLocks noGrp="1"/>
          </p:cNvSpPr>
          <p:nvPr>
            <p:ph idx="1"/>
          </p:nvPr>
        </p:nvSpPr>
        <p:spPr>
          <a:xfrm>
            <a:off x="609600" y="1447800"/>
            <a:ext cx="8324088" cy="2743200"/>
          </a:xfrm>
        </p:spPr>
        <p:txBody>
          <a:bodyPr>
            <a:normAutofit fontScale="55000" lnSpcReduction="20000"/>
          </a:bodyPr>
          <a:lstStyle/>
          <a:p>
            <a:pPr marL="548640" marR="0" indent="-274320">
              <a:spcBef>
                <a:spcPts val="0"/>
              </a:spcBef>
              <a:spcAft>
                <a:spcPts val="600"/>
              </a:spcAft>
              <a:tabLst>
                <a:tab pos="274320" algn="l"/>
                <a:tab pos="548640" algn="l"/>
                <a:tab pos="822960" algn="l"/>
                <a:tab pos="1097280" algn="l"/>
                <a:tab pos="2286000" algn="l"/>
                <a:tab pos="2377440" algn="l"/>
              </a:tabLst>
            </a:pPr>
            <a:r>
              <a:rPr lang="en-US" sz="3800" dirty="0">
                <a:latin typeface="Arial"/>
                <a:ea typeface="Times New Roman"/>
                <a:cs typeface="Times New Roman"/>
              </a:rPr>
              <a:t>Revelation 2 &amp; 3 – Laodicea v. Smyrna</a:t>
            </a:r>
          </a:p>
          <a:p>
            <a:pPr marL="548640" marR="0" indent="-274320">
              <a:spcBef>
                <a:spcPts val="0"/>
              </a:spcBef>
              <a:spcAft>
                <a:spcPts val="600"/>
              </a:spcAft>
              <a:tabLst>
                <a:tab pos="274320" algn="l"/>
                <a:tab pos="548640" algn="l"/>
                <a:tab pos="822960" algn="l"/>
                <a:tab pos="1097280" algn="l"/>
                <a:tab pos="2286000" algn="l"/>
                <a:tab pos="2377440" algn="l"/>
              </a:tabLst>
            </a:pPr>
            <a:r>
              <a:rPr lang="en-US" sz="3800" dirty="0">
                <a:latin typeface="Arial"/>
                <a:ea typeface="Times New Roman"/>
                <a:cs typeface="Times New Roman"/>
              </a:rPr>
              <a:t>Laodicea: rich yet “wretched, miserable, poor, blind, and naked”</a:t>
            </a:r>
          </a:p>
          <a:p>
            <a:pPr marL="548640" marR="0" indent="-274320">
              <a:spcBef>
                <a:spcPts val="0"/>
              </a:spcBef>
              <a:spcAft>
                <a:spcPts val="600"/>
              </a:spcAft>
              <a:tabLst>
                <a:tab pos="274320" algn="l"/>
                <a:tab pos="548640" algn="l"/>
                <a:tab pos="822960" algn="l"/>
                <a:tab pos="1097280" algn="l"/>
                <a:tab pos="2286000" algn="l"/>
                <a:tab pos="2377440" algn="l"/>
              </a:tabLst>
            </a:pPr>
            <a:r>
              <a:rPr lang="en-US" sz="3800" dirty="0">
                <a:latin typeface="Arial"/>
                <a:ea typeface="Times New Roman"/>
                <a:cs typeface="Times New Roman"/>
              </a:rPr>
              <a:t>Smyrna: working in tribulation and poverty, but Jesus calls them rich</a:t>
            </a:r>
          </a:p>
          <a:p>
            <a:pPr marL="548640" marR="0" indent="-274320">
              <a:spcBef>
                <a:spcPts val="0"/>
              </a:spcBef>
              <a:spcAft>
                <a:spcPts val="600"/>
              </a:spcAft>
              <a:tabLst>
                <a:tab pos="274320" algn="l"/>
                <a:tab pos="548640" algn="l"/>
                <a:tab pos="822960" algn="l"/>
                <a:tab pos="1097280" algn="l"/>
                <a:tab pos="2286000" algn="l"/>
                <a:tab pos="2377440" algn="l"/>
              </a:tabLst>
            </a:pPr>
            <a:r>
              <a:rPr lang="en-US" sz="3800" dirty="0">
                <a:latin typeface="Arial"/>
                <a:ea typeface="Times New Roman"/>
                <a:cs typeface="Times New Roman"/>
              </a:rPr>
              <a:t>Being rich is a modern day boast – yet no scriptural reference</a:t>
            </a:r>
            <a:r>
              <a:rPr lang="en-US" dirty="0">
                <a:latin typeface="Arial"/>
                <a:ea typeface="Times New Roman"/>
                <a:cs typeface="Times New Roman"/>
              </a:rPr>
              <a:t>.</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0"/>
            <a:ext cx="3810000" cy="3048000"/>
          </a:xfrm>
          <a:prstGeom prst="rect">
            <a:avLst/>
          </a:prstGeom>
        </p:spPr>
      </p:pic>
    </p:spTree>
    <p:extLst>
      <p:ext uri="{BB962C8B-B14F-4D97-AF65-F5344CB8AC3E}">
        <p14:creationId xmlns:p14="http://schemas.microsoft.com/office/powerpoint/2010/main" val="367927895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638550"/>
            <a:ext cx="4343400" cy="314325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3638550"/>
            <a:ext cx="4495800" cy="3143250"/>
          </a:xfrm>
          <a:prstGeom prst="rect">
            <a:avLst/>
          </a:prstGeom>
        </p:spPr>
      </p:pic>
      <p:sp>
        <p:nvSpPr>
          <p:cNvPr id="2" name="Title 1"/>
          <p:cNvSpPr>
            <a:spLocks noGrp="1"/>
          </p:cNvSpPr>
          <p:nvPr>
            <p:ph type="title"/>
          </p:nvPr>
        </p:nvSpPr>
        <p:spPr>
          <a:xfrm>
            <a:off x="1417320" y="32426"/>
            <a:ext cx="7498080" cy="1143000"/>
          </a:xfrm>
        </p:spPr>
        <p:txBody>
          <a:bodyPr>
            <a:normAutofit fontScale="90000"/>
          </a:bodyPr>
          <a:lstStyle/>
          <a:p>
            <a:r>
              <a:rPr lang="en-US" dirty="0">
                <a:latin typeface="Arial"/>
                <a:ea typeface="Times New Roman"/>
                <a:cs typeface="Times New Roman"/>
              </a:rPr>
              <a:t>Having a large and impressive building and grounds.</a:t>
            </a:r>
            <a:endParaRPr lang="en-US" dirty="0"/>
          </a:p>
        </p:txBody>
      </p:sp>
      <p:sp>
        <p:nvSpPr>
          <p:cNvPr id="3" name="Content Placeholder 2"/>
          <p:cNvSpPr>
            <a:spLocks noGrp="1"/>
          </p:cNvSpPr>
          <p:nvPr>
            <p:ph idx="1"/>
          </p:nvPr>
        </p:nvSpPr>
        <p:spPr>
          <a:xfrm>
            <a:off x="914400" y="1295400"/>
            <a:ext cx="8077200" cy="2819400"/>
          </a:xfrm>
        </p:spPr>
        <p:txBody>
          <a:bodyPr/>
          <a:lstStyle/>
          <a:p>
            <a:pPr marL="548640" marR="0" indent="-274320">
              <a:spcBef>
                <a:spcPts val="0"/>
              </a:spcBef>
              <a:spcAft>
                <a:spcPts val="600"/>
              </a:spcAft>
              <a:tabLst>
                <a:tab pos="274320" algn="l"/>
                <a:tab pos="548640" algn="l"/>
                <a:tab pos="822960" algn="l"/>
                <a:tab pos="1097280" algn="l"/>
                <a:tab pos="2286000" algn="l"/>
                <a:tab pos="2377440" algn="l"/>
              </a:tabLst>
            </a:pPr>
            <a:r>
              <a:rPr lang="en-US" b="1" dirty="0">
                <a:latin typeface="Arial"/>
                <a:ea typeface="Times New Roman"/>
                <a:cs typeface="Times New Roman"/>
              </a:rPr>
              <a:t>Acts 2:46</a:t>
            </a:r>
          </a:p>
          <a:p>
            <a:pPr marL="548640" marR="0" indent="-274320">
              <a:spcBef>
                <a:spcPts val="0"/>
              </a:spcBef>
              <a:spcAft>
                <a:spcPts val="600"/>
              </a:spcAft>
              <a:tabLst>
                <a:tab pos="274320" algn="l"/>
                <a:tab pos="548640" algn="l"/>
                <a:tab pos="822960" algn="l"/>
                <a:tab pos="1097280" algn="l"/>
                <a:tab pos="2286000" algn="l"/>
                <a:tab pos="2377440" algn="l"/>
              </a:tabLst>
            </a:pPr>
            <a:r>
              <a:rPr lang="en-US" sz="2400" b="1" dirty="0">
                <a:latin typeface="Arial"/>
                <a:ea typeface="Times New Roman"/>
                <a:cs typeface="Times New Roman"/>
              </a:rPr>
              <a:t>The church assembled in the majesty of the temple, possibly an upper room, or private homes.</a:t>
            </a:r>
          </a:p>
          <a:p>
            <a:pPr>
              <a:spcAft>
                <a:spcPts val="600"/>
              </a:spcAft>
            </a:pPr>
            <a:r>
              <a:rPr lang="en-US" sz="2400" b="1" dirty="0">
                <a:latin typeface="Arial"/>
                <a:ea typeface="Times New Roman"/>
                <a:cs typeface="Times New Roman"/>
              </a:rPr>
              <a:t>Large buildings are a modern day boast – yet no scriptural reference</a:t>
            </a:r>
            <a:endParaRPr lang="en-US" sz="2400" b="1" dirty="0"/>
          </a:p>
        </p:txBody>
      </p:sp>
    </p:spTree>
    <p:extLst>
      <p:ext uri="{BB962C8B-B14F-4D97-AF65-F5344CB8AC3E}">
        <p14:creationId xmlns:p14="http://schemas.microsoft.com/office/powerpoint/2010/main" val="52920099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a:ea typeface="Times New Roman"/>
                <a:cs typeface="Times New Roman"/>
              </a:rPr>
              <a:t>Having a Large Membership.</a:t>
            </a:r>
            <a:endParaRPr lang="en-US" dirty="0"/>
          </a:p>
        </p:txBody>
      </p:sp>
      <p:sp>
        <p:nvSpPr>
          <p:cNvPr id="3" name="Content Placeholder 2"/>
          <p:cNvSpPr>
            <a:spLocks noGrp="1"/>
          </p:cNvSpPr>
          <p:nvPr>
            <p:ph idx="1"/>
          </p:nvPr>
        </p:nvSpPr>
        <p:spPr/>
        <p:txBody>
          <a:bodyPr>
            <a:normAutofit/>
          </a:bodyPr>
          <a:lstStyle/>
          <a:p>
            <a:pPr marL="548640" marR="0" indent="-274320">
              <a:spcBef>
                <a:spcPts val="0"/>
              </a:spcBef>
              <a:spcAft>
                <a:spcPts val="1200"/>
              </a:spcAft>
              <a:tabLst>
                <a:tab pos="274320" algn="l"/>
                <a:tab pos="548640" algn="l"/>
                <a:tab pos="822960" algn="l"/>
                <a:tab pos="1097280" algn="l"/>
                <a:tab pos="2286000" algn="l"/>
                <a:tab pos="2377440" algn="l"/>
              </a:tabLst>
            </a:pPr>
            <a:r>
              <a:rPr lang="en-US" dirty="0">
                <a:latin typeface="Arial"/>
                <a:ea typeface="Times New Roman"/>
                <a:cs typeface="Times New Roman"/>
              </a:rPr>
              <a:t>(Give background of Jerusalem church) Acts 2:41 (3000); 4:4 (5000+); etc.</a:t>
            </a:r>
          </a:p>
          <a:p>
            <a:pPr marL="548640" marR="0" indent="-274320">
              <a:spcBef>
                <a:spcPts val="0"/>
              </a:spcBef>
              <a:spcAft>
                <a:spcPts val="1200"/>
              </a:spcAft>
              <a:tabLst>
                <a:tab pos="274320" algn="l"/>
                <a:tab pos="548640" algn="l"/>
                <a:tab pos="822960" algn="l"/>
                <a:tab pos="1097280" algn="l"/>
                <a:tab pos="2286000" algn="l"/>
                <a:tab pos="2377440" algn="l"/>
              </a:tabLst>
            </a:pPr>
            <a:r>
              <a:rPr lang="en-US" dirty="0">
                <a:latin typeface="Arial"/>
                <a:ea typeface="Times New Roman"/>
                <a:cs typeface="Times New Roman"/>
              </a:rPr>
              <a:t>Most were dispersed at Stephen’s martyrdom</a:t>
            </a:r>
          </a:p>
          <a:p>
            <a:pPr marL="548640" marR="0" indent="-274320">
              <a:spcBef>
                <a:spcPts val="0"/>
              </a:spcBef>
              <a:spcAft>
                <a:spcPts val="1200"/>
              </a:spcAft>
              <a:tabLst>
                <a:tab pos="274320" algn="l"/>
                <a:tab pos="548640" algn="l"/>
                <a:tab pos="822960" algn="l"/>
                <a:tab pos="1097280" algn="l"/>
                <a:tab pos="2286000" algn="l"/>
                <a:tab pos="2377440" algn="l"/>
              </a:tabLst>
            </a:pPr>
            <a:r>
              <a:rPr lang="en-US" dirty="0">
                <a:latin typeface="Arial"/>
                <a:ea typeface="Times New Roman"/>
                <a:cs typeface="Times New Roman"/>
              </a:rPr>
              <a:t>The church a Philippi began on the side of a riverbank and proceeded to the house of Lydia the “seller of purple” and a jailor’s household.</a:t>
            </a:r>
          </a:p>
          <a:p>
            <a:pPr marL="548640" marR="0" indent="-274320">
              <a:spcBef>
                <a:spcPts val="0"/>
              </a:spcBef>
              <a:spcAft>
                <a:spcPts val="0"/>
              </a:spcAft>
              <a:tabLst>
                <a:tab pos="274320" algn="l"/>
                <a:tab pos="548640" algn="l"/>
                <a:tab pos="822960" algn="l"/>
                <a:tab pos="1097280" algn="l"/>
                <a:tab pos="2286000" algn="l"/>
                <a:tab pos="2377440" algn="l"/>
              </a:tabLst>
            </a:pPr>
            <a:r>
              <a:rPr lang="en-US" dirty="0">
                <a:latin typeface="Arial"/>
                <a:ea typeface="Times New Roman"/>
                <a:cs typeface="Times New Roman"/>
              </a:rPr>
              <a:t>Large numbers are a modern day boast – yet no scriptural reference</a:t>
            </a:r>
          </a:p>
          <a:p>
            <a:endParaRPr lang="en-US" dirty="0"/>
          </a:p>
        </p:txBody>
      </p:sp>
    </p:spTree>
    <p:extLst>
      <p:ext uri="{BB962C8B-B14F-4D97-AF65-F5344CB8AC3E}">
        <p14:creationId xmlns:p14="http://schemas.microsoft.com/office/powerpoint/2010/main" val="126006433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ea typeface="Times New Roman"/>
                <a:cs typeface="Times New Roman"/>
              </a:rPr>
              <a:t>Having a Big Name Preacher.</a:t>
            </a:r>
            <a:endParaRPr lang="en-US" dirty="0"/>
          </a:p>
        </p:txBody>
      </p:sp>
      <p:sp>
        <p:nvSpPr>
          <p:cNvPr id="3" name="Content Placeholder 2"/>
          <p:cNvSpPr>
            <a:spLocks noGrp="1"/>
          </p:cNvSpPr>
          <p:nvPr>
            <p:ph idx="1"/>
          </p:nvPr>
        </p:nvSpPr>
        <p:spPr/>
        <p:txBody>
          <a:bodyPr/>
          <a:lstStyle/>
          <a:p>
            <a:pPr marL="342900" marR="0" lvl="0" indent="-342900">
              <a:spcBef>
                <a:spcPts val="0"/>
              </a:spcBef>
              <a:spcAft>
                <a:spcPts val="0"/>
              </a:spcAft>
              <a:buFont typeface="+mj-lt"/>
              <a:buAutoNum type="arabicPeriod"/>
              <a:tabLst>
                <a:tab pos="274320" algn="l"/>
                <a:tab pos="548640" algn="l"/>
                <a:tab pos="1097280" algn="l"/>
              </a:tabLst>
            </a:pPr>
            <a:r>
              <a:rPr lang="en-US" dirty="0">
                <a:latin typeface="Arial"/>
                <a:ea typeface="Times New Roman"/>
                <a:cs typeface="Times New Roman"/>
              </a:rPr>
              <a:t>1 Corinthians 1:12-13  – I am of Paul, I am of Apollos</a:t>
            </a:r>
          </a:p>
          <a:p>
            <a:pPr marL="342900" marR="0" lvl="0" indent="-342900">
              <a:spcBef>
                <a:spcPts val="0"/>
              </a:spcBef>
              <a:spcAft>
                <a:spcPts val="0"/>
              </a:spcAft>
              <a:buFont typeface="+mj-lt"/>
              <a:buAutoNum type="arabicPeriod"/>
              <a:tabLst>
                <a:tab pos="274320" algn="l"/>
                <a:tab pos="533400" algn="l"/>
                <a:tab pos="1097280" algn="l"/>
              </a:tabLst>
            </a:pPr>
            <a:r>
              <a:rPr lang="en-US" dirty="0">
                <a:latin typeface="Arial"/>
                <a:ea typeface="Times New Roman"/>
                <a:cs typeface="Times New Roman"/>
              </a:rPr>
              <a:t>Modern day boast – yet no scriptural reference.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3733800"/>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971800"/>
            <a:ext cx="2324100" cy="230297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32" y="4337050"/>
            <a:ext cx="3259667" cy="2444750"/>
          </a:xfrm>
          <a:prstGeom prst="rect">
            <a:avLst/>
          </a:prstGeom>
        </p:spPr>
      </p:pic>
    </p:spTree>
    <p:extLst>
      <p:ext uri="{BB962C8B-B14F-4D97-AF65-F5344CB8AC3E}">
        <p14:creationId xmlns:p14="http://schemas.microsoft.com/office/powerpoint/2010/main" val="164321753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a:ea typeface="Times New Roman"/>
                <a:cs typeface="Times New Roman"/>
              </a:rPr>
              <a:t>Having a peaceful, unified and problem free church.</a:t>
            </a:r>
            <a:endParaRPr lang="en-US" dirty="0"/>
          </a:p>
        </p:txBody>
      </p:sp>
      <p:sp>
        <p:nvSpPr>
          <p:cNvPr id="3" name="Content Placeholder 2"/>
          <p:cNvSpPr>
            <a:spLocks noGrp="1"/>
          </p:cNvSpPr>
          <p:nvPr>
            <p:ph idx="1"/>
          </p:nvPr>
        </p:nvSpPr>
        <p:spPr>
          <a:xfrm>
            <a:off x="685800" y="1981200"/>
            <a:ext cx="8305800" cy="4724400"/>
          </a:xfrm>
        </p:spPr>
        <p:txBody>
          <a:bodyPr/>
          <a:lstStyle/>
          <a:p>
            <a:pPr marL="640080" marR="0" indent="-274320">
              <a:spcBef>
                <a:spcPts val="0"/>
              </a:spcBef>
              <a:spcAft>
                <a:spcPts val="600"/>
              </a:spcAft>
              <a:tabLst>
                <a:tab pos="274320" algn="l"/>
                <a:tab pos="640080" algn="dec"/>
                <a:tab pos="822960" algn="l"/>
                <a:tab pos="1097280" algn="l"/>
                <a:tab pos="1371600" algn="l"/>
              </a:tabLst>
            </a:pPr>
            <a:r>
              <a:rPr lang="en-US" b="1" dirty="0">
                <a:latin typeface="Arial"/>
                <a:ea typeface="Times New Roman"/>
                <a:cs typeface="Times New Roman"/>
              </a:rPr>
              <a:t>Revelation 2 &amp; 3 –  Compare Ephesus to Philadelphia</a:t>
            </a:r>
          </a:p>
          <a:p>
            <a:pPr marL="640080" marR="0" indent="-274320">
              <a:spcBef>
                <a:spcPts val="0"/>
              </a:spcBef>
              <a:spcAft>
                <a:spcPts val="600"/>
              </a:spcAft>
              <a:tabLst>
                <a:tab pos="274320" algn="l"/>
                <a:tab pos="640080" algn="dec"/>
                <a:tab pos="822960" algn="l"/>
                <a:tab pos="1097280" algn="l"/>
                <a:tab pos="1371600" algn="l"/>
              </a:tabLst>
            </a:pPr>
            <a:r>
              <a:rPr lang="en-US" b="1" dirty="0">
                <a:latin typeface="Arial"/>
                <a:ea typeface="Times New Roman"/>
                <a:cs typeface="Times New Roman"/>
              </a:rPr>
              <a:t>Ephesus was unified but fallen and called to repentance</a:t>
            </a:r>
          </a:p>
          <a:p>
            <a:pPr marL="640080" marR="0" indent="-274320">
              <a:spcBef>
                <a:spcPts val="0"/>
              </a:spcBef>
              <a:spcAft>
                <a:spcPts val="600"/>
              </a:spcAft>
              <a:tabLst>
                <a:tab pos="274320" algn="l"/>
                <a:tab pos="640080" algn="dec"/>
                <a:tab pos="822960" algn="l"/>
                <a:tab pos="1097280" algn="l"/>
                <a:tab pos="1371600" algn="l"/>
              </a:tabLst>
            </a:pPr>
            <a:r>
              <a:rPr lang="en-US" b="1" dirty="0">
                <a:latin typeface="Arial"/>
                <a:ea typeface="Times New Roman"/>
                <a:cs typeface="Times New Roman"/>
              </a:rPr>
              <a:t>Philadelphia had implied persecutions, but they persevere, are approved by God</a:t>
            </a:r>
          </a:p>
          <a:p>
            <a:pPr marL="640080" marR="0" indent="-274320">
              <a:spcBef>
                <a:spcPts val="0"/>
              </a:spcBef>
              <a:spcAft>
                <a:spcPts val="600"/>
              </a:spcAft>
              <a:tabLst>
                <a:tab pos="274320" algn="l"/>
                <a:tab pos="640080" algn="dec"/>
                <a:tab pos="822960" algn="l"/>
                <a:tab pos="1097280" algn="l"/>
                <a:tab pos="1371600" algn="l"/>
              </a:tabLst>
            </a:pPr>
            <a:r>
              <a:rPr lang="en-US" b="1" dirty="0">
                <a:latin typeface="Arial"/>
                <a:ea typeface="Times New Roman"/>
                <a:cs typeface="Times New Roman"/>
              </a:rPr>
              <a:t>A nice and hassle-free church is a modern day boast – yet no scriptural reference</a:t>
            </a:r>
          </a:p>
          <a:p>
            <a:endParaRPr lang="en-US" dirty="0"/>
          </a:p>
        </p:txBody>
      </p:sp>
    </p:spTree>
    <p:extLst>
      <p:ext uri="{BB962C8B-B14F-4D97-AF65-F5344CB8AC3E}">
        <p14:creationId xmlns:p14="http://schemas.microsoft.com/office/powerpoint/2010/main" val="1128371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58962"/>
          </a:xfrm>
        </p:spPr>
        <p:txBody>
          <a:bodyPr>
            <a:normAutofit fontScale="90000"/>
          </a:bodyPr>
          <a:lstStyle/>
          <a:p>
            <a:r>
              <a:rPr lang="en-US" sz="4000" dirty="0">
                <a:latin typeface="Arial"/>
                <a:ea typeface="Times New Roman"/>
                <a:cs typeface="Times New Roman"/>
              </a:rPr>
              <a:t>Having a church with universal approval that conforms to today’s “Standard Operating Procedures”</a:t>
            </a:r>
            <a:endParaRPr lang="en-US" dirty="0"/>
          </a:p>
        </p:txBody>
      </p:sp>
      <p:sp>
        <p:nvSpPr>
          <p:cNvPr id="3" name="Content Placeholder 2"/>
          <p:cNvSpPr>
            <a:spLocks noGrp="1"/>
          </p:cNvSpPr>
          <p:nvPr>
            <p:ph idx="1"/>
          </p:nvPr>
        </p:nvSpPr>
        <p:spPr>
          <a:xfrm>
            <a:off x="1435608" y="2286000"/>
            <a:ext cx="7498080" cy="3962400"/>
          </a:xfrm>
        </p:spPr>
        <p:txBody>
          <a:bodyPr>
            <a:normAutofit/>
          </a:bodyPr>
          <a:lstStyle/>
          <a:p>
            <a:pPr marL="548640" marR="0" indent="-274320">
              <a:spcBef>
                <a:spcPts val="0"/>
              </a:spcBef>
              <a:spcAft>
                <a:spcPts val="0"/>
              </a:spcAft>
              <a:tabLst>
                <a:tab pos="274320" algn="l"/>
                <a:tab pos="548640" algn="l"/>
                <a:tab pos="822960" algn="l"/>
                <a:tab pos="1097280" algn="l"/>
                <a:tab pos="2286000" algn="l"/>
                <a:tab pos="2377440" algn="l"/>
              </a:tabLst>
            </a:pPr>
            <a:r>
              <a:rPr lang="en-US" sz="2800" dirty="0">
                <a:latin typeface="Arial"/>
                <a:ea typeface="Times New Roman"/>
                <a:cs typeface="Times New Roman"/>
              </a:rPr>
              <a:t>These writers would have us believe that social programs, contemporary services, creative organizational structure, tailoring the “message” to the target audience, etc. are the way to go if you want to succeed and grow.</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0667" t="13556" r="27184" b="3185"/>
          <a:stretch/>
        </p:blipFill>
        <p:spPr>
          <a:xfrm>
            <a:off x="7340599" y="4377267"/>
            <a:ext cx="1490133" cy="2379133"/>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9555" t="14667" r="25334"/>
          <a:stretch/>
        </p:blipFill>
        <p:spPr>
          <a:xfrm>
            <a:off x="3962400" y="4343400"/>
            <a:ext cx="1574800" cy="2438400"/>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8074" r="18222" b="3408"/>
          <a:stretch/>
        </p:blipFill>
        <p:spPr>
          <a:xfrm>
            <a:off x="76200" y="2269067"/>
            <a:ext cx="1872224" cy="2838814"/>
          </a:xfrm>
          <a:prstGeom prst="rect">
            <a:avLst/>
          </a:prstGeom>
        </p:spPr>
      </p:pic>
    </p:spTree>
    <p:extLst>
      <p:ext uri="{BB962C8B-B14F-4D97-AF65-F5344CB8AC3E}">
        <p14:creationId xmlns:p14="http://schemas.microsoft.com/office/powerpoint/2010/main" val="598007488"/>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urple LH Border">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Purple LH Border</Template>
  <TotalTime>129</TotalTime>
  <Words>793</Words>
  <Application>Microsoft Office PowerPoint</Application>
  <PresentationFormat>On-screen Show (4:3)</PresentationFormat>
  <Paragraphs>74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Gill Sans MT</vt:lpstr>
      <vt:lpstr>Times New Roman</vt:lpstr>
      <vt:lpstr>Verdana</vt:lpstr>
      <vt:lpstr>Wingdings 2</vt:lpstr>
      <vt:lpstr>Purple LH Border</vt:lpstr>
      <vt:lpstr>What It Takes To Be A Successful Church?</vt:lpstr>
      <vt:lpstr>Success Defined:</vt:lpstr>
      <vt:lpstr>Things That do not NECESSARILY indicate a successful church</vt:lpstr>
      <vt:lpstr>A Financially Rich Church </vt:lpstr>
      <vt:lpstr>Having a large and impressive building and grounds.</vt:lpstr>
      <vt:lpstr>Having a Large Membership.</vt:lpstr>
      <vt:lpstr>Having a Big Name Preacher.</vt:lpstr>
      <vt:lpstr>Having a peaceful, unified and problem free church.</vt:lpstr>
      <vt:lpstr>Having a church with universal approval that conforms to today’s “Standard Operating Procedures”</vt:lpstr>
      <vt:lpstr>Can Your Recall what the BIBLE has to say about:</vt:lpstr>
      <vt:lpstr>How many books on church success and growth have been done by conservative Christians? </vt:lpstr>
      <vt:lpstr>a successful church as defined in the bible</vt:lpstr>
      <vt:lpstr>The successful church does the work prescribed by God:</vt:lpstr>
      <vt:lpstr>Provides opportunities for worship and praise to God. </vt:lpstr>
      <vt:lpstr>Provides for physical needs of certain destitute members and fellow Christians. </vt:lpstr>
      <vt:lpstr>Edifies, instructs, and, if necessary, disciplines those who are members.</vt:lpstr>
      <vt:lpstr>Most Important: </vt:lpstr>
      <vt:lpstr>The successful church exists in biblical purity</vt:lpstr>
      <vt:lpstr>The successful church has members that are committed as opposed to merely being  involved. </vt:lpstr>
      <vt:lpstr>The successful church strives for unrelenting progress.</vt:lpstr>
      <vt:lpstr>The Implications of Change</vt:lpstr>
      <vt:lpstr>We must accept CHANGE as an inevitable and natural occurrence.</vt:lpstr>
      <vt:lpstr>Give Us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Up A Successful Church?</dc:title>
  <dc:creator>WMaxx</dc:creator>
  <cp:lastModifiedBy>Bill McIlvain</cp:lastModifiedBy>
  <cp:revision>19</cp:revision>
  <dcterms:created xsi:type="dcterms:W3CDTF">2012-07-08T05:25:13Z</dcterms:created>
  <dcterms:modified xsi:type="dcterms:W3CDTF">2021-01-09T23:28:21Z</dcterms:modified>
</cp:coreProperties>
</file>