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3" r:id="rId19"/>
    <p:sldId id="275" r:id="rId20"/>
    <p:sldId id="276" r:id="rId21"/>
    <p:sldId id="277" r:id="rId22"/>
    <p:sldId id="278" r:id="rId23"/>
    <p:sldId id="279" r:id="rId24"/>
    <p:sldId id="280" r:id="rId25"/>
    <p:sldId id="281" r:id="rId26"/>
    <p:sldId id="283" r:id="rId27"/>
    <p:sldId id="2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332"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E50E3744-CF6F-4D2E-864E-847A155337AF}" type="datetimeFigureOut">
              <a:rPr lang="en-US" smtClean="0"/>
              <a:pPr/>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CC054-7249-494F-935E-E1175B57D569}"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spli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50E3744-CF6F-4D2E-864E-847A155337AF}" type="datetimeFigureOut">
              <a:rPr lang="en-US" smtClean="0"/>
              <a:pPr/>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CC054-7249-494F-935E-E1175B57D569}" type="slidenum">
              <a:rPr lang="en-US" smtClean="0"/>
              <a:pPr/>
              <a:t>‹#›</a:t>
            </a:fld>
            <a:endParaRPr lang="en-US"/>
          </a:p>
        </p:txBody>
      </p:sp>
    </p:spTree>
  </p:cSld>
  <p:clrMapOvr>
    <a:masterClrMapping/>
  </p:clrMapOvr>
  <p:transition spd="med">
    <p:spli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50E3744-CF6F-4D2E-864E-847A155337AF}" type="datetimeFigureOut">
              <a:rPr lang="en-US" smtClean="0"/>
              <a:pPr/>
              <a:t>2/20/2021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C62CC054-7249-494F-935E-E1175B57D569}" type="slidenum">
              <a:rPr lang="en-US" smtClean="0"/>
              <a:pPr/>
              <a:t>‹#›</a:t>
            </a:fld>
            <a:endParaRPr lang="en-US"/>
          </a:p>
        </p:txBody>
      </p:sp>
    </p:spTree>
  </p:cSld>
  <p:clrMapOvr>
    <a:masterClrMapping/>
  </p:clrMapOvr>
  <p:transition spd="med">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50E3744-CF6F-4D2E-864E-847A155337AF}" type="datetimeFigureOut">
              <a:rPr lang="en-US" smtClean="0"/>
              <a:pPr/>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CC054-7249-494F-935E-E1175B57D569}" type="slidenum">
              <a:rPr lang="en-US" smtClean="0"/>
              <a:pPr/>
              <a:t>‹#›</a:t>
            </a:fld>
            <a:endParaRPr lang="en-US"/>
          </a:p>
        </p:txBody>
      </p:sp>
    </p:spTree>
  </p:cSld>
  <p:clrMapOvr>
    <a:masterClrMapping/>
  </p:clrMapOvr>
  <p:transition spd="med">
    <p:spli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50E3744-CF6F-4D2E-864E-847A155337AF}" type="datetimeFigureOut">
              <a:rPr lang="en-US" smtClean="0"/>
              <a:pPr/>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CC054-7249-494F-935E-E1175B57D56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spli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50E3744-CF6F-4D2E-864E-847A155337AF}" type="datetimeFigureOut">
              <a:rPr lang="en-US" smtClean="0"/>
              <a:pPr/>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2CC054-7249-494F-935E-E1175B57D569}" type="slidenum">
              <a:rPr lang="en-US" smtClean="0"/>
              <a:pPr/>
              <a:t>‹#›</a:t>
            </a:fld>
            <a:endParaRPr lang="en-US"/>
          </a:p>
        </p:txBody>
      </p:sp>
    </p:spTree>
  </p:cSld>
  <p:clrMapOvr>
    <a:masterClrMapping/>
  </p:clrMapOvr>
  <p:transition spd="med">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50E3744-CF6F-4D2E-864E-847A155337AF}" type="datetimeFigureOut">
              <a:rPr lang="en-US" smtClean="0"/>
              <a:pPr/>
              <a:t>2/20/2021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2CC054-7249-494F-935E-E1175B57D569}" type="slidenum">
              <a:rPr lang="en-US" smtClean="0"/>
              <a:pPr/>
              <a:t>‹#›</a:t>
            </a:fld>
            <a:endParaRPr lang="en-US"/>
          </a:p>
        </p:txBody>
      </p:sp>
    </p:spTree>
  </p:cSld>
  <p:clrMapOvr>
    <a:masterClrMapping/>
  </p:clrMapOvr>
  <p:transition spd="med">
    <p:spli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50E3744-CF6F-4D2E-864E-847A155337AF}" type="datetimeFigureOut">
              <a:rPr lang="en-US" smtClean="0"/>
              <a:pPr/>
              <a:t>2/20/2021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2CC054-7249-494F-935E-E1175B57D569}" type="slidenum">
              <a:rPr lang="en-US" smtClean="0"/>
              <a:pPr/>
              <a:t>‹#›</a:t>
            </a:fld>
            <a:endParaRPr lang="en-US"/>
          </a:p>
        </p:txBody>
      </p:sp>
    </p:spTree>
  </p:cSld>
  <p:clrMapOvr>
    <a:masterClrMapping/>
  </p:clrMapOvr>
  <p:transition spd="med">
    <p:spli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0E3744-CF6F-4D2E-864E-847A155337AF}" type="datetimeFigureOut">
              <a:rPr lang="en-US" smtClean="0"/>
              <a:pPr/>
              <a:t>2/20/2021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2CC054-7249-494F-935E-E1175B57D569}" type="slidenum">
              <a:rPr lang="en-US" smtClean="0"/>
              <a:pPr/>
              <a:t>‹#›</a:t>
            </a:fld>
            <a:endParaRPr lang="en-US"/>
          </a:p>
        </p:txBody>
      </p:sp>
    </p:spTree>
  </p:cSld>
  <p:clrMapOvr>
    <a:masterClrMapping/>
  </p:clrMapOvr>
  <p:transition spd="med">
    <p:spli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50E3744-CF6F-4D2E-864E-847A155337AF}" type="datetimeFigureOut">
              <a:rPr lang="en-US" smtClean="0"/>
              <a:pPr/>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2CC054-7249-494F-935E-E1175B57D569}"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transition spd="med">
    <p:spli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E50E3744-CF6F-4D2E-864E-847A155337AF}" type="datetimeFigureOut">
              <a:rPr lang="en-US" smtClean="0"/>
              <a:pPr/>
              <a:t>2/20/2021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C62CC054-7249-494F-935E-E1175B57D56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spli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E50E3744-CF6F-4D2E-864E-847A155337AF}" type="datetimeFigureOut">
              <a:rPr lang="en-US" smtClean="0"/>
              <a:pPr/>
              <a:t>2/20/2021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C62CC054-7249-494F-935E-E1175B57D56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split/>
  </p:transition>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jpeg"/><Relationship Id="rId4" Type="http://schemas.openxmlformats.org/officeDocument/2006/relationships/image" Target="../media/image11.jpeg"/></Relationships>
</file>

<file path=ppt/slides/_rels/slide2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Are Some Lies OK With God? </a:t>
            </a:r>
            <a:br>
              <a:rPr lang="en-US" dirty="0"/>
            </a:br>
            <a:endParaRPr lang="en-US" dirty="0"/>
          </a:p>
        </p:txBody>
      </p:sp>
      <p:sp>
        <p:nvSpPr>
          <p:cNvPr id="3" name="Subtitle 2"/>
          <p:cNvSpPr>
            <a:spLocks noGrp="1"/>
          </p:cNvSpPr>
          <p:nvPr>
            <p:ph type="subTitle" idx="1"/>
          </p:nvPr>
        </p:nvSpPr>
        <p:spPr>
          <a:xfrm>
            <a:off x="0" y="0"/>
            <a:ext cx="4876800" cy="990600"/>
          </a:xfrm>
        </p:spPr>
        <p:txBody>
          <a:bodyPr>
            <a:normAutofit/>
          </a:bodyPr>
          <a:lstStyle/>
          <a:p>
            <a:r>
              <a:rPr lang="en-US" sz="3200" dirty="0"/>
              <a:t>Reading – Genesis 12:10-20</a:t>
            </a:r>
            <a:endParaRPr lang="en-US" sz="2400" dirty="0"/>
          </a:p>
        </p:txBody>
      </p:sp>
      <p:pic>
        <p:nvPicPr>
          <p:cNvPr id="4" name="Picture 3" descr="gossip1.bmp"/>
          <p:cNvPicPr>
            <a:picLocks noChangeAspect="1"/>
          </p:cNvPicPr>
          <p:nvPr/>
        </p:nvPicPr>
        <p:blipFill>
          <a:blip r:embed="rId2"/>
          <a:stretch>
            <a:fillRect/>
          </a:stretch>
        </p:blipFill>
        <p:spPr>
          <a:xfrm>
            <a:off x="7527924" y="152400"/>
            <a:ext cx="1349375" cy="1295400"/>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Like Father, Like Son</a:t>
            </a:r>
          </a:p>
        </p:txBody>
      </p:sp>
      <p:sp>
        <p:nvSpPr>
          <p:cNvPr id="3" name="Content Placeholder 2"/>
          <p:cNvSpPr>
            <a:spLocks noGrp="1"/>
          </p:cNvSpPr>
          <p:nvPr>
            <p:ph idx="1"/>
          </p:nvPr>
        </p:nvSpPr>
        <p:spPr>
          <a:xfrm>
            <a:off x="457200" y="1775191"/>
            <a:ext cx="3886200" cy="4930409"/>
          </a:xfrm>
        </p:spPr>
        <p:txBody>
          <a:bodyPr/>
          <a:lstStyle/>
          <a:p>
            <a:r>
              <a:rPr lang="en-US" dirty="0"/>
              <a:t>Isaac lied overtly in </a:t>
            </a:r>
            <a:r>
              <a:rPr lang="en-US" b="1" i="1" dirty="0"/>
              <a:t>(Genesis 26:1-9) </a:t>
            </a:r>
          </a:p>
          <a:p>
            <a:r>
              <a:rPr lang="en-US" dirty="0"/>
              <a:t>Did you ever wonder where Isaac got that, “She’s my sister” story?</a:t>
            </a:r>
          </a:p>
        </p:txBody>
      </p:sp>
      <p:pic>
        <p:nvPicPr>
          <p:cNvPr id="4" name="Picture 3" descr="isaac lies about rebekah.bmp"/>
          <p:cNvPicPr>
            <a:picLocks noChangeAspect="1"/>
          </p:cNvPicPr>
          <p:nvPr/>
        </p:nvPicPr>
        <p:blipFill>
          <a:blip r:embed="rId2"/>
          <a:stretch>
            <a:fillRect/>
          </a:stretch>
        </p:blipFill>
        <p:spPr>
          <a:xfrm>
            <a:off x="4960527" y="1352550"/>
            <a:ext cx="4183473" cy="5505450"/>
          </a:xfrm>
          <a:prstGeom prst="rect">
            <a:avLst/>
          </a:prstGeom>
        </p:spPr>
      </p:pic>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“Beware of the </a:t>
            </a:r>
            <a:r>
              <a:rPr lang="en-US" dirty="0" err="1"/>
              <a:t>Hab-iru</a:t>
            </a:r>
            <a:r>
              <a:rPr lang="en-US" dirty="0"/>
              <a:t>”</a:t>
            </a:r>
          </a:p>
        </p:txBody>
      </p:sp>
      <p:sp>
        <p:nvSpPr>
          <p:cNvPr id="3" name="Content Placeholder 2"/>
          <p:cNvSpPr>
            <a:spLocks noGrp="1"/>
          </p:cNvSpPr>
          <p:nvPr>
            <p:ph idx="1"/>
          </p:nvPr>
        </p:nvSpPr>
        <p:spPr/>
        <p:txBody>
          <a:bodyPr/>
          <a:lstStyle/>
          <a:p>
            <a:r>
              <a:rPr lang="en-US" dirty="0"/>
              <a:t>People always wondered why the Egyptians and Philistines hated the Hebrews so much, maybe you know now.</a:t>
            </a:r>
          </a:p>
          <a:p>
            <a:pPr lvl="0"/>
            <a:r>
              <a:rPr lang="en-US" dirty="0"/>
              <a:t>They had first-hand knowledge that the “</a:t>
            </a:r>
            <a:r>
              <a:rPr lang="en-US" dirty="0" err="1"/>
              <a:t>hab-iru</a:t>
            </a:r>
            <a:r>
              <a:rPr lang="en-US" dirty="0"/>
              <a:t>” [roughly translated: the northern stranger, the Hebrew] could not be trusted.</a:t>
            </a:r>
          </a:p>
          <a:p>
            <a:pPr lvl="0"/>
            <a:r>
              <a:rPr lang="en-US" dirty="0"/>
              <a:t>Why should we be surprised when Isaac’s son, Jacob lies to him?</a:t>
            </a:r>
          </a:p>
          <a:p>
            <a:endParaRPr lang="en-US" dirty="0"/>
          </a:p>
        </p:txBody>
      </p:sp>
    </p:spTree>
  </p:cSld>
  <p:clrMapOvr>
    <a:masterClrMapping/>
  </p:clrMapOvr>
  <p:transition spd="med">
    <p:spli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cap="all" dirty="0"/>
              <a:t>GOD Does NOT EXCUSE LYING Today</a:t>
            </a:r>
            <a:br>
              <a:rPr lang="en-US" dirty="0"/>
            </a:br>
            <a:br>
              <a:rPr lang="en-US" dirty="0"/>
            </a:br>
            <a:endParaRPr lang="en-US" dirty="0"/>
          </a:p>
        </p:txBody>
      </p:sp>
      <p:sp>
        <p:nvSpPr>
          <p:cNvPr id="3" name="Subtitle 2"/>
          <p:cNvSpPr>
            <a:spLocks noGrp="1"/>
          </p:cNvSpPr>
          <p:nvPr>
            <p:ph type="subTitle" idx="1"/>
          </p:nvPr>
        </p:nvSpPr>
        <p:spPr>
          <a:xfrm>
            <a:off x="0" y="0"/>
            <a:ext cx="4495800" cy="990600"/>
          </a:xfrm>
        </p:spPr>
        <p:txBody>
          <a:bodyPr/>
          <a:lstStyle/>
          <a:p>
            <a:r>
              <a:rPr lang="en-US" sz="2800" dirty="0"/>
              <a:t>John 8:44</a:t>
            </a:r>
            <a:endParaRPr lang="en-US" dirty="0"/>
          </a:p>
        </p:txBody>
      </p:sp>
    </p:spTree>
  </p:cSld>
  <p:clrMapOvr>
    <a:masterClrMapping/>
  </p:clrMapOvr>
  <p:transition spd="med">
    <p:whee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Ethics, Rules &amp; Principles</a:t>
            </a:r>
          </a:p>
        </p:txBody>
      </p:sp>
      <p:sp>
        <p:nvSpPr>
          <p:cNvPr id="3" name="Content Placeholder 2"/>
          <p:cNvSpPr>
            <a:spLocks noGrp="1"/>
          </p:cNvSpPr>
          <p:nvPr>
            <p:ph idx="1"/>
          </p:nvPr>
        </p:nvSpPr>
        <p:spPr/>
        <p:txBody>
          <a:bodyPr/>
          <a:lstStyle/>
          <a:p>
            <a:r>
              <a:rPr lang="en-US" sz="4000" dirty="0"/>
              <a:t>The Bible has a lot to say about ethics.</a:t>
            </a:r>
          </a:p>
          <a:p>
            <a:r>
              <a:rPr lang="en-US" sz="4000" dirty="0"/>
              <a:t>God has given us both rules and principles.</a:t>
            </a:r>
          </a:p>
          <a:p>
            <a:pPr lvl="2">
              <a:buNone/>
            </a:pPr>
            <a:r>
              <a:rPr lang="en-US" sz="3200" dirty="0"/>
              <a:t>a.  Rules are absolute, objective laws. </a:t>
            </a:r>
          </a:p>
          <a:p>
            <a:pPr lvl="2">
              <a:buNone/>
            </a:pPr>
            <a:r>
              <a:rPr lang="en-US" sz="3200" dirty="0"/>
              <a:t>b.  Principles are general guidelines used to decide what's right.</a:t>
            </a:r>
          </a:p>
          <a:p>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God</a:t>
            </a:r>
            <a:r>
              <a:rPr lang="en-US" dirty="0"/>
              <a:t> determines what is right or wrong, </a:t>
            </a:r>
            <a:r>
              <a:rPr lang="en-US" u="sng" dirty="0"/>
              <a:t>not</a:t>
            </a:r>
            <a:r>
              <a:rPr lang="en-US" dirty="0"/>
              <a:t> the </a:t>
            </a:r>
            <a:r>
              <a:rPr lang="en-US" u="sng" dirty="0"/>
              <a:t>situation</a:t>
            </a:r>
            <a:r>
              <a:rPr lang="en-US" dirty="0"/>
              <a:t>.</a:t>
            </a:r>
          </a:p>
        </p:txBody>
      </p:sp>
      <p:sp>
        <p:nvSpPr>
          <p:cNvPr id="3" name="Content Placeholder 2"/>
          <p:cNvSpPr>
            <a:spLocks noGrp="1"/>
          </p:cNvSpPr>
          <p:nvPr>
            <p:ph idx="1"/>
          </p:nvPr>
        </p:nvSpPr>
        <p:spPr/>
        <p:txBody>
          <a:bodyPr>
            <a:normAutofit fontScale="92500" lnSpcReduction="10000"/>
          </a:bodyPr>
          <a:lstStyle/>
          <a:p>
            <a:r>
              <a:rPr lang="en-US" dirty="0"/>
              <a:t>Some things are generically right and others are inherently wrong.</a:t>
            </a:r>
          </a:p>
          <a:p>
            <a:r>
              <a:rPr lang="en-US" dirty="0"/>
              <a:t>God's unchanging truth about lying:</a:t>
            </a:r>
          </a:p>
          <a:p>
            <a:pPr lvl="2">
              <a:buNone/>
            </a:pPr>
            <a:r>
              <a:rPr lang="en-US" sz="2800" dirty="0"/>
              <a:t>a.  The Bible informs us that God hates lying.</a:t>
            </a:r>
          </a:p>
          <a:p>
            <a:pPr lvl="2">
              <a:buNone/>
            </a:pPr>
            <a:r>
              <a:rPr lang="en-US" sz="2800" dirty="0"/>
              <a:t>b.  The Bible tells us that Satan is the origin of lying </a:t>
            </a:r>
            <a:r>
              <a:rPr lang="en-US" sz="2800" b="1" i="1" dirty="0"/>
              <a:t>(John 8:44)  "You are of your father the devil, and the desires of your father you want to do. He was a murderer from the beginning, and does not stand in the truth, because there is no truth in him. When he speaks a lie, he speaks from his own resources, for he is a liar and the father of it.</a:t>
            </a:r>
            <a:endParaRPr lang="en-US" sz="2800"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Lies Operate. </a:t>
            </a:r>
            <a:r>
              <a:rPr lang="en-US" i="1" dirty="0"/>
              <a:t>(1 John 1:8-10) </a:t>
            </a:r>
            <a:endParaRPr lang="en-US" dirty="0"/>
          </a:p>
        </p:txBody>
      </p:sp>
      <p:sp>
        <p:nvSpPr>
          <p:cNvPr id="3" name="Content Placeholder 2"/>
          <p:cNvSpPr>
            <a:spLocks noGrp="1"/>
          </p:cNvSpPr>
          <p:nvPr>
            <p:ph idx="1"/>
          </p:nvPr>
        </p:nvSpPr>
        <p:spPr/>
        <p:txBody>
          <a:bodyPr>
            <a:normAutofit lnSpcReduction="10000"/>
          </a:bodyPr>
          <a:lstStyle/>
          <a:p>
            <a:r>
              <a:rPr lang="en-US" b="1" i="1" dirty="0"/>
              <a:t>If we say that we have no sin, we deceive ourselves, and the truth is not in us. {9} If we confess our sins, He is faithful and just to forgive us our sins and to cleanse us from all unrighteousness. {10} If we say that we have not sinned, we make Him a liar, and His word is not in us.</a:t>
            </a:r>
            <a:endParaRPr lang="en-US" dirty="0"/>
          </a:p>
          <a:p>
            <a:pPr lvl="2">
              <a:buNone/>
            </a:pPr>
            <a:r>
              <a:rPr lang="en-US" dirty="0"/>
              <a:t>a.  Men lie to other people.</a:t>
            </a:r>
          </a:p>
          <a:p>
            <a:pPr lvl="2">
              <a:buNone/>
            </a:pPr>
            <a:r>
              <a:rPr lang="en-US" dirty="0"/>
              <a:t>b.  Men lie to themselves </a:t>
            </a:r>
            <a:r>
              <a:rPr lang="en-US" b="1" dirty="0"/>
              <a:t>(1 John 1:8).</a:t>
            </a:r>
            <a:endParaRPr lang="en-US" dirty="0"/>
          </a:p>
          <a:p>
            <a:pPr lvl="2">
              <a:buNone/>
            </a:pPr>
            <a:r>
              <a:rPr lang="en-US" dirty="0"/>
              <a:t>c.  Men lie to God </a:t>
            </a:r>
            <a:r>
              <a:rPr lang="en-US" b="1" dirty="0"/>
              <a:t>(1 John 1:10).</a:t>
            </a:r>
            <a:endParaRPr lang="en-US" dirty="0"/>
          </a:p>
          <a:p>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Outcome of Lying.</a:t>
            </a:r>
          </a:p>
        </p:txBody>
      </p:sp>
      <p:sp>
        <p:nvSpPr>
          <p:cNvPr id="3" name="Content Placeholder 2"/>
          <p:cNvSpPr>
            <a:spLocks noGrp="1"/>
          </p:cNvSpPr>
          <p:nvPr>
            <p:ph idx="1"/>
          </p:nvPr>
        </p:nvSpPr>
        <p:spPr/>
        <p:txBody>
          <a:bodyPr>
            <a:normAutofit lnSpcReduction="10000"/>
          </a:bodyPr>
          <a:lstStyle/>
          <a:p>
            <a:r>
              <a:rPr lang="en-US" dirty="0"/>
              <a:t>They can destroy our lives.  </a:t>
            </a:r>
            <a:r>
              <a:rPr lang="en-US" b="1" i="1" dirty="0"/>
              <a:t>(Proverbs 19:5)  A false witness will not go unpunished, And he who speaks lies will not escape.</a:t>
            </a:r>
            <a:endParaRPr lang="en-US" dirty="0"/>
          </a:p>
          <a:p>
            <a:r>
              <a:rPr lang="en-US" dirty="0"/>
              <a:t>Eternally, lies destroy our souls. </a:t>
            </a:r>
          </a:p>
          <a:p>
            <a:r>
              <a:rPr lang="en-US" b="1" i="1" dirty="0"/>
              <a:t>(Revelation 21:8)  "But the cowardly, unbelieving, abominable, murderers, sexually immoral, sorcerers, idolaters, and all liars shall have their part in the lake which burns with fire and brimstone, which is the second death."</a:t>
            </a:r>
            <a:endParaRPr lang="en-US" dirty="0"/>
          </a:p>
          <a:p>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3355848"/>
            <a:ext cx="5562600" cy="1673352"/>
          </a:xfrm>
        </p:spPr>
        <p:txBody>
          <a:bodyPr>
            <a:normAutofit/>
          </a:bodyPr>
          <a:lstStyle/>
          <a:p>
            <a:pPr algn="ctr"/>
            <a:r>
              <a:rPr lang="en-US" cap="all" dirty="0"/>
              <a:t>situation Ethics</a:t>
            </a:r>
            <a:endParaRPr lang="en-US" dirty="0"/>
          </a:p>
        </p:txBody>
      </p:sp>
      <p:sp>
        <p:nvSpPr>
          <p:cNvPr id="3" name="Subtitle 2"/>
          <p:cNvSpPr>
            <a:spLocks noGrp="1"/>
          </p:cNvSpPr>
          <p:nvPr>
            <p:ph type="subTitle" idx="1"/>
          </p:nvPr>
        </p:nvSpPr>
        <p:spPr>
          <a:xfrm>
            <a:off x="0" y="0"/>
            <a:ext cx="4495800" cy="990600"/>
          </a:xfrm>
        </p:spPr>
        <p:txBody>
          <a:bodyPr/>
          <a:lstStyle/>
          <a:p>
            <a:r>
              <a:rPr lang="en-US" sz="2800" dirty="0"/>
              <a:t>John 8:44</a:t>
            </a:r>
            <a:endParaRPr lang="en-US" dirty="0"/>
          </a:p>
        </p:txBody>
      </p:sp>
      <p:pic>
        <p:nvPicPr>
          <p:cNvPr id="4" name="Picture 3" descr="situation ethics.jpg"/>
          <p:cNvPicPr>
            <a:picLocks noChangeAspect="1"/>
          </p:cNvPicPr>
          <p:nvPr/>
        </p:nvPicPr>
        <p:blipFill>
          <a:blip r:embed="rId2"/>
          <a:stretch>
            <a:fillRect/>
          </a:stretch>
        </p:blipFill>
        <p:spPr>
          <a:xfrm>
            <a:off x="0" y="-1"/>
            <a:ext cx="3276600" cy="5056481"/>
          </a:xfrm>
          <a:prstGeom prst="rect">
            <a:avLst/>
          </a:prstGeom>
        </p:spPr>
      </p:pic>
    </p:spTree>
  </p:cSld>
  <p:clrMapOvr>
    <a:masterClrMapping/>
  </p:clrMapOvr>
  <p:transition spd="med">
    <p:wheel spokes="8"/>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Joseph Fletcher</a:t>
            </a:r>
          </a:p>
        </p:txBody>
      </p:sp>
      <p:sp>
        <p:nvSpPr>
          <p:cNvPr id="3" name="Content Placeholder 2"/>
          <p:cNvSpPr>
            <a:spLocks noGrp="1"/>
          </p:cNvSpPr>
          <p:nvPr>
            <p:ph idx="1"/>
          </p:nvPr>
        </p:nvSpPr>
        <p:spPr/>
        <p:txBody>
          <a:bodyPr/>
          <a:lstStyle/>
          <a:p>
            <a:r>
              <a:rPr lang="en-US" dirty="0"/>
              <a:t>Prominent Humanist writer.</a:t>
            </a:r>
          </a:p>
          <a:p>
            <a:r>
              <a:rPr lang="en-US" dirty="0"/>
              <a:t>While serving as Professor of Situation Ethics at Episcopal Theological School at Cambridge, Fletcher wrote a book advancing situation ethics: </a:t>
            </a:r>
            <a:r>
              <a:rPr lang="en-US" b="1" dirty="0"/>
              <a:t>"Situation Ethics: The New Morality."</a:t>
            </a:r>
            <a:r>
              <a:rPr lang="en-US" dirty="0"/>
              <a:t> </a:t>
            </a:r>
          </a:p>
          <a:p>
            <a:endParaRPr lang="en-US" dirty="0"/>
          </a:p>
        </p:txBody>
      </p:sp>
      <p:pic>
        <p:nvPicPr>
          <p:cNvPr id="5" name="Picture 4">
            <a:extLst>
              <a:ext uri="{FF2B5EF4-FFF2-40B4-BE49-F238E27FC236}">
                <a16:creationId xmlns:a16="http://schemas.microsoft.com/office/drawing/2014/main" id="{BFFADE27-8D3C-4B10-A7ED-A13338B27C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4200" y="24574"/>
            <a:ext cx="2209800" cy="2342388"/>
          </a:xfrm>
          <a:prstGeom prst="rect">
            <a:avLst/>
          </a:prstGeom>
        </p:spPr>
      </p:pic>
    </p:spTree>
  </p:cSld>
  <p:clrMapOvr>
    <a:masterClrMapping/>
  </p:clrMapOvr>
  <p:transition spd="med">
    <p:spli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 Approaches in Making Moral Decisions</a:t>
            </a:r>
          </a:p>
        </p:txBody>
      </p:sp>
      <p:sp>
        <p:nvSpPr>
          <p:cNvPr id="3" name="Content Placeholder 2"/>
          <p:cNvSpPr>
            <a:spLocks noGrp="1"/>
          </p:cNvSpPr>
          <p:nvPr>
            <p:ph idx="1"/>
          </p:nvPr>
        </p:nvSpPr>
        <p:spPr/>
        <p:txBody>
          <a:bodyPr>
            <a:normAutofit fontScale="77500" lnSpcReduction="20000"/>
          </a:bodyPr>
          <a:lstStyle/>
          <a:p>
            <a:pPr marL="633222" indent="-514350">
              <a:buFont typeface="+mj-lt"/>
              <a:buAutoNum type="arabicParenR"/>
            </a:pPr>
            <a:r>
              <a:rPr lang="en-US" dirty="0"/>
              <a:t>The legalistic approach.  </a:t>
            </a:r>
            <a:r>
              <a:rPr lang="en-US" b="1" dirty="0"/>
              <a:t>"...One enters into every decision-making situation encumbered with a whole apparatus of prefabricated rules and regulations.“</a:t>
            </a:r>
            <a:endParaRPr lang="en-US" dirty="0"/>
          </a:p>
          <a:p>
            <a:pPr marL="633222" indent="-514350">
              <a:buFont typeface="+mj-lt"/>
              <a:buAutoNum type="arabicParenR"/>
            </a:pPr>
            <a:r>
              <a:rPr lang="en-US" dirty="0"/>
              <a:t>The antinomian approach.  </a:t>
            </a:r>
            <a:r>
              <a:rPr lang="en-US" b="1" dirty="0"/>
              <a:t>"...One enters into the decision-making situation armed with no principles or maxims whatsoever, to say nothing of rules.“</a:t>
            </a:r>
            <a:endParaRPr lang="en-US" dirty="0"/>
          </a:p>
          <a:p>
            <a:pPr marL="633222" indent="-514350">
              <a:buFont typeface="+mj-lt"/>
              <a:buAutoNum type="arabicParenR"/>
            </a:pPr>
            <a:r>
              <a:rPr lang="en-US" dirty="0"/>
              <a:t>The situational approach. </a:t>
            </a:r>
            <a:r>
              <a:rPr lang="en-US" b="1" dirty="0"/>
              <a:t>"The situationist enters into every decision-making situation fully armed with the ethical maxims of his community and its heritage, and he treats them with respect as illustrators of his problems.  Just the same he is prepared in any situation to compromise them or set them aside in the situation if love seems better served by doing so."</a:t>
            </a:r>
            <a:endParaRPr lang="en-US" dirty="0"/>
          </a:p>
          <a:p>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Webster defined </a:t>
            </a:r>
          </a:p>
        </p:txBody>
      </p:sp>
      <p:sp>
        <p:nvSpPr>
          <p:cNvPr id="3" name="Content Placeholder 2"/>
          <p:cNvSpPr>
            <a:spLocks noGrp="1"/>
          </p:cNvSpPr>
          <p:nvPr>
            <p:ph idx="1"/>
          </p:nvPr>
        </p:nvSpPr>
        <p:spPr/>
        <p:txBody>
          <a:bodyPr>
            <a:normAutofit/>
          </a:bodyPr>
          <a:lstStyle/>
          <a:p>
            <a:r>
              <a:rPr lang="en-US" sz="4800" b="1" dirty="0"/>
              <a:t>Lie</a:t>
            </a:r>
            <a:r>
              <a:rPr lang="en-US" dirty="0"/>
              <a:t> - </a:t>
            </a:r>
            <a:r>
              <a:rPr lang="en-US" b="1" dirty="0"/>
              <a:t>"to make an untrue statement with the intent to deceive; to create a false or misleading impression.“</a:t>
            </a:r>
            <a:endParaRPr lang="en-US" dirty="0"/>
          </a:p>
          <a:p>
            <a:r>
              <a:rPr lang="en-US" dirty="0"/>
              <a:t>The word "lie" comes from the Greek word pseudos.</a:t>
            </a:r>
          </a:p>
          <a:p>
            <a:r>
              <a:rPr lang="en-US" dirty="0"/>
              <a:t>"</a:t>
            </a:r>
            <a:r>
              <a:rPr lang="en-US" sz="4400" b="1" dirty="0"/>
              <a:t>Pseudo</a:t>
            </a:r>
            <a:r>
              <a:rPr lang="en-US" dirty="0"/>
              <a:t>" means </a:t>
            </a:r>
            <a:r>
              <a:rPr lang="en-US" b="1" dirty="0"/>
              <a:t>"being apparently rather than actually as stated.”</a:t>
            </a:r>
            <a:endParaRPr lang="en-US" dirty="0"/>
          </a:p>
        </p:txBody>
      </p:sp>
      <p:pic>
        <p:nvPicPr>
          <p:cNvPr id="4" name="Picture 3" descr="webster dictionary.gif"/>
          <p:cNvPicPr>
            <a:picLocks noChangeAspect="1"/>
          </p:cNvPicPr>
          <p:nvPr/>
        </p:nvPicPr>
        <p:blipFill>
          <a:blip r:embed="rId2"/>
          <a:stretch>
            <a:fillRect/>
          </a:stretch>
        </p:blipFill>
        <p:spPr>
          <a:xfrm>
            <a:off x="7772400" y="76200"/>
            <a:ext cx="1171575" cy="1333500"/>
          </a:xfrm>
          <a:prstGeom prst="rect">
            <a:avLst/>
          </a:prstGeom>
        </p:spPr>
      </p:pic>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“Love" is the sole factor in making moral judgments.</a:t>
            </a:r>
          </a:p>
        </p:txBody>
      </p:sp>
      <p:sp>
        <p:nvSpPr>
          <p:cNvPr id="3" name="Content Placeholder 2"/>
          <p:cNvSpPr>
            <a:spLocks noGrp="1"/>
          </p:cNvSpPr>
          <p:nvPr>
            <p:ph idx="1"/>
          </p:nvPr>
        </p:nvSpPr>
        <p:spPr/>
        <p:txBody>
          <a:bodyPr>
            <a:normAutofit/>
          </a:bodyPr>
          <a:lstStyle/>
          <a:p>
            <a:r>
              <a:rPr lang="en-US" dirty="0"/>
              <a:t>He makes law and love, at times, mutually exclusive.</a:t>
            </a:r>
          </a:p>
          <a:p>
            <a:r>
              <a:rPr lang="en-US" dirty="0"/>
              <a:t>The Bible says: Love is the motivating force behind all of God's law. </a:t>
            </a:r>
            <a:r>
              <a:rPr lang="en-US" b="1" i="1" dirty="0"/>
              <a:t>(John 14:15)  "If you love Me, keep My commandments.</a:t>
            </a:r>
            <a:endParaRPr lang="en-US" dirty="0"/>
          </a:p>
          <a:p>
            <a:r>
              <a:rPr lang="en-US" b="1" i="1" dirty="0"/>
              <a:t>(1 John 5:3) For this is the love of God, that we keep His commandments. And His commandments are not burdensome.</a:t>
            </a:r>
            <a:endParaRPr lang="en-US" dirty="0"/>
          </a:p>
          <a:p>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1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100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Christian Approach is Different</a:t>
            </a:r>
          </a:p>
        </p:txBody>
      </p:sp>
      <p:sp>
        <p:nvSpPr>
          <p:cNvPr id="3" name="Content Placeholder 2"/>
          <p:cNvSpPr>
            <a:spLocks noGrp="1"/>
          </p:cNvSpPr>
          <p:nvPr>
            <p:ph idx="1"/>
          </p:nvPr>
        </p:nvSpPr>
        <p:spPr/>
        <p:txBody>
          <a:bodyPr>
            <a:normAutofit fontScale="85000" lnSpcReduction="10000"/>
          </a:bodyPr>
          <a:lstStyle/>
          <a:p>
            <a:r>
              <a:rPr lang="en-US" dirty="0"/>
              <a:t>The Christian allows God's word to determine what is ethically right or wrong.</a:t>
            </a:r>
          </a:p>
          <a:p>
            <a:r>
              <a:rPr lang="en-US" dirty="0"/>
              <a:t>Christians recognize a higher principle than love for others, and that is love for God. </a:t>
            </a:r>
            <a:r>
              <a:rPr lang="en-US" b="1" i="1" dirty="0"/>
              <a:t>(Matthew 22:37-40)  Jesus said to him, " 'You shall love the LORD your God with all your heart, with all your soul, and with all your mind.' {38} "This is the first and great commandment. {39} "And the second is like it: 'You shall love your neighbor as yourself.' {40} "On these two commandments hang all the Law and the Prophets."</a:t>
            </a:r>
            <a:r>
              <a:rPr lang="en-US" dirty="0"/>
              <a:t> </a:t>
            </a:r>
          </a:p>
          <a:p>
            <a:r>
              <a:rPr lang="en-US" i="1" u="sng" dirty="0"/>
              <a:t>Something that is wrong is always wrong.</a:t>
            </a:r>
          </a:p>
          <a:p>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385" decel="100000"/>
                                        <p:tgtEl>
                                          <p:spTgt spid="3">
                                            <p:txEl>
                                              <p:pRg st="2" end="2"/>
                                            </p:txEl>
                                          </p:spTgt>
                                        </p:tgtEl>
                                      </p:cBhvr>
                                    </p:animEffect>
                                    <p:animScale>
                                      <p:cBhvr>
                                        <p:cTn id="8" dur="385" decel="100000"/>
                                        <p:tgtEl>
                                          <p:spTgt spid="3">
                                            <p:txEl>
                                              <p:pRg st="2" end="2"/>
                                            </p:txEl>
                                          </p:spTgt>
                                        </p:tgtEl>
                                      </p:cBhvr>
                                      <p:from x="10000" y="10000"/>
                                      <p:to x="200000" y="450000"/>
                                    </p:animScale>
                                    <p:animScale>
                                      <p:cBhvr>
                                        <p:cTn id="9" dur="615" accel="100000" fill="hold">
                                          <p:stCondLst>
                                            <p:cond delay="385"/>
                                          </p:stCondLst>
                                        </p:cTn>
                                        <p:tgtEl>
                                          <p:spTgt spid="3">
                                            <p:txEl>
                                              <p:pRg st="2" end="2"/>
                                            </p:txEl>
                                          </p:spTgt>
                                        </p:tgtEl>
                                      </p:cBhvr>
                                      <p:from x="200000" y="450000"/>
                                      <p:to x="100000" y="100000"/>
                                    </p:animScale>
                                    <p:set>
                                      <p:cBhvr>
                                        <p:cTn id="10" dur="385" fill="hold"/>
                                        <p:tgtEl>
                                          <p:spTgt spid="3">
                                            <p:txEl>
                                              <p:pRg st="2" end="2"/>
                                            </p:txEl>
                                          </p:spTgt>
                                        </p:tgtEl>
                                        <p:attrNameLst>
                                          <p:attrName>ppt_x</p:attrName>
                                        </p:attrNameLst>
                                      </p:cBhvr>
                                      <p:to>
                                        <p:strVal val="(0.5)"/>
                                      </p:to>
                                    </p:set>
                                    <p:anim from="(0.5)" to="(#ppt_x)" calcmode="lin" valueType="num">
                                      <p:cBhvr>
                                        <p:cTn id="11" dur="615" accel="100000" fill="hold">
                                          <p:stCondLst>
                                            <p:cond delay="385"/>
                                          </p:stCondLst>
                                        </p:cTn>
                                        <p:tgtEl>
                                          <p:spTgt spid="3">
                                            <p:txEl>
                                              <p:pRg st="2" end="2"/>
                                            </p:txEl>
                                          </p:spTgt>
                                        </p:tgtEl>
                                        <p:attrNameLst>
                                          <p:attrName>ppt_x</p:attrName>
                                        </p:attrNameLst>
                                      </p:cBhvr>
                                    </p:anim>
                                    <p:set>
                                      <p:cBhvr>
                                        <p:cTn id="12" dur="385" fill="hold"/>
                                        <p:tgtEl>
                                          <p:spTgt spid="3">
                                            <p:txEl>
                                              <p:pRg st="2" end="2"/>
                                            </p:txEl>
                                          </p:spTgt>
                                        </p:tgtEl>
                                        <p:attrNameLst>
                                          <p:attrName>ppt_y</p:attrName>
                                        </p:attrNameLst>
                                      </p:cBhvr>
                                      <p:to>
                                        <p:strVal val="(#ppt_y+0.4)"/>
                                      </p:to>
                                    </p:set>
                                    <p:anim from="(#ppt_y+0.4)" to="(#ppt_y)" calcmode="lin" valueType="num">
                                      <p:cBhvr>
                                        <p:cTn id="13" dur="615" accel="100000" fill="hold">
                                          <p:stCondLst>
                                            <p:cond delay="385"/>
                                          </p:stCondLst>
                                        </p:cTn>
                                        <p:tgtEl>
                                          <p:spTgt spid="3">
                                            <p:txEl>
                                              <p:pRg st="2" end="2"/>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Man’s Arrogance</a:t>
            </a:r>
          </a:p>
        </p:txBody>
      </p:sp>
      <p:sp>
        <p:nvSpPr>
          <p:cNvPr id="3" name="Content Placeholder 2"/>
          <p:cNvSpPr>
            <a:spLocks noGrp="1"/>
          </p:cNvSpPr>
          <p:nvPr>
            <p:ph idx="1"/>
          </p:nvPr>
        </p:nvSpPr>
        <p:spPr/>
        <p:txBody>
          <a:bodyPr>
            <a:normAutofit lnSpcReduction="10000"/>
          </a:bodyPr>
          <a:lstStyle/>
          <a:p>
            <a:r>
              <a:rPr lang="en-US" dirty="0"/>
              <a:t>Situation ethics assumes that man is able to know what is the </a:t>
            </a:r>
            <a:r>
              <a:rPr lang="en-US" b="1" dirty="0"/>
              <a:t>"loving thing to do"</a:t>
            </a:r>
            <a:r>
              <a:rPr lang="en-US" dirty="0"/>
              <a:t> in a given situation without God's guidance. </a:t>
            </a:r>
            <a:r>
              <a:rPr lang="en-US" b="1" i="1" dirty="0"/>
              <a:t>(Proverbs 14:12)  There is a way that seems right to a man, But its end is the way of death.</a:t>
            </a:r>
            <a:r>
              <a:rPr lang="en-US" dirty="0"/>
              <a:t> </a:t>
            </a:r>
          </a:p>
          <a:p>
            <a:r>
              <a:rPr lang="en-US" dirty="0"/>
              <a:t>The Bible is filled with examples that prove that the "end does not justify the means.“</a:t>
            </a:r>
          </a:p>
          <a:p>
            <a:r>
              <a:rPr lang="en-US" dirty="0"/>
              <a:t>Situation Ethics ignore the fact that the Bible is filled with </a:t>
            </a:r>
            <a:r>
              <a:rPr lang="en-US" u="sng" dirty="0"/>
              <a:t>absolute prohibitions</a:t>
            </a:r>
            <a:r>
              <a:rPr lang="en-US" dirty="0"/>
              <a:t>.</a:t>
            </a:r>
          </a:p>
          <a:p>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Obscuring Right and Wrong</a:t>
            </a:r>
            <a:r>
              <a:rPr lang="en-US" dirty="0"/>
              <a:t>. </a:t>
            </a:r>
            <a:r>
              <a:rPr lang="en-US" sz="3100" i="1" dirty="0"/>
              <a:t>(Isaiah 5:20-21)</a:t>
            </a:r>
            <a:r>
              <a:rPr lang="en-US" sz="5300" i="1" dirty="0"/>
              <a:t> </a:t>
            </a:r>
            <a:endParaRPr lang="en-US" dirty="0"/>
          </a:p>
        </p:txBody>
      </p:sp>
      <p:sp>
        <p:nvSpPr>
          <p:cNvPr id="3" name="Content Placeholder 2"/>
          <p:cNvSpPr>
            <a:spLocks noGrp="1"/>
          </p:cNvSpPr>
          <p:nvPr>
            <p:ph idx="1"/>
          </p:nvPr>
        </p:nvSpPr>
        <p:spPr>
          <a:xfrm>
            <a:off x="3124200" y="1447801"/>
            <a:ext cx="5562600" cy="4724399"/>
          </a:xfrm>
        </p:spPr>
        <p:txBody>
          <a:bodyPr/>
          <a:lstStyle/>
          <a:p>
            <a:pPr lvl="0"/>
            <a:r>
              <a:rPr lang="en-US" dirty="0"/>
              <a:t>Usually the premise of Situation Comedies</a:t>
            </a:r>
          </a:p>
          <a:p>
            <a:pPr lvl="0"/>
            <a:r>
              <a:rPr lang="en-US" dirty="0"/>
              <a:t>Somehow the situation calls for someone to tells a “little white lie”.</a:t>
            </a:r>
          </a:p>
        </p:txBody>
      </p:sp>
      <p:pic>
        <p:nvPicPr>
          <p:cNvPr id="4" name="Picture 3" descr="honeymooners.bmp"/>
          <p:cNvPicPr>
            <a:picLocks noChangeAspect="1"/>
          </p:cNvPicPr>
          <p:nvPr/>
        </p:nvPicPr>
        <p:blipFill>
          <a:blip r:embed="rId2"/>
          <a:stretch>
            <a:fillRect/>
          </a:stretch>
        </p:blipFill>
        <p:spPr>
          <a:xfrm>
            <a:off x="0" y="1524000"/>
            <a:ext cx="3048000" cy="2286000"/>
          </a:xfrm>
          <a:prstGeom prst="rect">
            <a:avLst/>
          </a:prstGeom>
        </p:spPr>
      </p:pic>
      <p:pic>
        <p:nvPicPr>
          <p:cNvPr id="5" name="Picture 4" descr="jetsons.bmp"/>
          <p:cNvPicPr>
            <a:picLocks noChangeAspect="1"/>
          </p:cNvPicPr>
          <p:nvPr/>
        </p:nvPicPr>
        <p:blipFill>
          <a:blip r:embed="rId3"/>
          <a:stretch>
            <a:fillRect/>
          </a:stretch>
        </p:blipFill>
        <p:spPr>
          <a:xfrm>
            <a:off x="533400" y="4114800"/>
            <a:ext cx="2333625" cy="2514600"/>
          </a:xfrm>
          <a:prstGeom prst="rect">
            <a:avLst/>
          </a:prstGeom>
        </p:spPr>
      </p:pic>
      <p:pic>
        <p:nvPicPr>
          <p:cNvPr id="6" name="Picture 5" descr="flintstones.bmp"/>
          <p:cNvPicPr>
            <a:picLocks noChangeAspect="1"/>
          </p:cNvPicPr>
          <p:nvPr/>
        </p:nvPicPr>
        <p:blipFill>
          <a:blip r:embed="rId4"/>
          <a:stretch>
            <a:fillRect/>
          </a:stretch>
        </p:blipFill>
        <p:spPr>
          <a:xfrm>
            <a:off x="6629400" y="3505200"/>
            <a:ext cx="2114550" cy="1352550"/>
          </a:xfrm>
          <a:prstGeom prst="rect">
            <a:avLst/>
          </a:prstGeom>
        </p:spPr>
      </p:pic>
      <p:pic>
        <p:nvPicPr>
          <p:cNvPr id="7" name="Picture 6" descr="all-in-the-family.jpg"/>
          <p:cNvPicPr>
            <a:picLocks noChangeAspect="1"/>
          </p:cNvPicPr>
          <p:nvPr/>
        </p:nvPicPr>
        <p:blipFill>
          <a:blip r:embed="rId5"/>
          <a:stretch>
            <a:fillRect/>
          </a:stretch>
        </p:blipFill>
        <p:spPr>
          <a:xfrm>
            <a:off x="3733800" y="4343400"/>
            <a:ext cx="1828800" cy="2304288"/>
          </a:xfrm>
          <a:prstGeom prst="rect">
            <a:avLst/>
          </a:prstGeom>
        </p:spPr>
      </p:pic>
      <p:pic>
        <p:nvPicPr>
          <p:cNvPr id="8" name="Picture 7" descr="dick van dyke.bmp"/>
          <p:cNvPicPr>
            <a:picLocks noChangeAspect="1"/>
          </p:cNvPicPr>
          <p:nvPr/>
        </p:nvPicPr>
        <p:blipFill>
          <a:blip r:embed="rId6"/>
          <a:stretch>
            <a:fillRect/>
          </a:stretch>
        </p:blipFill>
        <p:spPr>
          <a:xfrm>
            <a:off x="7543800" y="1600200"/>
            <a:ext cx="1428750" cy="952500"/>
          </a:xfrm>
          <a:prstGeom prst="rect">
            <a:avLst/>
          </a:prstGeom>
        </p:spPr>
      </p:pic>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15"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
                                        </p:tgtEl>
                                        <p:attrNameLst>
                                          <p:attrName>ppt_y</p:attrName>
                                        </p:attrNameLst>
                                      </p:cBhvr>
                                      <p:tavLst>
                                        <p:tav tm="0" fmla="#ppt_y+(sin(-2*pi*(1-$))*-#ppt_x+cos(-2*pi*(1-$))*(1-#ppt_y))*(1-$)">
                                          <p:val>
                                            <p:fltVal val="0"/>
                                          </p:val>
                                        </p:tav>
                                        <p:tav tm="100000">
                                          <p:val>
                                            <p:fltVal val="1"/>
                                          </p:val>
                                        </p:tav>
                                      </p:tavLst>
                                    </p:anim>
                                  </p:childTnLst>
                                </p:cTn>
                              </p:par>
                              <p:par>
                                <p:cTn id="19" presetID="15"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fltVal val="0"/>
                                          </p:val>
                                        </p:tav>
                                        <p:tav tm="100000">
                                          <p:val>
                                            <p:strVal val="#ppt_w"/>
                                          </p:val>
                                        </p:tav>
                                      </p:tavLst>
                                    </p:anim>
                                    <p:anim calcmode="lin" valueType="num">
                                      <p:cBhvr>
                                        <p:cTn id="22" dur="1000" fill="hold"/>
                                        <p:tgtEl>
                                          <p:spTgt spid="5"/>
                                        </p:tgtEl>
                                        <p:attrNameLst>
                                          <p:attrName>ppt_h</p:attrName>
                                        </p:attrNameLst>
                                      </p:cBhvr>
                                      <p:tavLst>
                                        <p:tav tm="0">
                                          <p:val>
                                            <p:fltVal val="0"/>
                                          </p:val>
                                        </p:tav>
                                        <p:tav tm="100000">
                                          <p:val>
                                            <p:strVal val="#ppt_h"/>
                                          </p:val>
                                        </p:tav>
                                      </p:tavLst>
                                    </p:anim>
                                    <p:anim calcmode="lin" valueType="num">
                                      <p:cBhvr>
                                        <p:cTn id="23"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5"/>
                                        </p:tgtEl>
                                        <p:attrNameLst>
                                          <p:attrName>ppt_y</p:attrName>
                                        </p:attrNameLst>
                                      </p:cBhvr>
                                      <p:tavLst>
                                        <p:tav tm="0" fmla="#ppt_y+(sin(-2*pi*(1-$))*-#ppt_x+cos(-2*pi*(1-$))*(1-#ppt_y))*(1-$)">
                                          <p:val>
                                            <p:fltVal val="0"/>
                                          </p:val>
                                        </p:tav>
                                        <p:tav tm="100000">
                                          <p:val>
                                            <p:fltVal val="1"/>
                                          </p:val>
                                        </p:tav>
                                      </p:tavLst>
                                    </p:anim>
                                  </p:childTnLst>
                                </p:cTn>
                              </p:par>
                              <p:par>
                                <p:cTn id="25" presetID="15"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1000" fill="hold"/>
                                        <p:tgtEl>
                                          <p:spTgt spid="7"/>
                                        </p:tgtEl>
                                        <p:attrNameLst>
                                          <p:attrName>ppt_w</p:attrName>
                                        </p:attrNameLst>
                                      </p:cBhvr>
                                      <p:tavLst>
                                        <p:tav tm="0">
                                          <p:val>
                                            <p:fltVal val="0"/>
                                          </p:val>
                                        </p:tav>
                                        <p:tav tm="100000">
                                          <p:val>
                                            <p:strVal val="#ppt_w"/>
                                          </p:val>
                                        </p:tav>
                                      </p:tavLst>
                                    </p:anim>
                                    <p:anim calcmode="lin" valueType="num">
                                      <p:cBhvr>
                                        <p:cTn id="28" dur="1000" fill="hold"/>
                                        <p:tgtEl>
                                          <p:spTgt spid="7"/>
                                        </p:tgtEl>
                                        <p:attrNameLst>
                                          <p:attrName>ppt_h</p:attrName>
                                        </p:attrNameLst>
                                      </p:cBhvr>
                                      <p:tavLst>
                                        <p:tav tm="0">
                                          <p:val>
                                            <p:fltVal val="0"/>
                                          </p:val>
                                        </p:tav>
                                        <p:tav tm="100000">
                                          <p:val>
                                            <p:strVal val="#ppt_h"/>
                                          </p:val>
                                        </p:tav>
                                      </p:tavLst>
                                    </p:anim>
                                    <p:anim calcmode="lin" valueType="num">
                                      <p:cBhvr>
                                        <p:cTn id="29"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7"/>
                                        </p:tgtEl>
                                        <p:attrNameLst>
                                          <p:attrName>ppt_y</p:attrName>
                                        </p:attrNameLst>
                                      </p:cBhvr>
                                      <p:tavLst>
                                        <p:tav tm="0" fmla="#ppt_y+(sin(-2*pi*(1-$))*-#ppt_x+cos(-2*pi*(1-$))*(1-#ppt_y))*(1-$)">
                                          <p:val>
                                            <p:fltVal val="0"/>
                                          </p:val>
                                        </p:tav>
                                        <p:tav tm="100000">
                                          <p:val>
                                            <p:fltVal val="1"/>
                                          </p:val>
                                        </p:tav>
                                      </p:tavLst>
                                    </p:anim>
                                  </p:childTnLst>
                                </p:cTn>
                              </p:par>
                              <p:par>
                                <p:cTn id="31" presetID="15" presetClass="entr" presetSubtype="0" fill="hold" nodeType="with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1000" fill="hold"/>
                                        <p:tgtEl>
                                          <p:spTgt spid="6"/>
                                        </p:tgtEl>
                                        <p:attrNameLst>
                                          <p:attrName>ppt_w</p:attrName>
                                        </p:attrNameLst>
                                      </p:cBhvr>
                                      <p:tavLst>
                                        <p:tav tm="0">
                                          <p:val>
                                            <p:fltVal val="0"/>
                                          </p:val>
                                        </p:tav>
                                        <p:tav tm="100000">
                                          <p:val>
                                            <p:strVal val="#ppt_w"/>
                                          </p:val>
                                        </p:tav>
                                      </p:tavLst>
                                    </p:anim>
                                    <p:anim calcmode="lin" valueType="num">
                                      <p:cBhvr>
                                        <p:cTn id="34" dur="1000" fill="hold"/>
                                        <p:tgtEl>
                                          <p:spTgt spid="6"/>
                                        </p:tgtEl>
                                        <p:attrNameLst>
                                          <p:attrName>ppt_h</p:attrName>
                                        </p:attrNameLst>
                                      </p:cBhvr>
                                      <p:tavLst>
                                        <p:tav tm="0">
                                          <p:val>
                                            <p:fltVal val="0"/>
                                          </p:val>
                                        </p:tav>
                                        <p:tav tm="100000">
                                          <p:val>
                                            <p:strVal val="#ppt_h"/>
                                          </p:val>
                                        </p:tav>
                                      </p:tavLst>
                                    </p:anim>
                                    <p:anim calcmode="lin" valueType="num">
                                      <p:cBhvr>
                                        <p:cTn id="35"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6"/>
                                        </p:tgtEl>
                                        <p:attrNameLst>
                                          <p:attrName>ppt_y</p:attrName>
                                        </p:attrNameLst>
                                      </p:cBhvr>
                                      <p:tavLst>
                                        <p:tav tm="0" fmla="#ppt_y+(sin(-2*pi*(1-$))*-#ppt_x+cos(-2*pi*(1-$))*(1-#ppt_y))*(1-$)">
                                          <p:val>
                                            <p:fltVal val="0"/>
                                          </p:val>
                                        </p:tav>
                                        <p:tav tm="100000">
                                          <p:val>
                                            <p:fltVal val="1"/>
                                          </p:val>
                                        </p:tav>
                                      </p:tavLst>
                                    </p:anim>
                                  </p:childTnLst>
                                </p:cTn>
                              </p:par>
                              <p:par>
                                <p:cTn id="37" presetID="15" presetClass="entr" presetSubtype="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p:cTn id="39" dur="1000" fill="hold"/>
                                        <p:tgtEl>
                                          <p:spTgt spid="8"/>
                                        </p:tgtEl>
                                        <p:attrNameLst>
                                          <p:attrName>ppt_w</p:attrName>
                                        </p:attrNameLst>
                                      </p:cBhvr>
                                      <p:tavLst>
                                        <p:tav tm="0">
                                          <p:val>
                                            <p:fltVal val="0"/>
                                          </p:val>
                                        </p:tav>
                                        <p:tav tm="100000">
                                          <p:val>
                                            <p:strVal val="#ppt_w"/>
                                          </p:val>
                                        </p:tav>
                                      </p:tavLst>
                                    </p:anim>
                                    <p:anim calcmode="lin" valueType="num">
                                      <p:cBhvr>
                                        <p:cTn id="40" dur="1000" fill="hold"/>
                                        <p:tgtEl>
                                          <p:spTgt spid="8"/>
                                        </p:tgtEl>
                                        <p:attrNameLst>
                                          <p:attrName>ppt_h</p:attrName>
                                        </p:attrNameLst>
                                      </p:cBhvr>
                                      <p:tavLst>
                                        <p:tav tm="0">
                                          <p:val>
                                            <p:fltVal val="0"/>
                                          </p:val>
                                        </p:tav>
                                        <p:tav tm="100000">
                                          <p:val>
                                            <p:strVal val="#ppt_h"/>
                                          </p:val>
                                        </p:tav>
                                      </p:tavLst>
                                    </p:anim>
                                    <p:anim calcmode="lin" valueType="num">
                                      <p:cBhvr>
                                        <p:cTn id="41"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Telling The Truth Can Hurt ---</a:t>
            </a:r>
            <a:endParaRPr lang="en-US" dirty="0"/>
          </a:p>
        </p:txBody>
      </p:sp>
      <p:sp>
        <p:nvSpPr>
          <p:cNvPr id="3" name="Content Placeholder 2"/>
          <p:cNvSpPr>
            <a:spLocks noGrp="1"/>
          </p:cNvSpPr>
          <p:nvPr>
            <p:ph idx="1"/>
          </p:nvPr>
        </p:nvSpPr>
        <p:spPr>
          <a:xfrm>
            <a:off x="609600" y="1447801"/>
            <a:ext cx="8077200" cy="4953000"/>
          </a:xfrm>
        </p:spPr>
        <p:txBody>
          <a:bodyPr/>
          <a:lstStyle/>
          <a:p>
            <a:pPr lvl="0" algn="ctr">
              <a:buNone/>
            </a:pPr>
            <a:r>
              <a:rPr lang="en-US" sz="6600" dirty="0"/>
              <a:t> --- But knowing you have been deceived hurts even worse!</a:t>
            </a:r>
          </a:p>
          <a:p>
            <a:endParaRPr lang="en-US" dirty="0"/>
          </a:p>
        </p:txBody>
      </p:sp>
      <p:pic>
        <p:nvPicPr>
          <p:cNvPr id="5" name="Picture 4">
            <a:extLst>
              <a:ext uri="{FF2B5EF4-FFF2-40B4-BE49-F238E27FC236}">
                <a16:creationId xmlns:a16="http://schemas.microsoft.com/office/drawing/2014/main" id="{E21B2109-7E79-41AA-B8DE-B78856DE75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1448" y="4572000"/>
            <a:ext cx="4261104" cy="2130552"/>
          </a:xfrm>
          <a:prstGeom prst="rect">
            <a:avLst/>
          </a:prstGeom>
        </p:spPr>
      </p:pic>
    </p:spTree>
  </p:cSld>
  <p:clrMapOvr>
    <a:masterClrMapping/>
  </p:clrMapOvr>
  <p:transition spd="med">
    <p:spli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743200"/>
            <a:ext cx="4953000" cy="2057400"/>
          </a:xfrm>
        </p:spPr>
        <p:txBody>
          <a:bodyPr>
            <a:normAutofit fontScale="90000"/>
          </a:bodyPr>
          <a:lstStyle/>
          <a:p>
            <a:pPr algn="ctr"/>
            <a:r>
              <a:rPr lang="en-US" cap="all" dirty="0"/>
              <a:t>GOD Will NOT EXCUSE LYING Tomorrow</a:t>
            </a:r>
            <a:br>
              <a:rPr lang="en-US" dirty="0"/>
            </a:br>
            <a:br>
              <a:rPr lang="en-US" dirty="0"/>
            </a:br>
            <a:endParaRPr lang="en-US" dirty="0"/>
          </a:p>
        </p:txBody>
      </p:sp>
      <p:sp>
        <p:nvSpPr>
          <p:cNvPr id="3" name="Subtitle 2"/>
          <p:cNvSpPr>
            <a:spLocks noGrp="1"/>
          </p:cNvSpPr>
          <p:nvPr>
            <p:ph type="subTitle" idx="1"/>
          </p:nvPr>
        </p:nvSpPr>
        <p:spPr>
          <a:xfrm>
            <a:off x="0" y="0"/>
            <a:ext cx="4495800" cy="990600"/>
          </a:xfrm>
        </p:spPr>
        <p:txBody>
          <a:bodyPr>
            <a:normAutofit/>
          </a:bodyPr>
          <a:lstStyle/>
          <a:p>
            <a:r>
              <a:rPr lang="en-US" sz="4800" dirty="0"/>
              <a:t>Psalm 19:12-13</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76200"/>
            <a:ext cx="3733800" cy="4995824"/>
          </a:xfrm>
          <a:prstGeom prst="rect">
            <a:avLst/>
          </a:prstGeom>
        </p:spPr>
      </p:pic>
    </p:spTree>
  </p:cSld>
  <p:clrMapOvr>
    <a:masterClrMapping/>
  </p:clrMapOvr>
  <p:transition spd="med">
    <p:wheel spokes="8"/>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Repent!</a:t>
            </a:r>
          </a:p>
        </p:txBody>
      </p:sp>
      <p:sp>
        <p:nvSpPr>
          <p:cNvPr id="3" name="Content Placeholder 2"/>
          <p:cNvSpPr>
            <a:spLocks noGrp="1"/>
          </p:cNvSpPr>
          <p:nvPr>
            <p:ph idx="1"/>
          </p:nvPr>
        </p:nvSpPr>
        <p:spPr/>
        <p:txBody>
          <a:bodyPr>
            <a:normAutofit/>
          </a:bodyPr>
          <a:lstStyle/>
          <a:p>
            <a:r>
              <a:rPr lang="en-US" dirty="0"/>
              <a:t>God did not ignore Abraham and Isaac's lies, but He did forgive them.</a:t>
            </a:r>
          </a:p>
          <a:p>
            <a:r>
              <a:rPr lang="en-US" dirty="0"/>
              <a:t>God will not ignore </a:t>
            </a:r>
            <a:r>
              <a:rPr lang="en-US" u="sng" dirty="0"/>
              <a:t>our</a:t>
            </a:r>
            <a:r>
              <a:rPr lang="en-US" dirty="0"/>
              <a:t> lies; but He will forgive us if we will repent.</a:t>
            </a:r>
          </a:p>
          <a:p>
            <a:r>
              <a:rPr lang="en-US" dirty="0"/>
              <a:t>Let us always live by the encouraging words of the Apostle Paul</a:t>
            </a:r>
            <a:r>
              <a:rPr lang="en-US" b="1" i="1" dirty="0"/>
              <a:t>.  (Ephesians 4:25)  Therefore, putting away lying, "Let each one of you speak truth with his neighbor," for we are members of one another.</a:t>
            </a:r>
            <a:endParaRPr lang="en-US" dirty="0"/>
          </a:p>
          <a:p>
            <a:pPr>
              <a:buNone/>
            </a:pPr>
            <a:endParaRPr lang="en-US" dirty="0"/>
          </a:p>
          <a:p>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Truth Will Set Us Free!</a:t>
            </a:r>
          </a:p>
        </p:txBody>
      </p:sp>
      <p:sp>
        <p:nvSpPr>
          <p:cNvPr id="3" name="Subtitle 2"/>
          <p:cNvSpPr>
            <a:spLocks noGrp="1"/>
          </p:cNvSpPr>
          <p:nvPr>
            <p:ph type="subTitle" idx="1"/>
          </p:nvPr>
        </p:nvSpPr>
        <p:spPr>
          <a:xfrm>
            <a:off x="0" y="0"/>
            <a:ext cx="4495800" cy="990600"/>
          </a:xfrm>
        </p:spPr>
        <p:txBody>
          <a:bodyPr>
            <a:normAutofit/>
          </a:bodyPr>
          <a:lstStyle/>
          <a:p>
            <a:r>
              <a:rPr lang="en-US" sz="3600" b="1" dirty="0"/>
              <a:t>John 8:32</a:t>
            </a:r>
            <a:endParaRPr lang="en-US" sz="2800" b="1" dirty="0"/>
          </a:p>
        </p:txBody>
      </p:sp>
      <p:pic>
        <p:nvPicPr>
          <p:cNvPr id="4" name="Picture 3" descr="gossip1.bmp"/>
          <p:cNvPicPr>
            <a:picLocks noChangeAspect="1"/>
          </p:cNvPicPr>
          <p:nvPr/>
        </p:nvPicPr>
        <p:blipFill>
          <a:blip r:embed="rId2"/>
          <a:stretch>
            <a:fillRect/>
          </a:stretch>
        </p:blipFill>
        <p:spPr>
          <a:xfrm>
            <a:off x="6986874" y="229210"/>
            <a:ext cx="1890425" cy="1599589"/>
          </a:xfrm>
          <a:prstGeom prst="rect">
            <a:avLst/>
          </a:prstGeom>
        </p:spPr>
      </p:pic>
    </p:spTree>
  </p:cSld>
  <p:clrMapOvr>
    <a:masterClrMapping/>
  </p:clrMapOvr>
  <p:transition spd="med">
    <p:wheel spokes="8"/>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(Proverbs 6:16-19) </a:t>
            </a:r>
            <a:endParaRPr lang="en-US" dirty="0"/>
          </a:p>
        </p:txBody>
      </p:sp>
      <p:sp>
        <p:nvSpPr>
          <p:cNvPr id="3" name="Content Placeholder 2"/>
          <p:cNvSpPr>
            <a:spLocks noGrp="1"/>
          </p:cNvSpPr>
          <p:nvPr>
            <p:ph idx="1"/>
          </p:nvPr>
        </p:nvSpPr>
        <p:spPr/>
        <p:txBody>
          <a:bodyPr>
            <a:normAutofit/>
          </a:bodyPr>
          <a:lstStyle/>
          <a:p>
            <a:r>
              <a:rPr lang="en-US" b="1" i="1" dirty="0"/>
              <a:t>These six things the LORD </a:t>
            </a:r>
            <a:r>
              <a:rPr lang="en-US" b="1" i="1" u="sng" dirty="0"/>
              <a:t>hates</a:t>
            </a:r>
            <a:r>
              <a:rPr lang="en-US" b="1" i="1" dirty="0"/>
              <a:t>, Yes, seven are an abomination to Him: {17} A proud look, A </a:t>
            </a:r>
            <a:r>
              <a:rPr lang="en-US" b="1" i="1" u="sng" dirty="0"/>
              <a:t>lying</a:t>
            </a:r>
            <a:r>
              <a:rPr lang="en-US" b="1" i="1" dirty="0"/>
              <a:t> </a:t>
            </a:r>
            <a:r>
              <a:rPr lang="en-US" b="1" i="1" u="sng" dirty="0"/>
              <a:t>tongue</a:t>
            </a:r>
            <a:r>
              <a:rPr lang="en-US" b="1" i="1" dirty="0"/>
              <a:t>, Hands that shed innocent blood, {18} A heart that devises wicked plans, Feet that are swift in running to evil, {19} A false witness who speaks lies, And one who sows discord among brethren.</a:t>
            </a:r>
            <a:r>
              <a:rPr lang="en-US" dirty="0"/>
              <a:t> </a:t>
            </a:r>
          </a:p>
          <a:p>
            <a:r>
              <a:rPr lang="en-US" dirty="0"/>
              <a:t>Therefore, lying is a </a:t>
            </a:r>
            <a:r>
              <a:rPr lang="en-US" u="sng" dirty="0"/>
              <a:t>sin</a:t>
            </a:r>
            <a:r>
              <a:rPr lang="en-US" dirty="0"/>
              <a:t>, and God does </a:t>
            </a:r>
            <a:r>
              <a:rPr lang="en-US" u="sng" dirty="0"/>
              <a:t>not</a:t>
            </a:r>
            <a:r>
              <a:rPr lang="en-US" dirty="0"/>
              <a:t> excuse or overlook sinning. </a:t>
            </a:r>
          </a:p>
          <a:p>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cap="all" dirty="0"/>
              <a:t>GOD DID NOT EXCUSE LYING YESTERDAY</a:t>
            </a:r>
            <a:br>
              <a:rPr lang="en-US" dirty="0"/>
            </a:br>
            <a:br>
              <a:rPr lang="en-US" dirty="0"/>
            </a:br>
            <a:endParaRPr lang="en-US" dirty="0"/>
          </a:p>
        </p:txBody>
      </p:sp>
      <p:sp>
        <p:nvSpPr>
          <p:cNvPr id="3" name="Subtitle 2"/>
          <p:cNvSpPr>
            <a:spLocks noGrp="1"/>
          </p:cNvSpPr>
          <p:nvPr>
            <p:ph type="subTitle" idx="1"/>
          </p:nvPr>
        </p:nvSpPr>
        <p:spPr>
          <a:xfrm>
            <a:off x="0" y="0"/>
            <a:ext cx="4495800" cy="990600"/>
          </a:xfrm>
        </p:spPr>
        <p:txBody>
          <a:bodyPr>
            <a:normAutofit/>
          </a:bodyPr>
          <a:lstStyle/>
          <a:p>
            <a:r>
              <a:rPr lang="en-US" sz="3600" dirty="0"/>
              <a:t>Genesis 12:13</a:t>
            </a:r>
            <a:endParaRPr lang="en-US" sz="2800" dirty="0"/>
          </a:p>
        </p:txBody>
      </p:sp>
    </p:spTree>
  </p:cSld>
  <p:clrMapOvr>
    <a:masterClrMapping/>
  </p:clrMapOvr>
  <p:transition spd="med">
    <p:wheel spokes="8"/>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Genesis 12:13</a:t>
            </a:r>
          </a:p>
        </p:txBody>
      </p:sp>
      <p:sp>
        <p:nvSpPr>
          <p:cNvPr id="3" name="Content Placeholder 2"/>
          <p:cNvSpPr>
            <a:spLocks noGrp="1"/>
          </p:cNvSpPr>
          <p:nvPr>
            <p:ph idx="1"/>
          </p:nvPr>
        </p:nvSpPr>
        <p:spPr/>
        <p:txBody>
          <a:bodyPr/>
          <a:lstStyle/>
          <a:p>
            <a:r>
              <a:rPr lang="en-US" dirty="0"/>
              <a:t>Abraham lied by omission.  He told a half-truth.</a:t>
            </a:r>
          </a:p>
          <a:p>
            <a:r>
              <a:rPr lang="en-US" dirty="0"/>
              <a:t>Abraham and Sarah </a:t>
            </a:r>
            <a:r>
              <a:rPr lang="en-US" u="sng" dirty="0"/>
              <a:t>did</a:t>
            </a:r>
            <a:r>
              <a:rPr lang="en-US" dirty="0"/>
              <a:t> share the same father, but they had different mothers </a:t>
            </a:r>
            <a:r>
              <a:rPr lang="en-US" sz="2000" b="1" dirty="0"/>
              <a:t>(We’ll read this later in Genesis 20:12).</a:t>
            </a:r>
            <a:endParaRPr lang="en-US" dirty="0"/>
          </a:p>
          <a:p>
            <a:pPr lvl="1"/>
            <a:r>
              <a:rPr lang="en-US" dirty="0"/>
              <a:t>Nevertheless, she was Abraham's wife.</a:t>
            </a:r>
          </a:p>
          <a:p>
            <a:pPr lvl="1"/>
            <a:r>
              <a:rPr lang="en-US" dirty="0"/>
              <a:t>Abraham deceived the Pharaoh.</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7764" y="4648200"/>
            <a:ext cx="2841936" cy="2131452"/>
          </a:xfrm>
          <a:prstGeom prst="rect">
            <a:avLst/>
          </a:prstGeom>
        </p:spPr>
      </p:pic>
    </p:spTree>
  </p:cSld>
  <p:clrMapOvr>
    <a:masterClrMapping/>
  </p:clrMapOvr>
  <p:transition spd="med">
    <p:spli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 Abraham's lies tell us about him at that time?</a:t>
            </a:r>
          </a:p>
        </p:txBody>
      </p:sp>
      <p:sp>
        <p:nvSpPr>
          <p:cNvPr id="3" name="Content Placeholder 2"/>
          <p:cNvSpPr>
            <a:spLocks noGrp="1"/>
          </p:cNvSpPr>
          <p:nvPr>
            <p:ph idx="1"/>
          </p:nvPr>
        </p:nvSpPr>
        <p:spPr/>
        <p:txBody>
          <a:bodyPr>
            <a:normAutofit/>
          </a:bodyPr>
          <a:lstStyle/>
          <a:p>
            <a:r>
              <a:rPr lang="en-US" dirty="0"/>
              <a:t>His </a:t>
            </a:r>
            <a:r>
              <a:rPr lang="en-US" u="sng" dirty="0"/>
              <a:t>faith in God</a:t>
            </a:r>
            <a:r>
              <a:rPr lang="en-US" dirty="0"/>
              <a:t> was not what it should have been.</a:t>
            </a:r>
          </a:p>
          <a:p>
            <a:r>
              <a:rPr lang="en-US" dirty="0"/>
              <a:t>His </a:t>
            </a:r>
            <a:r>
              <a:rPr lang="en-US" u="sng" dirty="0"/>
              <a:t>respect for others</a:t>
            </a:r>
            <a:r>
              <a:rPr lang="en-US" dirty="0"/>
              <a:t> was not what it should have been.</a:t>
            </a:r>
          </a:p>
          <a:p>
            <a:pPr lvl="1"/>
            <a:r>
              <a:rPr lang="en-US" dirty="0"/>
              <a:t>a.  He jeopardized the safety of Sarah.</a:t>
            </a:r>
          </a:p>
          <a:p>
            <a:pPr lvl="1"/>
            <a:r>
              <a:rPr lang="en-US" dirty="0"/>
              <a:t>b.  He jeopardized the lives of Pharaoh and his people </a:t>
            </a:r>
            <a:r>
              <a:rPr lang="en-US" b="1" dirty="0"/>
              <a:t>(Genesis 12:17-18).</a:t>
            </a:r>
            <a:endParaRPr lang="en-US" dirty="0"/>
          </a:p>
          <a:p>
            <a:r>
              <a:rPr lang="en-US" dirty="0"/>
              <a:t>His </a:t>
            </a:r>
            <a:r>
              <a:rPr lang="en-US" u="sng" dirty="0"/>
              <a:t>value for himself</a:t>
            </a:r>
            <a:r>
              <a:rPr lang="en-US" dirty="0"/>
              <a:t> was not what it should have been.  </a:t>
            </a:r>
            <a:r>
              <a:rPr lang="en-US" b="1" i="1" dirty="0"/>
              <a:t>(Matthew 16:24-26)</a:t>
            </a:r>
            <a:endParaRPr lang="en-US" dirty="0"/>
          </a:p>
          <a:p>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God did not excuse Abraham's lie. </a:t>
            </a:r>
          </a:p>
        </p:txBody>
      </p:sp>
      <p:sp>
        <p:nvSpPr>
          <p:cNvPr id="3" name="Content Placeholder 2"/>
          <p:cNvSpPr>
            <a:spLocks noGrp="1"/>
          </p:cNvSpPr>
          <p:nvPr>
            <p:ph idx="1"/>
          </p:nvPr>
        </p:nvSpPr>
        <p:spPr/>
        <p:txBody>
          <a:bodyPr/>
          <a:lstStyle/>
          <a:p>
            <a:r>
              <a:rPr lang="en-US" sz="4000" dirty="0"/>
              <a:t>God had to intervene to save everyone involved.</a:t>
            </a:r>
          </a:p>
          <a:p>
            <a:r>
              <a:rPr lang="en-US" sz="4000" dirty="0"/>
              <a:t>The situation did not determine whether the lie was right or wrong.</a:t>
            </a:r>
          </a:p>
          <a:p>
            <a:r>
              <a:rPr lang="en-US" sz="4000" dirty="0"/>
              <a:t>God will forgive lying, but He will not condone it.</a:t>
            </a:r>
          </a:p>
          <a:p>
            <a:endParaRPr lang="en-US" dirty="0"/>
          </a:p>
        </p:txBody>
      </p:sp>
    </p:spTree>
  </p:cSld>
  <p:clrMapOvr>
    <a:masterClrMapping/>
  </p:clrMapOvr>
  <p:transition spd="med">
    <p:spli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Once was not enough for Abraham. </a:t>
            </a:r>
          </a:p>
        </p:txBody>
      </p:sp>
      <p:sp>
        <p:nvSpPr>
          <p:cNvPr id="3" name="Content Placeholder 2"/>
          <p:cNvSpPr>
            <a:spLocks noGrp="1"/>
          </p:cNvSpPr>
          <p:nvPr>
            <p:ph idx="1"/>
          </p:nvPr>
        </p:nvSpPr>
        <p:spPr/>
        <p:txBody>
          <a:bodyPr>
            <a:normAutofit/>
          </a:bodyPr>
          <a:lstStyle/>
          <a:p>
            <a:r>
              <a:rPr lang="en-US" sz="3600" dirty="0"/>
              <a:t>He lied again by overt omission in </a:t>
            </a:r>
            <a:r>
              <a:rPr lang="en-US" sz="3600" b="1" i="1" dirty="0"/>
              <a:t>(Genesis 20:2-16) </a:t>
            </a:r>
            <a:endParaRPr lang="en-US" sz="3600" dirty="0"/>
          </a:p>
        </p:txBody>
      </p:sp>
      <p:pic>
        <p:nvPicPr>
          <p:cNvPr id="4" name="Picture 3" descr="abraham &amp; abimelech.jpg"/>
          <p:cNvPicPr>
            <a:picLocks noChangeAspect="1"/>
          </p:cNvPicPr>
          <p:nvPr/>
        </p:nvPicPr>
        <p:blipFill>
          <a:blip r:embed="rId2"/>
          <a:stretch>
            <a:fillRect/>
          </a:stretch>
        </p:blipFill>
        <p:spPr>
          <a:xfrm>
            <a:off x="2057400" y="3200400"/>
            <a:ext cx="4114800" cy="2808073"/>
          </a:xfrm>
          <a:prstGeom prst="rect">
            <a:avLst/>
          </a:prstGeom>
        </p:spPr>
      </p:pic>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400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Believing A Lie</a:t>
            </a:r>
          </a:p>
        </p:txBody>
      </p:sp>
      <p:sp>
        <p:nvSpPr>
          <p:cNvPr id="3" name="Content Placeholder 2"/>
          <p:cNvSpPr>
            <a:spLocks noGrp="1"/>
          </p:cNvSpPr>
          <p:nvPr>
            <p:ph idx="1"/>
          </p:nvPr>
        </p:nvSpPr>
        <p:spPr/>
        <p:txBody>
          <a:bodyPr>
            <a:normAutofit fontScale="92500" lnSpcReduction="20000"/>
          </a:bodyPr>
          <a:lstStyle/>
          <a:p>
            <a:r>
              <a:rPr lang="en-US" dirty="0"/>
              <a:t>Abraham, a prophet of God, misled </a:t>
            </a:r>
            <a:r>
              <a:rPr lang="en-US" u="sng" dirty="0"/>
              <a:t>a very sincere </a:t>
            </a:r>
            <a:r>
              <a:rPr lang="en-US" dirty="0"/>
              <a:t>man. His lie put these folks in danger.</a:t>
            </a:r>
          </a:p>
          <a:p>
            <a:r>
              <a:rPr lang="en-US" dirty="0"/>
              <a:t>On this occasion, Abimelech was more righteous than Abraham.</a:t>
            </a:r>
          </a:p>
          <a:p>
            <a:r>
              <a:rPr lang="en-US" dirty="0"/>
              <a:t>Abraham's explanation did not justify lying </a:t>
            </a:r>
            <a:r>
              <a:rPr lang="en-US" b="1" dirty="0"/>
              <a:t>(verses 11-13).</a:t>
            </a:r>
            <a:endParaRPr lang="en-US" dirty="0"/>
          </a:p>
          <a:p>
            <a:pPr lvl="1"/>
            <a:r>
              <a:rPr lang="en-US" dirty="0"/>
              <a:t>I didn't think the fear of God was in this place.</a:t>
            </a:r>
          </a:p>
          <a:p>
            <a:pPr lvl="1"/>
            <a:r>
              <a:rPr lang="en-US" dirty="0"/>
              <a:t>I only told a half-lie.</a:t>
            </a:r>
          </a:p>
          <a:p>
            <a:pPr lvl="1"/>
            <a:r>
              <a:rPr lang="en-US" dirty="0"/>
              <a:t>I have told this story before.</a:t>
            </a:r>
          </a:p>
          <a:p>
            <a:r>
              <a:rPr lang="en-US" dirty="0"/>
              <a:t>Once again Abraham profits at someone else’s loss.  </a:t>
            </a:r>
          </a:p>
          <a:p>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1" presetID="37"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7"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418</TotalTime>
  <Words>1479</Words>
  <Application>Microsoft Office PowerPoint</Application>
  <PresentationFormat>On-screen Show (4:3)</PresentationFormat>
  <Paragraphs>98</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Corbel</vt:lpstr>
      <vt:lpstr>Wingdings</vt:lpstr>
      <vt:lpstr>Wingdings 2</vt:lpstr>
      <vt:lpstr>Wingdings 3</vt:lpstr>
      <vt:lpstr>Module</vt:lpstr>
      <vt:lpstr>Are Some Lies OK With God?  </vt:lpstr>
      <vt:lpstr>Webster defined </vt:lpstr>
      <vt:lpstr>(Proverbs 6:16-19) </vt:lpstr>
      <vt:lpstr>GOD DID NOT EXCUSE LYING YESTERDAY  </vt:lpstr>
      <vt:lpstr>Genesis 12:13</vt:lpstr>
      <vt:lpstr>What do Abraham's lies tell us about him at that time?</vt:lpstr>
      <vt:lpstr>God did not excuse Abraham's lie. </vt:lpstr>
      <vt:lpstr>Once was not enough for Abraham. </vt:lpstr>
      <vt:lpstr>Believing A Lie</vt:lpstr>
      <vt:lpstr>Like Father, Like Son</vt:lpstr>
      <vt:lpstr>“Beware of the Hab-iru”</vt:lpstr>
      <vt:lpstr>GOD Does NOT EXCUSE LYING Today  </vt:lpstr>
      <vt:lpstr>Ethics, Rules &amp; Principles</vt:lpstr>
      <vt:lpstr>God determines what is right or wrong, not the situation.</vt:lpstr>
      <vt:lpstr>How Lies Operate. (1 John 1:8-10) </vt:lpstr>
      <vt:lpstr>The Outcome of Lying.</vt:lpstr>
      <vt:lpstr>situation Ethics</vt:lpstr>
      <vt:lpstr>Joseph Fletcher</vt:lpstr>
      <vt:lpstr>Three Approaches in Making Moral Decisions</vt:lpstr>
      <vt:lpstr>“Love" is the sole factor in making moral judgments.</vt:lpstr>
      <vt:lpstr>Christian Approach is Different</vt:lpstr>
      <vt:lpstr>Man’s Arrogance</vt:lpstr>
      <vt:lpstr>Obscuring Right and Wrong. (Isaiah 5:20-21) </vt:lpstr>
      <vt:lpstr>Telling The Truth Can Hurt ---</vt:lpstr>
      <vt:lpstr>GOD Will NOT EXCUSE LYING Tomorrow  </vt:lpstr>
      <vt:lpstr>Repent!</vt:lpstr>
      <vt:lpstr>The Truth Will Set Us Free!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Lies That Are OK With God</dc:title>
  <dc:creator>Maxx</dc:creator>
  <cp:lastModifiedBy>Bill McIlvain</cp:lastModifiedBy>
  <cp:revision>38</cp:revision>
  <dcterms:created xsi:type="dcterms:W3CDTF">2008-07-27T02:23:07Z</dcterms:created>
  <dcterms:modified xsi:type="dcterms:W3CDTF">2021-02-21T02:49:28Z</dcterms:modified>
</cp:coreProperties>
</file>