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2" r:id="rId7"/>
    <p:sldId id="261" r:id="rId8"/>
    <p:sldId id="263" r:id="rId9"/>
    <p:sldId id="264" r:id="rId10"/>
    <p:sldId id="265" r:id="rId11"/>
    <p:sldId id="266" r:id="rId12"/>
    <p:sldId id="268" r:id="rId13"/>
    <p:sldId id="267" r:id="rId14"/>
    <p:sldId id="270" r:id="rId15"/>
    <p:sldId id="271" r:id="rId16"/>
    <p:sldId id="272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33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A47F94B2-0F51-4DB8-835D-9B5F5A548CDC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066800"/>
            <a:ext cx="6153358" cy="1470025"/>
          </a:xfrm>
        </p:spPr>
        <p:txBody>
          <a:bodyPr/>
          <a:lstStyle/>
          <a:p>
            <a:pPr hangingPunct="0"/>
            <a:r>
              <a:rPr lang="en-US" b="1" dirty="0"/>
              <a:t>Dealing With A Thorn In The Flesh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971800"/>
            <a:ext cx="5086558" cy="861420"/>
          </a:xfrm>
        </p:spPr>
        <p:txBody>
          <a:bodyPr/>
          <a:lstStyle/>
          <a:p>
            <a:r>
              <a:rPr lang="en-US" b="1" dirty="0"/>
              <a:t>Reading - 2 Corinthians 12:6-10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41" r="22741"/>
          <a:stretch/>
        </p:blipFill>
        <p:spPr>
          <a:xfrm>
            <a:off x="6858000" y="76199"/>
            <a:ext cx="2167466" cy="397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92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"BUFFET" US </a:t>
            </a:r>
            <a:r>
              <a:rPr lang="en-US" sz="2400" dirty="0"/>
              <a:t>(</a:t>
            </a:r>
            <a:r>
              <a:rPr lang="en-US" sz="2400" b="1" dirty="0"/>
              <a:t>2 Corinthians 12:7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“Buffet" means, "to strike with the fist"; thus to strive against, contend</a:t>
            </a:r>
          </a:p>
          <a:p>
            <a:pPr marL="0" lvl="0" indent="0" algn="ctr" hangingPunct="0">
              <a:buNone/>
            </a:pPr>
            <a:r>
              <a:rPr lang="en-US" sz="3600" b="1" i="1" dirty="0"/>
              <a:t>(1 Corinthians 9:27) </a:t>
            </a:r>
          </a:p>
          <a:p>
            <a:pPr hangingPunct="0"/>
            <a:r>
              <a:rPr lang="en-US" sz="2000" dirty="0"/>
              <a:t>This buffeting is something brought upon by Satan.</a:t>
            </a:r>
          </a:p>
          <a:p>
            <a:pPr hangingPunct="0"/>
            <a:r>
              <a:rPr lang="en-US" sz="2000" dirty="0"/>
              <a:t>This </a:t>
            </a:r>
            <a:r>
              <a:rPr lang="en-US" sz="2000" u="sng" dirty="0"/>
              <a:t>external</a:t>
            </a:r>
            <a:r>
              <a:rPr lang="en-US" sz="2000" dirty="0"/>
              <a:t> "buffeting" is allowed to remain, to keep us humble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2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81000"/>
            <a:ext cx="7125113" cy="924475"/>
          </a:xfrm>
        </p:spPr>
        <p:txBody>
          <a:bodyPr/>
          <a:lstStyle/>
          <a:p>
            <a:r>
              <a:rPr lang="en-US" dirty="0"/>
              <a:t>THERE IS A PRACTICAL LESSON RELATED TO HUMILITY...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06930"/>
            <a:ext cx="7125112" cy="4051437"/>
          </a:xfrm>
        </p:spPr>
        <p:txBody>
          <a:bodyPr anchor="t">
            <a:normAutofit/>
          </a:bodyPr>
          <a:lstStyle/>
          <a:p>
            <a:pPr lvl="0" hangingPunct="0"/>
            <a:r>
              <a:rPr lang="en-US" dirty="0"/>
              <a:t>Humility is a necessary trait for God's people </a:t>
            </a:r>
          </a:p>
          <a:p>
            <a:pPr marL="0" lvl="0" indent="0" algn="ctr" hangingPunct="0">
              <a:buNone/>
            </a:pPr>
            <a:r>
              <a:rPr lang="en-US" sz="3600" b="1" i="1" dirty="0"/>
              <a:t>(Luke 18:13-14)  </a:t>
            </a:r>
          </a:p>
          <a:p>
            <a:pPr marL="0" lvl="0" indent="0" algn="ctr" hangingPunct="0">
              <a:buNone/>
            </a:pPr>
            <a:r>
              <a:rPr lang="en-US" sz="3600" b="1" i="1" dirty="0"/>
              <a:t>(1 Peter 5:5-6) </a:t>
            </a:r>
          </a:p>
          <a:p>
            <a:pPr lvl="0" hangingPunct="0"/>
            <a:r>
              <a:rPr lang="en-US" dirty="0"/>
              <a:t>Sometimes it is useful to have "outside help" to keep us humble!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133022"/>
            <a:ext cx="3124199" cy="264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2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045" y="304800"/>
            <a:ext cx="7753555" cy="924475"/>
          </a:xfrm>
        </p:spPr>
        <p:txBody>
          <a:bodyPr/>
          <a:lstStyle/>
          <a:p>
            <a:r>
              <a:rPr lang="en-US" dirty="0"/>
              <a:t>"</a:t>
            </a:r>
            <a:r>
              <a:rPr lang="en-US" b="1" i="1" dirty="0"/>
              <a:t>My grace is sufficient for you</a:t>
            </a:r>
            <a:r>
              <a:rPr lang="en-US" dirty="0"/>
              <a:t>" </a:t>
            </a:r>
            <a:br>
              <a:rPr lang="en-US" dirty="0"/>
            </a:br>
            <a:r>
              <a:rPr lang="en-US" sz="2000" b="1" dirty="0"/>
              <a:t>2 Corinthians 12:9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1"/>
            <a:ext cx="7391400" cy="4800599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The Lord gives us what we "</a:t>
            </a:r>
            <a:r>
              <a:rPr lang="en-US" u="sng" dirty="0"/>
              <a:t>need</a:t>
            </a:r>
            <a:r>
              <a:rPr lang="en-US" dirty="0"/>
              <a:t>" but not necessarily what we "</a:t>
            </a:r>
            <a:r>
              <a:rPr lang="en-US" u="sng" dirty="0"/>
              <a:t>want</a:t>
            </a:r>
            <a:r>
              <a:rPr lang="en-US" dirty="0"/>
              <a:t>"!</a:t>
            </a:r>
          </a:p>
          <a:p>
            <a:pPr marL="0" indent="0" algn="ctr" hangingPunct="0">
              <a:buNone/>
            </a:pPr>
            <a:r>
              <a:rPr lang="en-US" sz="3200" dirty="0"/>
              <a:t>"</a:t>
            </a:r>
            <a:r>
              <a:rPr lang="en-US" sz="3200" b="1" i="1" dirty="0"/>
              <a:t>My strength is made perfect in weakness</a:t>
            </a:r>
            <a:r>
              <a:rPr lang="en-US" sz="3200" dirty="0"/>
              <a:t>"</a:t>
            </a:r>
          </a:p>
          <a:p>
            <a:pPr hangingPunct="0"/>
            <a:r>
              <a:rPr lang="en-US" dirty="0"/>
              <a:t>It is in times of weakness and hardship that the Lord's strength can be experienced most completely!</a:t>
            </a:r>
          </a:p>
          <a:p>
            <a:pPr hangingPunct="0"/>
            <a:r>
              <a:rPr lang="en-US" dirty="0"/>
              <a:t>For in such times we really come to depend upon the Lord, and not upon our own strength or wisdom!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066800"/>
            <a:ext cx="2174240" cy="144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88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045" y="304800"/>
            <a:ext cx="7753555" cy="924475"/>
          </a:xfrm>
        </p:spPr>
        <p:txBody>
          <a:bodyPr/>
          <a:lstStyle/>
          <a:p>
            <a:r>
              <a:rPr lang="en-US" b="1" i="1" dirty="0"/>
              <a:t>"I will boast in my infirmities</a:t>
            </a:r>
            <a:r>
              <a:rPr lang="en-US" dirty="0"/>
              <a:t>“</a:t>
            </a:r>
            <a:br>
              <a:rPr lang="en-US" dirty="0"/>
            </a:br>
            <a:r>
              <a:rPr lang="en-US" sz="2000" b="1" i="1" dirty="0"/>
              <a:t>2 Corinthians 12:9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391400" cy="4952999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Why “glory” in them?</a:t>
            </a:r>
          </a:p>
          <a:p>
            <a:pPr hangingPunct="0"/>
            <a:r>
              <a:rPr lang="en-US" dirty="0"/>
              <a:t>We have the opportunity to experience the power of Christ in our life as He helps us deal with them!</a:t>
            </a:r>
          </a:p>
          <a:p>
            <a:pPr marL="0" indent="0" hangingPunct="0">
              <a:buNone/>
            </a:pPr>
            <a:r>
              <a:rPr lang="en-US" sz="2400" b="1" i="1" dirty="0"/>
              <a:t>"I take pleasure in infirmities ... for Christ's sake.  For when I am weak, then I am strong.  " - </a:t>
            </a:r>
            <a:r>
              <a:rPr lang="en-US" b="1" i="1" dirty="0"/>
              <a:t>2 Corinthians 12:10</a:t>
            </a:r>
            <a:endParaRPr lang="en-US" dirty="0"/>
          </a:p>
          <a:p>
            <a:pPr hangingPunct="0"/>
            <a:r>
              <a:rPr lang="en-US" dirty="0"/>
              <a:t>Infirmities can be a time for rejoicing! </a:t>
            </a:r>
            <a:r>
              <a:rPr lang="en-US" b="1" i="1" dirty="0"/>
              <a:t>(Romans 5:3) </a:t>
            </a:r>
          </a:p>
          <a:p>
            <a:pPr hangingPunct="0"/>
            <a:r>
              <a:rPr lang="en-US" dirty="0"/>
              <a:t>This can be a time to experience the strength Jesus gives, and the development of character that pleases Him! </a:t>
            </a:r>
          </a:p>
          <a:p>
            <a:pPr marL="0" indent="0" algn="ctr" hangingPunct="0">
              <a:buNone/>
            </a:pPr>
            <a:r>
              <a:rPr lang="en-US" sz="3600" b="1" i="1" dirty="0"/>
              <a:t>(James 1:2-4)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172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87" y="304800"/>
            <a:ext cx="7125113" cy="924475"/>
          </a:xfrm>
        </p:spPr>
        <p:txBody>
          <a:bodyPr/>
          <a:lstStyle/>
          <a:p>
            <a:r>
              <a:rPr lang="en-US" sz="2800" dirty="0"/>
              <a:t>Could it be that you are seeing your infirmities in the wrong light?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125112" cy="4051437"/>
          </a:xfrm>
        </p:spPr>
        <p:txBody>
          <a:bodyPr anchor="t"/>
          <a:lstStyle/>
          <a:p>
            <a:pPr hangingPunct="0"/>
            <a:r>
              <a:rPr lang="en-US" dirty="0"/>
              <a:t>If it weren’t for your thorns how many times would you think to consider prayer at all?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2514600"/>
            <a:ext cx="6241007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3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724"/>
            <a:ext cx="8153400" cy="924475"/>
          </a:xfrm>
        </p:spPr>
        <p:txBody>
          <a:bodyPr/>
          <a:lstStyle/>
          <a:p>
            <a:r>
              <a:rPr lang="en-US" dirty="0"/>
              <a:t>What do we glean from all of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28800"/>
            <a:ext cx="7125112" cy="4029998"/>
          </a:xfrm>
        </p:spPr>
        <p:txBody>
          <a:bodyPr anchor="t"/>
          <a:lstStyle/>
          <a:p>
            <a:pPr hangingPunct="0"/>
            <a:r>
              <a:rPr lang="en-US" sz="2800" dirty="0"/>
              <a:t>In time of infirmity, pray! </a:t>
            </a:r>
          </a:p>
          <a:p>
            <a:pPr lvl="0" hangingPunct="0"/>
            <a:r>
              <a:rPr lang="en-US" dirty="0"/>
              <a:t>But don't be surprised if the answer to your prayers are:  </a:t>
            </a:r>
            <a:r>
              <a:rPr lang="en-US" sz="2800" dirty="0"/>
              <a:t>"</a:t>
            </a:r>
            <a:r>
              <a:rPr lang="en-US" sz="2800" b="1" i="1" dirty="0"/>
              <a:t>My grace is sufficient for you</a:t>
            </a:r>
            <a:r>
              <a:rPr lang="en-US" sz="2800" dirty="0"/>
              <a:t>"</a:t>
            </a:r>
          </a:p>
          <a:p>
            <a:pPr hangingPunct="0"/>
            <a:r>
              <a:rPr lang="en-US" sz="2800" dirty="0"/>
              <a:t>"</a:t>
            </a:r>
            <a:r>
              <a:rPr lang="en-US" sz="2800" b="1" i="1" dirty="0"/>
              <a:t>My strength is made perfect in weakness“</a:t>
            </a:r>
          </a:p>
          <a:p>
            <a:pPr hangingPunct="0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4220210"/>
            <a:ext cx="3937000" cy="26377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905000"/>
            <a:ext cx="990600" cy="144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7" t="12501" r="21472" b="20555"/>
          <a:stretch/>
        </p:blipFill>
        <p:spPr>
          <a:xfrm>
            <a:off x="7086600" y="4102100"/>
            <a:ext cx="1862860" cy="263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18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Lord may choose not to remove your thorn either...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220157" cy="4374915"/>
          </a:xfrm>
        </p:spPr>
        <p:txBody>
          <a:bodyPr/>
          <a:lstStyle/>
          <a:p>
            <a:pPr hangingPunct="0"/>
            <a:r>
              <a:rPr lang="en-US" sz="2000" dirty="0"/>
              <a:t>Instead, He may choose to give you the </a:t>
            </a:r>
            <a:r>
              <a:rPr lang="en-US" sz="2000" u="sng" dirty="0"/>
              <a:t>strength</a:t>
            </a:r>
            <a:r>
              <a:rPr lang="en-US" sz="2000" dirty="0"/>
              <a:t> to endure it</a:t>
            </a:r>
          </a:p>
          <a:p>
            <a:pPr hangingPunct="0"/>
            <a:r>
              <a:rPr lang="en-US" sz="2000" dirty="0"/>
              <a:t>If so, then </a:t>
            </a:r>
            <a:r>
              <a:rPr lang="en-US" sz="2000" u="sng" dirty="0"/>
              <a:t>rejoice</a:t>
            </a:r>
            <a:r>
              <a:rPr lang="en-US" sz="2000" dirty="0"/>
              <a:t> that power of Christ rests upon you!</a:t>
            </a:r>
          </a:p>
          <a:p>
            <a:pPr hangingPunct="0"/>
            <a:r>
              <a:rPr lang="en-US" sz="2000" dirty="0"/>
              <a:t>Think about the Lord's statement as it relates to the problem of SIN, and the SALVATION He offers ("My grace is sufficient for you")...</a:t>
            </a:r>
          </a:p>
          <a:p>
            <a:pPr marL="0" indent="0" algn="ctr">
              <a:buNone/>
            </a:pPr>
            <a:r>
              <a:rPr lang="en-US" sz="6000" b="1" i="1" dirty="0"/>
              <a:t>(Titus 3:4-8)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5216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 Trying To Do It By Yourself!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14" b="4400"/>
          <a:stretch/>
        </p:blipFill>
        <p:spPr>
          <a:xfrm>
            <a:off x="838200" y="1806574"/>
            <a:ext cx="7132656" cy="4518026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6" t="5057" r="14706" b="18539"/>
          <a:stretch/>
        </p:blipFill>
        <p:spPr>
          <a:xfrm>
            <a:off x="1066800" y="609600"/>
            <a:ext cx="990600" cy="93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9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Thorn In The Flesh?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hangingPunct="0"/>
            <a:r>
              <a:rPr lang="en-US" sz="2400" dirty="0"/>
              <a:t>We might not be able to know exactly what the "thorn" is, but there are some valuable lessons to be gleaned as we consider...</a:t>
            </a:r>
          </a:p>
          <a:p>
            <a:pPr hangingPunct="0"/>
            <a:r>
              <a:rPr lang="en-US" sz="2400" dirty="0"/>
              <a:t>1.	Why is this "thorn" given to ME?</a:t>
            </a:r>
          </a:p>
          <a:p>
            <a:pPr hangingPunct="0"/>
            <a:r>
              <a:rPr lang="en-US" sz="2400" dirty="0"/>
              <a:t>2.	My initial reaction to the "thorn"</a:t>
            </a:r>
          </a:p>
          <a:p>
            <a:pPr lvl="0" hangingPunct="0"/>
            <a:r>
              <a:rPr lang="en-US" sz="2400" dirty="0"/>
              <a:t>3.  Our reaction to the answer given by the Lord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69"/>
          <a:stretch/>
        </p:blipFill>
        <p:spPr>
          <a:xfrm>
            <a:off x="0" y="5427133"/>
            <a:ext cx="2619375" cy="140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05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5400"/>
            <a:ext cx="7125113" cy="924475"/>
          </a:xfrm>
        </p:spPr>
        <p:txBody>
          <a:bodyPr/>
          <a:lstStyle/>
          <a:p>
            <a:r>
              <a:rPr lang="en-US" dirty="0"/>
              <a:t>How About Paul’s Thorn?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153400" cy="5486399"/>
          </a:xfrm>
        </p:spPr>
        <p:txBody>
          <a:bodyPr anchor="t">
            <a:normAutofit/>
          </a:bodyPr>
          <a:lstStyle/>
          <a:p>
            <a:pPr marL="0" indent="0" hangingPunct="0">
              <a:buNone/>
            </a:pPr>
            <a:r>
              <a:rPr lang="en-US" sz="2000" dirty="0"/>
              <a:t>Tertullian proposed that Paul had a </a:t>
            </a:r>
            <a:r>
              <a:rPr lang="en-US" sz="2000" u="sng" dirty="0"/>
              <a:t>pain in the ear or head</a:t>
            </a:r>
            <a:r>
              <a:rPr lang="en-US" sz="2000" dirty="0"/>
              <a:t>.</a:t>
            </a:r>
          </a:p>
          <a:p>
            <a:pPr lvl="0" hangingPunct="0"/>
            <a:r>
              <a:rPr lang="en-US" sz="2000" dirty="0"/>
              <a:t>Are migraine headaches YOUR thorn?</a:t>
            </a:r>
          </a:p>
          <a:p>
            <a:pPr marL="0" indent="0" hangingPunct="0">
              <a:buNone/>
            </a:pPr>
            <a:r>
              <a:rPr lang="en-US" sz="2400" dirty="0"/>
              <a:t>The medieval commentators attributed his thorn to </a:t>
            </a:r>
            <a:r>
              <a:rPr lang="en-US" sz="2400" u="sng" dirty="0"/>
              <a:t>unruly fleshly lusts</a:t>
            </a:r>
            <a:r>
              <a:rPr lang="en-US" sz="2400" dirty="0"/>
              <a:t>.</a:t>
            </a:r>
          </a:p>
          <a:p>
            <a:pPr lvl="0" hangingPunct="0"/>
            <a:r>
              <a:rPr lang="en-US" dirty="0"/>
              <a:t>Paul was not a woman hater, nor was he a homosexual. There is a good amount of historical evidence to support that Paul was a widower prior to being an Apostle, and being human these appetites were still alive.  The opportunity to be with other women was still there.</a:t>
            </a:r>
          </a:p>
          <a:p>
            <a:pPr marL="0" indent="0" algn="ctr" hangingPunct="0">
              <a:buNone/>
            </a:pPr>
            <a:r>
              <a:rPr lang="en-US" sz="3200" b="1" i="1" dirty="0"/>
              <a:t>(Acts 23:6) -- (Philippians 3:4-5) </a:t>
            </a:r>
            <a:endParaRPr lang="en-US" sz="3200" dirty="0"/>
          </a:p>
          <a:p>
            <a:pPr lvl="0" hangingPunct="0"/>
            <a:r>
              <a:rPr lang="en-US" dirty="0"/>
              <a:t>Marriage was a requirement of the oral Pharisee law. </a:t>
            </a:r>
          </a:p>
          <a:p>
            <a:pPr lvl="0" hangingPunct="0"/>
            <a:r>
              <a:rPr lang="en-US" sz="3200" dirty="0"/>
              <a:t>Is unruly fleshly lusts YOUR thorn?</a:t>
            </a:r>
          </a:p>
        </p:txBody>
      </p:sp>
    </p:spTree>
    <p:extLst>
      <p:ext uri="{BB962C8B-B14F-4D97-AF65-F5344CB8AC3E}">
        <p14:creationId xmlns:p14="http://schemas.microsoft.com/office/powerpoint/2010/main" val="42948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Paul’s Thorn?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4190999"/>
          </a:xfrm>
        </p:spPr>
        <p:txBody>
          <a:bodyPr anchor="t">
            <a:normAutofit/>
          </a:bodyPr>
          <a:lstStyle/>
          <a:p>
            <a:pPr marL="0" indent="0" hangingPunct="0">
              <a:buNone/>
            </a:pPr>
            <a:r>
              <a:rPr lang="en-US" sz="2400" dirty="0"/>
              <a:t>The commentator </a:t>
            </a:r>
            <a:r>
              <a:rPr lang="en-US" sz="2400" dirty="0" err="1"/>
              <a:t>MacKnight</a:t>
            </a:r>
            <a:r>
              <a:rPr lang="en-US" sz="2400" dirty="0"/>
              <a:t> attributes Paul’s </a:t>
            </a:r>
            <a:r>
              <a:rPr lang="en-US" sz="2400" u="sng" dirty="0"/>
              <a:t>stammering speech </a:t>
            </a:r>
            <a:r>
              <a:rPr lang="en-US" sz="2400" dirty="0"/>
              <a:t>as the thorn he had to endure.</a:t>
            </a:r>
          </a:p>
          <a:p>
            <a:pPr algn="ctr" hangingPunct="0"/>
            <a:r>
              <a:rPr lang="en-US" sz="3600" b="1" i="1" dirty="0"/>
              <a:t>(1 Corinthians 2:1) </a:t>
            </a:r>
          </a:p>
          <a:p>
            <a:pPr algn="ctr" hangingPunct="0"/>
            <a:r>
              <a:rPr lang="en-US" sz="3600" b="1" i="1" dirty="0"/>
              <a:t>(2 Corinthians 10:10)  </a:t>
            </a:r>
          </a:p>
          <a:p>
            <a:pPr marL="0" indent="0" hangingPunct="0">
              <a:buNone/>
            </a:pPr>
            <a:r>
              <a:rPr lang="en-US" sz="2400" dirty="0"/>
              <a:t>Ramsay came to the conclusion that Paul suffered </a:t>
            </a:r>
            <a:r>
              <a:rPr lang="en-US" sz="2400" u="sng" dirty="0"/>
              <a:t>recurring bouts of malarial fever.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52400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07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125113" cy="924475"/>
          </a:xfrm>
        </p:spPr>
        <p:txBody>
          <a:bodyPr/>
          <a:lstStyle/>
          <a:p>
            <a:r>
              <a:rPr lang="en-US" dirty="0"/>
              <a:t>How About Paul’s Thorn?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543800" cy="4952999"/>
          </a:xfrm>
        </p:spPr>
        <p:txBody>
          <a:bodyPr>
            <a:normAutofit/>
          </a:bodyPr>
          <a:lstStyle/>
          <a:p>
            <a:pPr hangingPunct="0"/>
            <a:r>
              <a:rPr lang="en-US" sz="2800" dirty="0"/>
              <a:t>Farrar and others said that Paul had </a:t>
            </a:r>
            <a:r>
              <a:rPr lang="en-US" sz="2800" u="sng" dirty="0"/>
              <a:t>acute eye problems</a:t>
            </a:r>
            <a:r>
              <a:rPr lang="en-US" sz="2800" dirty="0"/>
              <a:t>.</a:t>
            </a:r>
          </a:p>
          <a:p>
            <a:pPr lvl="0" hangingPunct="0"/>
            <a:r>
              <a:rPr lang="en-US" dirty="0"/>
              <a:t>They claim he suffered a severe form of </a:t>
            </a:r>
            <a:r>
              <a:rPr lang="en-US" dirty="0" err="1"/>
              <a:t>ophthalmia</a:t>
            </a:r>
            <a:r>
              <a:rPr lang="en-US" dirty="0"/>
              <a:t> (inflammation of the eyeball) based upon Paul’s comments: </a:t>
            </a:r>
          </a:p>
          <a:p>
            <a:pPr lvl="0" hangingPunct="0"/>
            <a:r>
              <a:rPr lang="en-US" sz="4000" b="1" i="1" dirty="0"/>
              <a:t>(Galatians 4:13-15) </a:t>
            </a:r>
          </a:p>
          <a:p>
            <a:pPr lvl="0" hangingPunct="0"/>
            <a:r>
              <a:rPr lang="en-US" sz="4000" b="1" i="1" dirty="0"/>
              <a:t>(Galatians 6:11) </a:t>
            </a:r>
          </a:p>
          <a:p>
            <a:pPr lvl="0" hangingPunct="0"/>
            <a:r>
              <a:rPr lang="en-US" dirty="0"/>
              <a:t>This eye condition was possibly brought on initially by the blinding vision on the Damascus road if you choose to follow that reasoning.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6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53558" cy="924475"/>
          </a:xfrm>
        </p:spPr>
        <p:txBody>
          <a:bodyPr/>
          <a:lstStyle/>
          <a:p>
            <a:r>
              <a:rPr lang="en-US" dirty="0"/>
              <a:t>Maybe the “Thorn” is not a “Thing”?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391400" cy="5105399"/>
          </a:xfrm>
        </p:spPr>
        <p:txBody>
          <a:bodyPr anchor="t">
            <a:normAutofit lnSpcReduction="10000"/>
          </a:bodyPr>
          <a:lstStyle/>
          <a:p>
            <a:pPr hangingPunct="0"/>
            <a:r>
              <a:rPr lang="en-US" dirty="0"/>
              <a:t>Chrysostom proposed Paul thorn was his </a:t>
            </a:r>
            <a:r>
              <a:rPr lang="en-US" u="sng" dirty="0"/>
              <a:t>persecutors</a:t>
            </a:r>
            <a:r>
              <a:rPr lang="en-US" dirty="0"/>
              <a:t>.  </a:t>
            </a:r>
          </a:p>
          <a:p>
            <a:pPr hangingPunct="0"/>
            <a:r>
              <a:rPr lang="en-US" b="1" dirty="0"/>
              <a:t>"And so by the "messenger of Satan," he means ... those who contended with and fought against him, those that cast him into a prison, those that beat him, that led him away to death); for they did Satan's business." (Homilies 26)</a:t>
            </a:r>
            <a:endParaRPr lang="en-US" dirty="0"/>
          </a:p>
          <a:p>
            <a:pPr marL="0" indent="0" hangingPunct="0">
              <a:buNone/>
            </a:pPr>
            <a:r>
              <a:rPr lang="en-US" dirty="0"/>
              <a:t>Reasons for this view:</a:t>
            </a:r>
          </a:p>
          <a:p>
            <a:pPr lvl="0" hangingPunct="0"/>
            <a:r>
              <a:rPr lang="en-US" dirty="0"/>
              <a:t>In the OT adversaries are sometimes referred to as "</a:t>
            </a:r>
            <a:r>
              <a:rPr lang="en-US" b="1" i="1" dirty="0"/>
              <a:t>thorns in your sides</a:t>
            </a:r>
            <a:r>
              <a:rPr lang="en-US" dirty="0"/>
              <a:t>" </a:t>
            </a:r>
            <a:r>
              <a:rPr lang="en-US" sz="2400" b="1" i="1" dirty="0"/>
              <a:t>(Numbers 33:55) </a:t>
            </a:r>
            <a:r>
              <a:rPr lang="en-US" sz="2400" dirty="0"/>
              <a:t> </a:t>
            </a:r>
            <a:endParaRPr lang="en-US" dirty="0"/>
          </a:p>
          <a:p>
            <a:pPr lvl="0" hangingPunct="0"/>
            <a:r>
              <a:rPr lang="en-US" dirty="0"/>
              <a:t>There is no metaphorical use of "thorn" for illness or temptation</a:t>
            </a:r>
          </a:p>
          <a:p>
            <a:pPr hangingPunct="0"/>
            <a:r>
              <a:rPr lang="en-US" dirty="0"/>
              <a:t>The term "messenger" in Paul's writings always refer to a </a:t>
            </a:r>
            <a:r>
              <a:rPr lang="en-US" u="sng" dirty="0"/>
              <a:t>person</a:t>
            </a:r>
            <a:r>
              <a:rPr lang="en-US" dirty="0"/>
              <a:t> and not to a </a:t>
            </a:r>
            <a:r>
              <a:rPr lang="en-US" u="sng" dirty="0"/>
              <a:t>thing </a:t>
            </a:r>
            <a:r>
              <a:rPr lang="en-US" dirty="0"/>
              <a:t>such as an illness.</a:t>
            </a:r>
          </a:p>
          <a:p>
            <a:pPr hangingPunct="0"/>
            <a:r>
              <a:rPr lang="en-US" dirty="0"/>
              <a:t>The basic topic of 3 chapters [2 Corinthians 10 -13] is Paul's </a:t>
            </a:r>
            <a:r>
              <a:rPr lang="en-US" u="sng" dirty="0"/>
              <a:t>opponents</a:t>
            </a:r>
            <a:r>
              <a:rPr lang="en-US" dirty="0"/>
              <a:t>, those who were troubling the Corinthians and Paul himself.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0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53558" cy="924475"/>
          </a:xfrm>
        </p:spPr>
        <p:txBody>
          <a:bodyPr/>
          <a:lstStyle/>
          <a:p>
            <a:r>
              <a:rPr lang="en-US" dirty="0"/>
              <a:t>What Did Paul Conclude?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391400" cy="5105399"/>
          </a:xfrm>
        </p:spPr>
        <p:txBody>
          <a:bodyPr anchor="t">
            <a:normAutofit/>
          </a:bodyPr>
          <a:lstStyle/>
          <a:p>
            <a:pPr hangingPunct="0"/>
            <a:r>
              <a:rPr lang="en-US" dirty="0"/>
              <a:t>A "thorn“ or "weakness" (infirmity) was an opportunity to glory.</a:t>
            </a:r>
          </a:p>
          <a:p>
            <a:pPr hangingPunct="0"/>
            <a:r>
              <a:rPr lang="en-US" dirty="0"/>
              <a:t>In the context of 2 Corinthians Chapters 10-13 he connects his infirmities or weakness with persecution:- </a:t>
            </a:r>
          </a:p>
          <a:p>
            <a:pPr lvl="0" algn="ctr" hangingPunct="0"/>
            <a:r>
              <a:rPr lang="en-US" sz="3600" b="1" i="1" dirty="0"/>
              <a:t>(2 Corinthians 11:30-33) </a:t>
            </a:r>
          </a:p>
          <a:p>
            <a:pPr lvl="0" algn="ctr" hangingPunct="0"/>
            <a:r>
              <a:rPr lang="en-US" sz="3600" b="1" i="1" dirty="0"/>
              <a:t>(2 Corinthians 12:10) </a:t>
            </a:r>
          </a:p>
          <a:p>
            <a:pPr lvl="0" algn="ctr" hangingPunct="0"/>
            <a:r>
              <a:rPr lang="en-US" sz="3600" b="1" i="1" dirty="0"/>
              <a:t>(2 Corinthians 13:3-4) </a:t>
            </a:r>
          </a:p>
          <a:p>
            <a:pPr lvl="0" hangingPunct="0"/>
            <a:r>
              <a:rPr lang="en-US" dirty="0"/>
              <a:t>Chrysostom’s conclusion: </a:t>
            </a:r>
            <a:r>
              <a:rPr lang="en-US" b="1" dirty="0"/>
              <a:t>"the opponents who dogged Paul's tracks throughout his mission, confusing churches every time he left one church to plant another." (Hard Sayings Of The Bible)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3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</a:t>
            </a:r>
            <a:r>
              <a:rPr lang="en-US" b="1" i="1" dirty="0"/>
              <a:t>a messenger of Satan</a:t>
            </a:r>
            <a:r>
              <a:rPr lang="en-US" dirty="0"/>
              <a:t>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7361"/>
            <a:ext cx="7696199" cy="4051437"/>
          </a:xfrm>
        </p:spPr>
        <p:txBody>
          <a:bodyPr anchor="t"/>
          <a:lstStyle/>
          <a:p>
            <a:pPr lvl="0" hangingPunct="0"/>
            <a:r>
              <a:rPr lang="en-US" sz="2000" dirty="0"/>
              <a:t>Whatever the "thorn", it was something with evil intent.  </a:t>
            </a:r>
          </a:p>
          <a:p>
            <a:pPr lvl="0" hangingPunct="0"/>
            <a:r>
              <a:rPr lang="en-US" sz="2000" dirty="0"/>
              <a:t>Yet it is evident that God allowed it to remain!  </a:t>
            </a:r>
          </a:p>
          <a:p>
            <a:r>
              <a:rPr lang="en-US" sz="2000" dirty="0"/>
              <a:t>This leads us to ask... </a:t>
            </a:r>
          </a:p>
          <a:p>
            <a:pPr marL="0" indent="0" algn="ctr">
              <a:spcBef>
                <a:spcPts val="3600"/>
              </a:spcBef>
              <a:buNone/>
            </a:pPr>
            <a:r>
              <a:rPr lang="en-US" sz="3200" b="1" u="sng" cap="all" dirty="0"/>
              <a:t>WHY Are "THORNs" GIVEN?</a:t>
            </a:r>
            <a:endParaRPr lang="en-US" sz="3200" b="1" u="sng" cap="small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41" r="22741"/>
          <a:stretch/>
        </p:blipFill>
        <p:spPr>
          <a:xfrm>
            <a:off x="7481938" y="2501349"/>
            <a:ext cx="1585862" cy="290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51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LEST WE BE "</a:t>
            </a:r>
            <a:r>
              <a:rPr lang="en-US" b="1" i="1" dirty="0"/>
              <a:t>EXALTED ABOVE MEASURE</a:t>
            </a:r>
            <a:r>
              <a:rPr lang="en-US" dirty="0"/>
              <a:t>-" </a:t>
            </a:r>
            <a:r>
              <a:rPr lang="en-US" sz="1800" dirty="0"/>
              <a:t>(</a:t>
            </a:r>
            <a:r>
              <a:rPr lang="en-US" sz="1800" b="1" dirty="0"/>
              <a:t>2 Corinthians 12:7</a:t>
            </a:r>
            <a:r>
              <a:rPr lang="en-US" sz="18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hangingPunct="0">
              <a:buNone/>
            </a:pPr>
            <a:r>
              <a:rPr lang="en-US" dirty="0"/>
              <a:t>Paul had been blessed to receive many revelations...</a:t>
            </a:r>
          </a:p>
          <a:p>
            <a:pPr hangingPunct="0"/>
            <a:r>
              <a:rPr lang="en-US" dirty="0"/>
              <a:t>On the road to Damascus - </a:t>
            </a:r>
            <a:r>
              <a:rPr lang="en-US" b="1" dirty="0"/>
              <a:t>Acts 9:3-6</a:t>
            </a:r>
            <a:endParaRPr lang="en-US" dirty="0"/>
          </a:p>
          <a:p>
            <a:pPr hangingPunct="0"/>
            <a:r>
              <a:rPr lang="en-US" dirty="0"/>
              <a:t>He received revelations in Jerusalem, at Troas, In Corinth and on way to Rome</a:t>
            </a:r>
          </a:p>
          <a:p>
            <a:pPr hangingPunct="0"/>
            <a:r>
              <a:rPr lang="en-US" dirty="0"/>
              <a:t>Probably nothing could compare with the vision of Paradise </a:t>
            </a:r>
            <a:r>
              <a:rPr lang="en-US" b="1" i="1" dirty="0"/>
              <a:t>(2 Corinthians 12:1-6)</a:t>
            </a:r>
            <a:r>
              <a:rPr lang="en-US" dirty="0"/>
              <a:t>  </a:t>
            </a:r>
          </a:p>
          <a:p>
            <a:pPr lvl="0" hangingPunct="0"/>
            <a:r>
              <a:rPr lang="en-US" dirty="0"/>
              <a:t>It would have been quite easy for Paul to be filled with pride over these revelations.</a:t>
            </a:r>
          </a:p>
          <a:p>
            <a:pPr lvl="0" hangingPunct="0"/>
            <a:r>
              <a:rPr lang="en-US" dirty="0"/>
              <a:t>It would have been just as easy for the church to exalt him too highly.</a:t>
            </a:r>
          </a:p>
          <a:p>
            <a:pPr lvl="0" hangingPunct="0"/>
            <a:r>
              <a:rPr lang="en-US" dirty="0"/>
              <a:t>What position do we see ourselves in the church?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40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1251</TotalTime>
  <Words>1132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Verdana</vt:lpstr>
      <vt:lpstr>Wingdings 2</vt:lpstr>
      <vt:lpstr>Autumn</vt:lpstr>
      <vt:lpstr>Dealing With A Thorn In The Flesh</vt:lpstr>
      <vt:lpstr>What Is A Thorn In The Flesh?</vt:lpstr>
      <vt:lpstr>How About Paul’s Thorn?</vt:lpstr>
      <vt:lpstr>How About Paul’s Thorn?</vt:lpstr>
      <vt:lpstr>How About Paul’s Thorn?</vt:lpstr>
      <vt:lpstr>Maybe the “Thorn” is not a “Thing”?</vt:lpstr>
      <vt:lpstr>What Did Paul Conclude?</vt:lpstr>
      <vt:lpstr>"a messenger of Satan"</vt:lpstr>
      <vt:lpstr>LEST WE BE "EXALTED ABOVE MEASURE-" (2 Corinthians 12:7)</vt:lpstr>
      <vt:lpstr>TO "BUFFET" US (2 Corinthians 12:7)</vt:lpstr>
      <vt:lpstr>THERE IS A PRACTICAL LESSON RELATED TO HUMILITY...</vt:lpstr>
      <vt:lpstr>"My grace is sufficient for you"  2 Corinthians 12:9</vt:lpstr>
      <vt:lpstr>"I will boast in my infirmities“ 2 Corinthians 12:9</vt:lpstr>
      <vt:lpstr>Could it be that you are seeing your infirmities in the wrong light?</vt:lpstr>
      <vt:lpstr>What do we glean from all of this?</vt:lpstr>
      <vt:lpstr>The Lord may choose not to remove your thorn either...</vt:lpstr>
      <vt:lpstr>Stop Trying To Do It By Yourself!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A Thorn In The Flesh</dc:title>
  <dc:creator>WMaxx</dc:creator>
  <cp:lastModifiedBy>Bill McIlvain</cp:lastModifiedBy>
  <cp:revision>20</cp:revision>
  <dcterms:created xsi:type="dcterms:W3CDTF">2012-11-11T00:17:18Z</dcterms:created>
  <dcterms:modified xsi:type="dcterms:W3CDTF">2021-03-07T01:29:02Z</dcterms:modified>
</cp:coreProperties>
</file>