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79" r:id="rId2"/>
    <p:sldId id="306" r:id="rId3"/>
    <p:sldId id="281" r:id="rId4"/>
    <p:sldId id="302" r:id="rId5"/>
    <p:sldId id="307" r:id="rId6"/>
    <p:sldId id="303" r:id="rId7"/>
    <p:sldId id="308" r:id="rId8"/>
    <p:sldId id="309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A75EC-EED5-4574-91A3-44F354FD5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CD8A9-540E-41E5-8201-0D35DFFC42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C52039-316F-4E06-B2AB-EEF839AC75B5}" type="datetimeFigureOut">
              <a:rPr lang="en-US" altLang="en-US"/>
              <a:pPr/>
              <a:t>4/17/2021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13ACF-F595-4CFE-BC04-EB0B2B26F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3715A-045C-49C1-8A5C-B86A80C7D9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B9FE39-9D17-4008-8CFC-0F51061F4D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72BE95CF-C2A0-409D-9EDA-7934CC9DC9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7077DAE-9C48-4BF2-8A0A-E7A864649C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11ECC888-0765-44E1-8B95-66604034CF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3184C2ED-8F10-4EC0-B8E7-F2C97CE0B2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AC0CC90D-3740-4673-8A32-D051A17975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01DC48F4-5557-4000-A62D-07D44092D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28B8DB4-E216-48C2-A37B-199E3FB272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4A9CE9-96E2-4324-AEB1-D6D057DD2E5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61001B1-6426-4475-9B9C-3AC4383D0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207E3EF-9448-459D-AFE4-916C55B7C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28 w 5184"/>
                  <a:gd name="T3" fmla="*/ 3159 h 3159"/>
                  <a:gd name="T4" fmla="*/ 542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13BDDB7F-301B-42A2-B8CA-F955BF5C89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6 w 556"/>
                  <a:gd name="T5" fmla="*/ 3159 h 3159"/>
                  <a:gd name="T6" fmla="*/ 58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76642C-A171-4709-8B59-2467ED2A3B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C5B481E-2417-415D-997E-9BECDD15CE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6 w 251"/>
                <a:gd name="T7" fmla="*/ 12 h 12"/>
                <a:gd name="T8" fmla="*/ 266 w 251"/>
                <a:gd name="T9" fmla="*/ 0 h 12"/>
                <a:gd name="T10" fmla="*/ 26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0C08B65-2033-41E7-AD7F-89910666369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8430 w 251"/>
                <a:gd name="T5" fmla="*/ 12 h 12"/>
                <a:gd name="T6" fmla="*/ 38430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5FF4C37-92DC-4E9E-87DD-4051F7624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7AB0644-7FBC-487B-BF30-25FD6E1FDA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8D252B6-50E0-4F75-82AA-0089D20381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0CD5322-3A57-48C1-9C4B-EF743F5C09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8EC5778-69D9-44E6-B9E3-0709038A398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32E772D-13D5-4583-A32D-337E1854C1C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2CB4505-A3BE-4B94-A225-A65A3F261E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228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7413528C-2B8A-48AE-85D8-86FC4D5733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D5D2E80B-C085-4346-AFA3-147E90926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D9BB52D-BC6C-4E4D-BC56-3B8AE597E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D828D16-0252-456C-AA8C-7A1674B3F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2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1C82DF6-3F80-4F9D-8FDC-D29539BE7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E2E73CE-5839-408B-9E05-EB85DF5F8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A0E4A44-64CF-4DED-AA55-7C17467E5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DE15B-912B-406D-9186-B0AD847C1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4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0D1C71D-CFE6-4F9E-8B8F-506777441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7004867-233E-496B-85ED-F5217CE42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E99364C-B17F-4CCB-817E-881DF8CA8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D7D72-610D-4020-9AF2-17B98923B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397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605268D-C1EE-428D-B6B7-CFF5FA376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8601A7-B9FA-4820-B157-468F60375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ADCEAC1-21C5-4E02-A524-824D87777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165A8-654F-451D-8039-2016A6B7B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59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7F3C578-2CDC-48A3-8440-73923E623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82C9E4C-AACA-4EE3-BE38-15C8B5E35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42E2CC5-3922-44D4-AFE1-FC06C43A0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4A59-B0DB-49FD-85B2-51F64FA11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71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5FF2803-7341-449F-A5F2-7DBD7A437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4442E8B-EF46-40D8-8C93-5CCA9E3E3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4E5681F-BD64-478D-865F-BB1AA52AB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398E7-250A-4C33-9D76-FC8F265CF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3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070B12C-803C-4F4D-9D16-EFA46FC76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C3B7161-B091-4077-A5B3-B2B2D12B8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7C55C49-6479-4101-9314-60827C706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3A8C8-FCD6-4463-8381-D00808CDF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9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C59F7F3-960F-4280-99AC-B0CFA3A5F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9D56D03-50B9-42DC-ACF6-EE0ED551F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25CB0A5-1F12-40A6-ABB5-A09ECFE5C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4C82A-0E8B-4397-9B3B-184E12152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925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DA10360-DCEA-466E-BFEC-C1D57CBBC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D7F87E1-70CA-4C7D-A762-FB95A8AA5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98E781C-250A-41E5-97E6-90262B1E9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3E86D-A76E-4936-AA49-805FA5A14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9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82E6D90-B87D-4C98-815F-334307E86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5E83F6B-85FB-4E02-96AD-124083088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6C3C6CA-1322-4D74-B4C4-33A26EFAF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09459-497C-4840-A420-DA0709993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7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A2CFE87-2FB2-4A54-A4EC-619276F62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40DCA55-2DF7-4B0E-9D0E-EEBE1FE32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8F982DE-82F1-47D0-B10D-DE9C92558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34791-DB20-4C26-9326-DC799F76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9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C79525B-9A55-4467-8D33-AD101A7D918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F77293B-4D07-4E78-8B53-ADB504EFBC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28 w 5184"/>
                <a:gd name="T3" fmla="*/ 3159 h 3159"/>
                <a:gd name="T4" fmla="*/ 542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A3CE5957-FAAE-40CD-B334-8FAC4A6797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6 w 556"/>
                <a:gd name="T5" fmla="*/ 3159 h 3159"/>
                <a:gd name="T6" fmla="*/ 58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98E8133-8BB8-4A7C-A631-6F4412CFE2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51009AAA-DDF9-4938-83F0-573EA49DB2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1FA467E4-1097-4CF4-9020-367D1AFCF7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AF3E8A45-3182-48F1-88A8-32B6586D99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2688079B-03C5-4348-89D7-80AC51F89F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80C9C4B0-5C7A-4508-9793-F920A20179E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7" name="Freeform 11">
                <a:extLst>
                  <a:ext uri="{FF2B5EF4-FFF2-40B4-BE49-F238E27FC236}">
                    <a16:creationId xmlns:a16="http://schemas.microsoft.com/office/drawing/2014/main" id="{9D7F3835-DD0E-4220-9E4A-EB39703D77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913C03C6-9677-4D53-9084-4170FDA8B6A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8430 w 251"/>
                  <a:gd name="T5" fmla="*/ 12 h 12"/>
                  <a:gd name="T6" fmla="*/ 38430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7DB63EC6-EDE6-4003-8E9C-FD07A8C259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6 w 251"/>
                  <a:gd name="T7" fmla="*/ 12 h 12"/>
                  <a:gd name="T8" fmla="*/ 266 w 251"/>
                  <a:gd name="T9" fmla="*/ 0 h 12"/>
                  <a:gd name="T10" fmla="*/ 26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0" name="Freeform 14">
                <a:extLst>
                  <a:ext uri="{FF2B5EF4-FFF2-40B4-BE49-F238E27FC236}">
                    <a16:creationId xmlns:a16="http://schemas.microsoft.com/office/drawing/2014/main" id="{0CD33C15-4E6B-4F6B-8757-5363BADE1D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21871" name="Rectangle 15">
            <a:extLst>
              <a:ext uri="{FF2B5EF4-FFF2-40B4-BE49-F238E27FC236}">
                <a16:creationId xmlns:a16="http://schemas.microsoft.com/office/drawing/2014/main" id="{40BC8903-8CEF-4169-BFCE-243B8826C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1872" name="Rectangle 16">
            <a:extLst>
              <a:ext uri="{FF2B5EF4-FFF2-40B4-BE49-F238E27FC236}">
                <a16:creationId xmlns:a16="http://schemas.microsoft.com/office/drawing/2014/main" id="{F3408287-AC57-4865-9010-2CC4484EA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73" name="Rectangle 17">
            <a:extLst>
              <a:ext uri="{FF2B5EF4-FFF2-40B4-BE49-F238E27FC236}">
                <a16:creationId xmlns:a16="http://schemas.microsoft.com/office/drawing/2014/main" id="{517EDD8A-A4B2-46ED-BEE4-5895048616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74" name="Rectangle 18">
            <a:extLst>
              <a:ext uri="{FF2B5EF4-FFF2-40B4-BE49-F238E27FC236}">
                <a16:creationId xmlns:a16="http://schemas.microsoft.com/office/drawing/2014/main" id="{1413CD14-3AEA-42E7-8A92-91B9251A8F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75" name="Rectangle 19">
            <a:extLst>
              <a:ext uri="{FF2B5EF4-FFF2-40B4-BE49-F238E27FC236}">
                <a16:creationId xmlns:a16="http://schemas.microsoft.com/office/drawing/2014/main" id="{BFCBD6C6-311B-4B87-ABA4-C25A27F68D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8D9678-E529-4E5D-862F-4E46B1450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4846-0D86-46EB-A850-09A0CBAF47D9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/>
            <a:r>
              <a:rPr lang="en-US" altLang="en-US" dirty="0"/>
              <a:t>Are You An </a:t>
            </a:r>
            <a:r>
              <a:rPr lang="en-US" altLang="en-US" dirty="0" err="1"/>
              <a:t>Apatheist</a:t>
            </a:r>
            <a:r>
              <a:rPr lang="en-US" alt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A4D4-174F-4766-8902-C30E83675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Reading – Revelation 2:1-5 and 3:14-19</a:t>
            </a:r>
          </a:p>
        </p:txBody>
      </p:sp>
      <p:pic>
        <p:nvPicPr>
          <p:cNvPr id="15362" name="Picture 3">
            <a:extLst>
              <a:ext uri="{FF2B5EF4-FFF2-40B4-BE49-F238E27FC236}">
                <a16:creationId xmlns:a16="http://schemas.microsoft.com/office/drawing/2014/main" id="{7FA0123D-C431-4A98-9B0B-0FF569C9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62952"/>
            <a:ext cx="5651500" cy="418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4C08-E31C-4E18-83E3-77ED61C121F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35050" y="76200"/>
            <a:ext cx="7086600" cy="1295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/>
            <a:r>
              <a:rPr lang="en-US" altLang="en-US" dirty="0"/>
              <a:t>Don’t Be An Apatheist!</a:t>
            </a:r>
            <a:br>
              <a:rPr lang="en-US" altLang="en-US" dirty="0"/>
            </a:br>
            <a:r>
              <a:rPr lang="en-US" altLang="en-US" dirty="0"/>
              <a:t>Just Stay With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B8A95-F163-4CC8-B803-26BE98CC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5738813" cy="830263"/>
          </a:xfrm>
          <a:prstGeom prst="rect">
            <a:avLst/>
          </a:prstGeom>
          <a:gradFill rotWithShape="1">
            <a:gsLst>
              <a:gs pos="0">
                <a:srgbClr val="DDFAFF"/>
              </a:gs>
              <a:gs pos="64999">
                <a:srgbClr val="AFF3FF"/>
              </a:gs>
              <a:gs pos="100000">
                <a:srgbClr val="8EF1FF"/>
              </a:gs>
            </a:gsLst>
            <a:lin ang="5400000" scaled="1"/>
          </a:gradFill>
          <a:ln w="9525">
            <a:solidFill>
              <a:srgbClr val="60C9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Know and experience salvation by grace!</a:t>
            </a:r>
          </a:p>
          <a:p>
            <a:pPr algn="ctr"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Revelation 2:7 &amp; 25-26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1DA08304-BDD1-4CDA-B740-12A02A96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96C2-4896-4C33-AA0D-E0F1D25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C665-B496-4D7A-9BBA-C27139FF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6715125" cy="4114800"/>
          </a:xfrm>
        </p:spPr>
        <p:txBody>
          <a:bodyPr/>
          <a:lstStyle/>
          <a:p>
            <a:r>
              <a:rPr lang="en-US" sz="2800" dirty="0"/>
              <a:t>“I still don't believe in God, but the larger truth is that it has been years since I really cared one way or another.”</a:t>
            </a:r>
          </a:p>
          <a:p>
            <a:r>
              <a:rPr lang="en-US" sz="2800" dirty="0"/>
              <a:t>“In America, the proportion of people who say they never go to church or synagogue has tripled since 1972, to 33 percent in 2000.”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8FC39-6F0A-40D7-ADEC-8311774C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599"/>
            <a:ext cx="8801100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935F6-0BE4-4BED-9E28-0FF06D37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12954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4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C7759-8A19-4DB0-B666-A4A358F12092}"/>
              </a:ext>
            </a:extLst>
          </p:cNvPr>
          <p:cNvSpPr txBox="1">
            <a:spLocks/>
          </p:cNvSpPr>
          <p:nvPr/>
        </p:nvSpPr>
        <p:spPr bwMode="auto">
          <a:xfrm>
            <a:off x="1035050" y="261938"/>
            <a:ext cx="7575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 Question: Are You An Apatheist?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46C69-843D-46F0-9862-1C46C7C05EA7}"/>
              </a:ext>
            </a:extLst>
          </p:cNvPr>
          <p:cNvSpPr txBox="1"/>
          <p:nvPr/>
        </p:nvSpPr>
        <p:spPr>
          <a:xfrm>
            <a:off x="914400" y="1828800"/>
            <a:ext cx="7985125" cy="3346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</a:pPr>
            <a:r>
              <a:rPr lang="en-US" altLang="en-US" sz="3200" dirty="0">
                <a:solidFill>
                  <a:srgbClr val="FFFF00"/>
                </a:solidFill>
                <a:cs typeface="Arial" panose="020B0604020202020204" pitchFamily="34" charset="0"/>
              </a:rPr>
              <a:t>Apatheism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Lack of interest towards belief or lack of belief in a deity or religion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Applies to both theism and atheism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The </a:t>
            </a:r>
            <a:r>
              <a:rPr lang="en-US" altLang="en-US" sz="2800" dirty="0" err="1">
                <a:solidFill>
                  <a:srgbClr val="F2F2F2"/>
                </a:solidFill>
                <a:cs typeface="Arial" panose="020B0604020202020204" pitchFamily="34" charset="0"/>
              </a:rPr>
              <a:t>apatheist’s</a:t>
            </a: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 creed is “So what?”</a:t>
            </a:r>
            <a:endParaRPr lang="en-US" altLang="en-US" sz="28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BB0E77AA-D120-4764-811A-696475BA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49" y="4953000"/>
            <a:ext cx="247145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0A8A99-1BF4-4317-9387-2016A00EC601}"/>
              </a:ext>
            </a:extLst>
          </p:cNvPr>
          <p:cNvSpPr txBox="1">
            <a:spLocks/>
          </p:cNvSpPr>
          <p:nvPr/>
        </p:nvSpPr>
        <p:spPr bwMode="auto">
          <a:xfrm>
            <a:off x="1035050" y="261938"/>
            <a:ext cx="7575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Causes of  Apatheism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59BDF-3458-4752-AB51-4B0DDA5D7102}"/>
              </a:ext>
            </a:extLst>
          </p:cNvPr>
          <p:cNvSpPr txBox="1"/>
          <p:nvPr/>
        </p:nvSpPr>
        <p:spPr>
          <a:xfrm>
            <a:off x="914400" y="1828800"/>
            <a:ext cx="7985125" cy="33079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  <a:defRPr/>
            </a:pPr>
            <a:r>
              <a:rPr lang="en-US" sz="3600" dirty="0">
                <a:solidFill>
                  <a:srgbClr val="FFFF00"/>
                </a:solidFill>
                <a:cs typeface="Arial" charset="0"/>
              </a:rPr>
              <a:t>Consider the Israelites</a:t>
            </a:r>
          </a:p>
          <a:p>
            <a:pPr marL="450850" indent="-341313"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charset="0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  <a:cs typeface="Arial" charset="0"/>
              </a:rPr>
              <a:t>Deuteronomy 8:11-14</a:t>
            </a:r>
          </a:p>
          <a:p>
            <a:pPr marL="450850" indent="-341313"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charset="0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  <a:cs typeface="Arial" charset="0"/>
              </a:rPr>
              <a:t>Amos 6:3-6</a:t>
            </a:r>
          </a:p>
          <a:p>
            <a:pPr marL="450850" indent="-341313"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charset="0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  <a:cs typeface="Arial" charset="0"/>
              </a:rPr>
              <a:t>Hosea 12:8</a:t>
            </a:r>
            <a:endParaRPr lang="en-US" sz="4000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F331F439-189F-46C2-A228-F3FFE4F9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4267200" y="3482778"/>
            <a:ext cx="4539553" cy="32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0A8A99-1BF4-4317-9387-2016A00EC601}"/>
              </a:ext>
            </a:extLst>
          </p:cNvPr>
          <p:cNvSpPr txBox="1">
            <a:spLocks/>
          </p:cNvSpPr>
          <p:nvPr/>
        </p:nvSpPr>
        <p:spPr bwMode="auto">
          <a:xfrm>
            <a:off x="1035050" y="261938"/>
            <a:ext cx="7575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Causes of  Apatheism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59BDF-3458-4752-AB51-4B0DDA5D7102}"/>
              </a:ext>
            </a:extLst>
          </p:cNvPr>
          <p:cNvSpPr txBox="1"/>
          <p:nvPr/>
        </p:nvSpPr>
        <p:spPr>
          <a:xfrm>
            <a:off x="914400" y="1828800"/>
            <a:ext cx="7985125" cy="2265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  <a:defRPr/>
            </a:pPr>
            <a:r>
              <a:rPr lang="en-US" sz="3200" dirty="0">
                <a:solidFill>
                  <a:srgbClr val="FFFF00"/>
                </a:solidFill>
                <a:cs typeface="Arial" charset="0"/>
              </a:rPr>
              <a:t>Consider the Laodiceans</a:t>
            </a:r>
          </a:p>
          <a:p>
            <a:pPr marL="450850" indent="-341313"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charset="0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  <a:cs typeface="Arial" charset="0"/>
              </a:rPr>
              <a:t>Revelation 3:14-17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[text reading]</a:t>
            </a:r>
            <a:endParaRPr lang="en-US" sz="3600" dirty="0">
              <a:solidFill>
                <a:srgbClr val="FFFF00"/>
              </a:solidFill>
              <a:cs typeface="Arial" charset="0"/>
            </a:endParaRPr>
          </a:p>
          <a:p>
            <a:pPr marL="450850" indent="-341313"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Material wellbeing can lead to spiritual apathy</a:t>
            </a:r>
            <a:endParaRPr lang="en-US" sz="2800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F331F439-189F-46C2-A228-F3FFE4F9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2327" y="4070927"/>
            <a:ext cx="2787073" cy="278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8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07C9B8-CD41-4B03-A814-B164FA9DB73F}"/>
              </a:ext>
            </a:extLst>
          </p:cNvPr>
          <p:cNvSpPr txBox="1">
            <a:spLocks/>
          </p:cNvSpPr>
          <p:nvPr/>
        </p:nvSpPr>
        <p:spPr bwMode="auto">
          <a:xfrm>
            <a:off x="1035050" y="261939"/>
            <a:ext cx="6280150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</a:pPr>
            <a:r>
              <a:rPr lang="en-US" alt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What cures apatheism?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F4558-AD20-499D-87A4-3E1D327D57D8}"/>
              </a:ext>
            </a:extLst>
          </p:cNvPr>
          <p:cNvSpPr txBox="1"/>
          <p:nvPr/>
        </p:nvSpPr>
        <p:spPr>
          <a:xfrm>
            <a:off x="914400" y="1828800"/>
            <a:ext cx="7985125" cy="38286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2F2F2"/>
                </a:solidFill>
                <a:cs typeface="Arial" panose="020B0604020202020204" pitchFamily="34" charset="0"/>
              </a:rPr>
              <a:t>True repentance 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FFF00"/>
                </a:solidFill>
                <a:cs typeface="Arial" panose="020B0604020202020204" pitchFamily="34" charset="0"/>
              </a:rPr>
              <a:t>2 Corinthians 7:9-11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[godly sorrow with diligence] </a:t>
            </a:r>
            <a:endParaRPr lang="en-US" altLang="en-US" sz="36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FFF00"/>
                </a:solidFill>
                <a:cs typeface="Arial" panose="020B0604020202020204" pitchFamily="34" charset="0"/>
              </a:rPr>
              <a:t>Romans 2:4-11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[grace AND penalty for sin]</a:t>
            </a:r>
            <a:endParaRPr lang="en-US" altLang="en-US" sz="36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FFF00"/>
                </a:solidFill>
                <a:cs typeface="Arial" panose="020B0604020202020204" pitchFamily="34" charset="0"/>
              </a:rPr>
              <a:t>Hebrews 10:26-31</a:t>
            </a:r>
            <a:endParaRPr lang="en-US" altLang="en-US" sz="4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97713E9D-4FCC-476B-8318-C2AFD0C1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5410200" y="4071362"/>
            <a:ext cx="3510203" cy="26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07C9B8-CD41-4B03-A814-B164FA9DB73F}"/>
              </a:ext>
            </a:extLst>
          </p:cNvPr>
          <p:cNvSpPr txBox="1">
            <a:spLocks/>
          </p:cNvSpPr>
          <p:nvPr/>
        </p:nvSpPr>
        <p:spPr bwMode="auto">
          <a:xfrm>
            <a:off x="1035050" y="261939"/>
            <a:ext cx="6280150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</a:pPr>
            <a:r>
              <a:rPr lang="en-US" alt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What cures apatheism?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F4558-AD20-499D-87A4-3E1D327D57D8}"/>
              </a:ext>
            </a:extLst>
          </p:cNvPr>
          <p:cNvSpPr txBox="1"/>
          <p:nvPr/>
        </p:nvSpPr>
        <p:spPr>
          <a:xfrm>
            <a:off x="914400" y="1828800"/>
            <a:ext cx="7985125" cy="33053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True religion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Many are apathetic because they have not seen or experienced true religion.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FFFF00"/>
                </a:solidFill>
                <a:cs typeface="Arial" panose="020B0604020202020204" pitchFamily="34" charset="0"/>
              </a:rPr>
              <a:t>James 1:27</a:t>
            </a:r>
            <a:endParaRPr lang="en-US" altLang="en-US" sz="44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97713E9D-4FCC-476B-8318-C2AFD0C1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4360409" y="3886200"/>
            <a:ext cx="4721246" cy="26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1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07C9B8-CD41-4B03-A814-B164FA9DB73F}"/>
              </a:ext>
            </a:extLst>
          </p:cNvPr>
          <p:cNvSpPr txBox="1">
            <a:spLocks/>
          </p:cNvSpPr>
          <p:nvPr/>
        </p:nvSpPr>
        <p:spPr bwMode="auto">
          <a:xfrm>
            <a:off x="152399" y="261939"/>
            <a:ext cx="8747125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2F2F2"/>
              </a:buClr>
            </a:pPr>
            <a:r>
              <a:rPr lang="en-US" alt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Jesus Offers What TRULY Satisfies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F4558-AD20-499D-87A4-3E1D327D57D8}"/>
              </a:ext>
            </a:extLst>
          </p:cNvPr>
          <p:cNvSpPr txBox="1"/>
          <p:nvPr/>
        </p:nvSpPr>
        <p:spPr>
          <a:xfrm>
            <a:off x="152400" y="1828800"/>
            <a:ext cx="8747126" cy="35023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T</a:t>
            </a:r>
            <a:r>
              <a:rPr lang="en-US" dirty="0"/>
              <a:t>he water of life that quenches thirst – John 4:13-14; 7:37-39</a:t>
            </a:r>
          </a:p>
          <a:p>
            <a:r>
              <a:rPr lang="en-US" dirty="0"/>
              <a:t>The bread of life that eliminates hunger – John 6:35</a:t>
            </a:r>
          </a:p>
          <a:p>
            <a:r>
              <a:rPr lang="en-US" dirty="0"/>
              <a:t>Light that dispels darkness – John 8:12</a:t>
            </a:r>
          </a:p>
          <a:p>
            <a:r>
              <a:rPr lang="en-US" dirty="0"/>
              <a:t>Freedom from the guilt and bondage of sin – John 8:34-36</a:t>
            </a:r>
          </a:p>
          <a:p>
            <a:r>
              <a:rPr lang="en-US" dirty="0"/>
              <a:t>Abundant life, filled with joy and peace – John 10:10; 14:27; 16:33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2F2F2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2F2F2"/>
                </a:solidFill>
                <a:cs typeface="Arial" panose="020B0604020202020204" pitchFamily="34" charset="0"/>
              </a:rPr>
              <a:t>He offered the same to LUKEWARM Laodiceans Revelation 3:18-21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97713E9D-4FCC-476B-8318-C2AFD0C1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4" b="26346"/>
          <a:stretch/>
        </p:blipFill>
        <p:spPr bwMode="auto">
          <a:xfrm>
            <a:off x="3886200" y="4800600"/>
            <a:ext cx="22739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0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5B53C1-4A96-4D80-8024-18570AF38533}"/>
              </a:ext>
            </a:extLst>
          </p:cNvPr>
          <p:cNvSpPr txBox="1">
            <a:spLocks/>
          </p:cNvSpPr>
          <p:nvPr/>
        </p:nvSpPr>
        <p:spPr bwMode="auto">
          <a:xfrm>
            <a:off x="152400" y="276225"/>
            <a:ext cx="8915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Word can cause a Positive Effect on the TRUE Believer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B56F-E50D-45E7-B3F9-32A86498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467600" cy="4524375"/>
          </a:xfrm>
          <a:prstGeom prst="rect">
            <a:avLst/>
          </a:prstGeom>
          <a:gradFill rotWithShape="1">
            <a:gsLst>
              <a:gs pos="0">
                <a:srgbClr val="DDFAFF"/>
              </a:gs>
              <a:gs pos="64999">
                <a:srgbClr val="AFF3FF"/>
              </a:gs>
              <a:gs pos="100000">
                <a:srgbClr val="8EF1FF"/>
              </a:gs>
            </a:gsLst>
            <a:lin ang="5400000" scaled="1"/>
          </a:gradFill>
          <a:ln w="9525">
            <a:solidFill>
              <a:srgbClr val="60C9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And they said to one another, “Did not our heart burn within us while He talked with us on the road, and while He opened the Scriptures to us?” 						    ~ Luke 24:32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  <a:p>
            <a:r>
              <a:rPr lang="en-US" altLang="en-US" sz="1800" dirty="0">
                <a:solidFill>
                  <a:srgbClr val="000099"/>
                </a:solidFill>
              </a:rPr>
              <a:t>Then Peter said to them, “Repent, and let every one of you be baptized in the name of Jesus Christ for the remission of sins; and you shall receive the gift of the Holy Spirit. 			       ~ Acts 2:38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  <a:p>
            <a:r>
              <a:rPr lang="en-US" altLang="en-US" sz="1800" dirty="0">
                <a:solidFill>
                  <a:srgbClr val="000099"/>
                </a:solidFill>
              </a:rPr>
              <a:t>But the fruit of the Spirit is love, joy, peace, longsuffering, kindness, goodness, faithfulness, gentleness, self- control. Against such there is no law. 					        ~ Galatians 5:22-23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  <a:p>
            <a:r>
              <a:rPr lang="en-US" altLang="en-US" sz="1800" dirty="0">
                <a:solidFill>
                  <a:srgbClr val="000099"/>
                </a:solidFill>
              </a:rPr>
              <a:t>Now may the God of hope fill you with all joy and peace in believing, that you may abound in hope by the power of the Holy Spirit. 							~ Romans 15:13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1176</TotalTime>
  <Words>456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Tahoma</vt:lpstr>
      <vt:lpstr>MS PGothic</vt:lpstr>
      <vt:lpstr>Arial</vt:lpstr>
      <vt:lpstr>Wingdings</vt:lpstr>
      <vt:lpstr>Shimmer</vt:lpstr>
      <vt:lpstr>Are You An Apatheist?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Be An Apatheist! Just Stay With it!</vt:lpstr>
    </vt:vector>
  </TitlesOfParts>
  <Company>ExecutableOutlines.com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A. Copeland</dc:creator>
  <cp:lastModifiedBy>Bill McIlvain</cp:lastModifiedBy>
  <cp:revision>107</cp:revision>
  <cp:lastPrinted>2011-09-18T11:40:12Z</cp:lastPrinted>
  <dcterms:created xsi:type="dcterms:W3CDTF">2006-02-24T21:26:11Z</dcterms:created>
  <dcterms:modified xsi:type="dcterms:W3CDTF">2021-04-18T02:15:06Z</dcterms:modified>
</cp:coreProperties>
</file>