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33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119BAA-FCBE-41B1-BC7D-18B7908D7FFC}"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F63D2-1676-4A57-B879-3C2FE0BC16C7}" type="slidenum">
              <a:rPr lang="en-US" smtClean="0"/>
              <a:t>‹#›</a:t>
            </a:fld>
            <a:endParaRPr lang="en-US"/>
          </a:p>
        </p:txBody>
      </p:sp>
    </p:spTree>
  </p:cSld>
  <p:clrMapOvr>
    <a:masterClrMapping/>
  </p:clrMapOvr>
  <p:transition spd="med">
    <p:spli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119BAA-FCBE-41B1-BC7D-18B7908D7FFC}"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F63D2-1676-4A57-B879-3C2FE0BC16C7}" type="slidenum">
              <a:rPr lang="en-US" smtClean="0"/>
              <a:t>‹#›</a:t>
            </a:fld>
            <a:endParaRPr lang="en-US"/>
          </a:p>
        </p:txBody>
      </p:sp>
    </p:spTree>
  </p:cSld>
  <p:clrMapOvr>
    <a:masterClrMapping/>
  </p:clrMapOvr>
  <p:transition spd="med">
    <p:spli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119BAA-FCBE-41B1-BC7D-18B7908D7FFC}"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F63D2-1676-4A57-B879-3C2FE0BC16C7}" type="slidenum">
              <a:rPr lang="en-US" smtClean="0"/>
              <a:t>‹#›</a:t>
            </a:fld>
            <a:endParaRPr lang="en-US"/>
          </a:p>
        </p:txBody>
      </p:sp>
    </p:spTree>
  </p:cSld>
  <p:clrMapOvr>
    <a:masterClrMapping/>
  </p:clrMapOvr>
  <p:transition spd="med">
    <p:spli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119BAA-FCBE-41B1-BC7D-18B7908D7FFC}"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F63D2-1676-4A57-B879-3C2FE0BC16C7}" type="slidenum">
              <a:rPr lang="en-US" smtClean="0"/>
              <a:t>‹#›</a:t>
            </a:fld>
            <a:endParaRPr lang="en-US"/>
          </a:p>
        </p:txBody>
      </p:sp>
    </p:spTree>
  </p:cSld>
  <p:clrMapOvr>
    <a:masterClrMapping/>
  </p:clrMapOvr>
  <p:transition spd="med">
    <p:spli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119BAA-FCBE-41B1-BC7D-18B7908D7FFC}"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F63D2-1676-4A57-B879-3C2FE0BC16C7}" type="slidenum">
              <a:rPr lang="en-US" smtClean="0"/>
              <a:t>‹#›</a:t>
            </a:fld>
            <a:endParaRPr lang="en-US"/>
          </a:p>
        </p:txBody>
      </p:sp>
    </p:spTree>
  </p:cSld>
  <p:clrMapOvr>
    <a:masterClrMapping/>
  </p:clrMapOvr>
  <p:transition spd="med">
    <p:spli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119BAA-FCBE-41B1-BC7D-18B7908D7FFC}" type="datetimeFigureOut">
              <a:rPr lang="en-US" smtClean="0"/>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F63D2-1676-4A57-B879-3C2FE0BC16C7}" type="slidenum">
              <a:rPr lang="en-US" smtClean="0"/>
              <a:t>‹#›</a:t>
            </a:fld>
            <a:endParaRPr lang="en-US"/>
          </a:p>
        </p:txBody>
      </p:sp>
    </p:spTree>
  </p:cSld>
  <p:clrMapOvr>
    <a:masterClrMapping/>
  </p:clrMapOvr>
  <p:transition spd="med">
    <p:spli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119BAA-FCBE-41B1-BC7D-18B7908D7FFC}" type="datetimeFigureOut">
              <a:rPr lang="en-US" smtClean="0"/>
              <a:t>4/10/2021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F63D2-1676-4A57-B879-3C2FE0BC16C7}" type="slidenum">
              <a:rPr lang="en-US" smtClean="0"/>
              <a:t>‹#›</a:t>
            </a:fld>
            <a:endParaRPr lang="en-US"/>
          </a:p>
        </p:txBody>
      </p:sp>
    </p:spTree>
  </p:cSld>
  <p:clrMapOvr>
    <a:masterClrMapping/>
  </p:clrMapOvr>
  <p:transition spd="med">
    <p:spli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119BAA-FCBE-41B1-BC7D-18B7908D7FFC}" type="datetimeFigureOut">
              <a:rPr lang="en-US" smtClean="0"/>
              <a:t>4/10/2021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F63D2-1676-4A57-B879-3C2FE0BC16C7}" type="slidenum">
              <a:rPr lang="en-US" smtClean="0"/>
              <a:t>‹#›</a:t>
            </a:fld>
            <a:endParaRPr lang="en-US"/>
          </a:p>
        </p:txBody>
      </p:sp>
    </p:spTree>
  </p:cSld>
  <p:clrMapOvr>
    <a:masterClrMapping/>
  </p:clrMapOvr>
  <p:transition spd="med">
    <p:spli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19BAA-FCBE-41B1-BC7D-18B7908D7FFC}" type="datetimeFigureOut">
              <a:rPr lang="en-US" smtClean="0"/>
              <a:t>4/10/2021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F63D2-1676-4A57-B879-3C2FE0BC16C7}" type="slidenum">
              <a:rPr lang="en-US" smtClean="0"/>
              <a:t>‹#›</a:t>
            </a:fld>
            <a:endParaRPr lang="en-US"/>
          </a:p>
        </p:txBody>
      </p:sp>
    </p:spTree>
  </p:cSld>
  <p:clrMapOvr>
    <a:masterClrMapping/>
  </p:clrMapOvr>
  <p:transition spd="med">
    <p:spli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119BAA-FCBE-41B1-BC7D-18B7908D7FFC}" type="datetimeFigureOut">
              <a:rPr lang="en-US" smtClean="0"/>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F63D2-1676-4A57-B879-3C2FE0BC16C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pli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B119BAA-FCBE-41B1-BC7D-18B7908D7FFC}" type="datetimeFigureOut">
              <a:rPr lang="en-US" smtClean="0"/>
              <a:t>4/10/2021</a:t>
            </a:fld>
            <a:endParaRPr lang="en-US"/>
          </a:p>
        </p:txBody>
      </p:sp>
      <p:sp>
        <p:nvSpPr>
          <p:cNvPr id="9" name="Slide Number Placeholder 8"/>
          <p:cNvSpPr>
            <a:spLocks noGrp="1"/>
          </p:cNvSpPr>
          <p:nvPr>
            <p:ph type="sldNum" sz="quarter" idx="11"/>
          </p:nvPr>
        </p:nvSpPr>
        <p:spPr/>
        <p:txBody>
          <a:bodyPr/>
          <a:lstStyle/>
          <a:p>
            <a:fld id="{FFBF63D2-1676-4A57-B879-3C2FE0BC16C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spd="med">
    <p:spli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FBF63D2-1676-4A57-B879-3C2FE0BC16C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119BAA-FCBE-41B1-BC7D-18B7908D7FFC}" type="datetimeFigureOut">
              <a:rPr lang="en-US" smtClean="0"/>
              <a:t>4/10/2021</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split dir="in"/>
  </p:transition>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80399"/>
            <a:ext cx="7543800" cy="2593975"/>
          </a:xfrm>
        </p:spPr>
        <p:txBody>
          <a:bodyPr/>
          <a:lstStyle/>
          <a:p>
            <a:pPr hangingPunct="0"/>
            <a:r>
              <a:rPr dirty="0"/>
              <a:t>Th</a:t>
            </a:r>
            <a:r>
              <a:rPr lang="en-US" dirty="0"/>
              <a:t>e Timeless Modern Church</a:t>
            </a:r>
          </a:p>
        </p:txBody>
      </p:sp>
      <p:sp>
        <p:nvSpPr>
          <p:cNvPr id="3" name="Subtitle 2"/>
          <p:cNvSpPr>
            <a:spLocks noGrp="1"/>
          </p:cNvSpPr>
          <p:nvPr>
            <p:ph type="subTitle" idx="1"/>
          </p:nvPr>
        </p:nvSpPr>
        <p:spPr>
          <a:xfrm>
            <a:off x="2057400" y="304800"/>
            <a:ext cx="6248400" cy="771144"/>
          </a:xfrm>
        </p:spPr>
        <p:txBody>
          <a:bodyPr>
            <a:normAutofit/>
          </a:bodyPr>
          <a:lstStyle/>
          <a:p>
            <a:pPr algn="r"/>
            <a:r>
              <a:rPr sz="3200" b="1" dirty="0"/>
              <a:t>Reading </a:t>
            </a:r>
            <a:r>
              <a:rPr lang="en-US" sz="3200" b="1" dirty="0"/>
              <a:t>–</a:t>
            </a:r>
            <a:r>
              <a:rPr sz="3200" b="1" dirty="0"/>
              <a:t> 1</a:t>
            </a:r>
            <a:r>
              <a:rPr lang="en-US" sz="3200" b="1" dirty="0"/>
              <a:t> </a:t>
            </a:r>
            <a:r>
              <a:rPr sz="3200" b="1" dirty="0"/>
              <a:t>Corinthians 10: 1-13</a:t>
            </a:r>
            <a:endParaRPr lang="en-US" sz="3200" b="1"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26" t="922" r="4333" b="11578"/>
          <a:stretch/>
        </p:blipFill>
        <p:spPr>
          <a:xfrm>
            <a:off x="4038600" y="3657599"/>
            <a:ext cx="4236128" cy="3088843"/>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Autofit/>
          </a:bodyPr>
          <a:lstStyle/>
          <a:p>
            <a:r>
              <a:rPr sz="3200"/>
              <a:t>Look at our Scripture Reading as an example.</a:t>
            </a:r>
            <a:endParaRPr lang="en-US" sz="3200" dirty="0"/>
          </a:p>
        </p:txBody>
      </p:sp>
      <p:sp>
        <p:nvSpPr>
          <p:cNvPr id="3" name="Content Placeholder 2"/>
          <p:cNvSpPr>
            <a:spLocks noGrp="1"/>
          </p:cNvSpPr>
          <p:nvPr>
            <p:ph idx="1"/>
          </p:nvPr>
        </p:nvSpPr>
        <p:spPr>
          <a:xfrm>
            <a:off x="76200" y="1066800"/>
            <a:ext cx="8305800" cy="5059363"/>
          </a:xfrm>
        </p:spPr>
        <p:txBody>
          <a:bodyPr>
            <a:normAutofit/>
          </a:bodyPr>
          <a:lstStyle/>
          <a:p>
            <a:pPr hangingPunct="0"/>
            <a:r>
              <a:rPr lang="en-US" dirty="0"/>
              <a:t>Verse 7... </a:t>
            </a:r>
            <a:r>
              <a:rPr lang="en-US" b="1" i="1" dirty="0"/>
              <a:t>{7} And do not become idolaters as were some of them. As it is written, "The people sat down to eat and drink, and rose up to play.“</a:t>
            </a:r>
          </a:p>
          <a:p>
            <a:pPr hangingPunct="0"/>
            <a:endParaRPr lang="en-US" b="1" i="1" dirty="0"/>
          </a:p>
          <a:p>
            <a:pPr hangingPunct="0"/>
            <a:endParaRPr lang="en-US" b="1" i="1" dirty="0"/>
          </a:p>
          <a:p>
            <a:pPr hangingPunct="0">
              <a:buNone/>
            </a:pPr>
            <a:r>
              <a:rPr lang="en-US" b="1" i="1" dirty="0"/>
              <a:t> </a:t>
            </a:r>
            <a:r>
              <a:rPr lang="en-US" dirty="0"/>
              <a:t>Church “fellowship halls” being used for</a:t>
            </a:r>
          </a:p>
          <a:p>
            <a:pPr hangingPunct="0"/>
            <a:r>
              <a:rPr lang="en-US" dirty="0"/>
              <a:t>a.  Gambling {Bingo}</a:t>
            </a:r>
          </a:p>
          <a:p>
            <a:pPr hangingPunct="0"/>
            <a:r>
              <a:rPr lang="en-US" dirty="0"/>
              <a:t>b.  Debauchery {Wedding Receptions}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9508" y="2895600"/>
            <a:ext cx="3552092" cy="3848100"/>
          </a:xfrm>
          <a:prstGeom prst="rect">
            <a:avLst/>
          </a:prstGeom>
        </p:spPr>
      </p:pic>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Elements of American Life</a:t>
            </a:r>
            <a:endParaRPr lang="en-US" dirty="0"/>
          </a:p>
        </p:txBody>
      </p:sp>
      <p:sp>
        <p:nvSpPr>
          <p:cNvPr id="3" name="Content Placeholder 2"/>
          <p:cNvSpPr>
            <a:spLocks noGrp="1"/>
          </p:cNvSpPr>
          <p:nvPr>
            <p:ph idx="1"/>
          </p:nvPr>
        </p:nvSpPr>
        <p:spPr/>
        <p:txBody>
          <a:bodyPr>
            <a:normAutofit/>
          </a:bodyPr>
          <a:lstStyle/>
          <a:p>
            <a:pPr algn="ctr"/>
            <a:r>
              <a:rPr lang="en-US" sz="8000" dirty="0"/>
              <a:t>Worship</a:t>
            </a:r>
          </a:p>
          <a:p>
            <a:pPr algn="ctr"/>
            <a:r>
              <a:rPr lang="en-US" sz="8000" dirty="0"/>
              <a:t>Work</a:t>
            </a:r>
          </a:p>
          <a:p>
            <a:pPr algn="ctr"/>
            <a:r>
              <a:rPr lang="en-US" sz="8000" dirty="0"/>
              <a:t>Play</a:t>
            </a:r>
          </a:p>
        </p:txBody>
      </p:sp>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Elements of American Life</a:t>
            </a:r>
            <a:endParaRPr lang="en-US" dirty="0"/>
          </a:p>
        </p:txBody>
      </p:sp>
      <p:sp>
        <p:nvSpPr>
          <p:cNvPr id="3" name="Content Placeholder 2"/>
          <p:cNvSpPr>
            <a:spLocks noGrp="1"/>
          </p:cNvSpPr>
          <p:nvPr>
            <p:ph idx="1"/>
          </p:nvPr>
        </p:nvSpPr>
        <p:spPr/>
        <p:txBody>
          <a:bodyPr/>
          <a:lstStyle/>
          <a:p>
            <a:r>
              <a:rPr lang="en-US" dirty="0"/>
              <a:t>Most Americans tend to</a:t>
            </a:r>
          </a:p>
          <a:p>
            <a:pPr algn="ctr"/>
            <a:r>
              <a:rPr lang="en-US" sz="6000" b="1" dirty="0"/>
              <a:t>Worship their </a:t>
            </a:r>
            <a:r>
              <a:rPr lang="en-US" sz="6000" b="1" u="sng" dirty="0"/>
              <a:t>work</a:t>
            </a:r>
            <a:r>
              <a:rPr lang="en-US" sz="6000" b="1" dirty="0"/>
              <a:t>,</a:t>
            </a:r>
          </a:p>
          <a:p>
            <a:pPr algn="ctr"/>
            <a:r>
              <a:rPr lang="en-US" sz="6000" b="1" dirty="0"/>
              <a:t>Work at their </a:t>
            </a:r>
            <a:r>
              <a:rPr lang="en-US" sz="6000" b="1" u="sng" dirty="0"/>
              <a:t>play</a:t>
            </a:r>
            <a:r>
              <a:rPr lang="en-US" sz="6000" b="1" dirty="0"/>
              <a:t> &amp; </a:t>
            </a:r>
          </a:p>
          <a:p>
            <a:pPr algn="ctr"/>
            <a:r>
              <a:rPr lang="en-US" sz="6000" b="1" dirty="0"/>
              <a:t>Play at their </a:t>
            </a:r>
            <a:r>
              <a:rPr lang="en-US" sz="6000" b="1" u="sng" dirty="0"/>
              <a:t>worship</a:t>
            </a:r>
            <a:r>
              <a:rPr lang="en-US" sz="6000" b="1" dirty="0"/>
              <a:t>!</a:t>
            </a:r>
          </a:p>
          <a:p>
            <a:endParaRPr lang="en-US" dirty="0"/>
          </a:p>
        </p:txBody>
      </p:sp>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Back to our Scripture</a:t>
            </a:r>
            <a:r>
              <a:rPr lang="en-US" dirty="0"/>
              <a:t>…</a:t>
            </a:r>
          </a:p>
        </p:txBody>
      </p:sp>
      <p:sp>
        <p:nvSpPr>
          <p:cNvPr id="3" name="Content Placeholder 2"/>
          <p:cNvSpPr>
            <a:spLocks noGrp="1"/>
          </p:cNvSpPr>
          <p:nvPr>
            <p:ph idx="1"/>
          </p:nvPr>
        </p:nvSpPr>
        <p:spPr/>
        <p:txBody>
          <a:bodyPr>
            <a:normAutofit/>
          </a:bodyPr>
          <a:lstStyle/>
          <a:p>
            <a:pPr hangingPunct="0"/>
            <a:r>
              <a:rPr lang="en-US" sz="4000" dirty="0"/>
              <a:t>vs. 8... </a:t>
            </a:r>
            <a:r>
              <a:rPr lang="en-US" sz="4000" b="1" i="1" dirty="0"/>
              <a:t>{8} Nor let us commit sexual immorality, as some of them did, and in one day twenty-three thousand fell.</a:t>
            </a:r>
          </a:p>
          <a:p>
            <a:pPr hangingPunct="0"/>
            <a:r>
              <a:rPr lang="en-US" sz="4000" dirty="0"/>
              <a:t>What was true yesterday STILL holds true today.</a:t>
            </a:r>
          </a:p>
          <a:p>
            <a:pPr lvl="0" hangingPunct="0">
              <a:buNone/>
            </a:pPr>
            <a:endParaRPr lang="en-US" dirty="0"/>
          </a:p>
          <a:p>
            <a:endParaRPr lang="en-US" dirty="0"/>
          </a:p>
        </p:txBody>
      </p:sp>
    </p:spTree>
  </p:cSld>
  <p:clrMapOvr>
    <a:masterClrMapping/>
  </p:clrMapOvr>
  <p:transition spd="med">
    <p:spli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en pregnancy.bmp"/>
          <p:cNvPicPr>
            <a:picLocks noChangeAspect="1"/>
          </p:cNvPicPr>
          <p:nvPr/>
        </p:nvPicPr>
        <p:blipFill>
          <a:blip r:embed="rId2"/>
          <a:stretch>
            <a:fillRect/>
          </a:stretch>
        </p:blipFill>
        <p:spPr>
          <a:xfrm>
            <a:off x="6172200" y="3670382"/>
            <a:ext cx="2162175" cy="3082843"/>
          </a:xfrm>
          <a:prstGeom prst="rect">
            <a:avLst/>
          </a:prstGeom>
        </p:spPr>
      </p:pic>
      <p:sp>
        <p:nvSpPr>
          <p:cNvPr id="2" name="Title 1"/>
          <p:cNvSpPr>
            <a:spLocks noGrp="1"/>
          </p:cNvSpPr>
          <p:nvPr>
            <p:ph type="title"/>
          </p:nvPr>
        </p:nvSpPr>
        <p:spPr/>
        <p:txBody>
          <a:bodyPr>
            <a:normAutofit/>
          </a:bodyPr>
          <a:lstStyle/>
          <a:p>
            <a:r>
              <a:t>Fruits of Immorality</a:t>
            </a:r>
            <a:r>
              <a:rPr lang="en-US" dirty="0"/>
              <a:t>…</a:t>
            </a:r>
          </a:p>
        </p:txBody>
      </p:sp>
      <p:sp>
        <p:nvSpPr>
          <p:cNvPr id="3" name="Content Placeholder 2"/>
          <p:cNvSpPr>
            <a:spLocks noGrp="1"/>
          </p:cNvSpPr>
          <p:nvPr>
            <p:ph idx="1"/>
          </p:nvPr>
        </p:nvSpPr>
        <p:spPr>
          <a:xfrm>
            <a:off x="152400" y="1600200"/>
            <a:ext cx="6324600" cy="4800600"/>
          </a:xfrm>
        </p:spPr>
        <p:txBody>
          <a:bodyPr>
            <a:normAutofit/>
          </a:bodyPr>
          <a:lstStyle/>
          <a:p>
            <a:pPr hangingPunct="0"/>
            <a:r>
              <a:rPr lang="en-US" sz="2000" dirty="0"/>
              <a:t>vs. 8... </a:t>
            </a:r>
            <a:r>
              <a:rPr lang="en-US" sz="2000" b="1" i="1" dirty="0"/>
              <a:t>{8} Nor let us commit sexual immorality, as some of them did, and in one day twenty-three thousand fell.</a:t>
            </a:r>
          </a:p>
          <a:p>
            <a:pPr hangingPunct="0"/>
            <a:r>
              <a:rPr lang="en-US" sz="2000" dirty="0"/>
              <a:t> </a:t>
            </a:r>
          </a:p>
          <a:p>
            <a:pPr lvl="0" hangingPunct="0"/>
            <a:r>
              <a:rPr lang="en-US" sz="2400" dirty="0"/>
              <a:t>Around the country, public schools mainstream pregnant girls.  </a:t>
            </a:r>
          </a:p>
          <a:p>
            <a:pPr lvl="0" hangingPunct="0"/>
            <a:r>
              <a:rPr lang="en-US" sz="2400" dirty="0"/>
              <a:t>Schools that try to express disapproval of teen motherhood run smack into the iron hand of the federal government</a:t>
            </a:r>
            <a:r>
              <a:rPr lang="en-US" dirty="0"/>
              <a:t>.  </a:t>
            </a:r>
          </a:p>
          <a:p>
            <a:endParaRPr lang="en-US" dirty="0"/>
          </a:p>
        </p:txBody>
      </p:sp>
    </p:spTree>
  </p:cSld>
  <p:clrMapOvr>
    <a:masterClrMapping/>
  </p:clrMapOvr>
  <p:transition spd="med">
    <p:spli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algn="l"/>
            <a:r>
              <a:rPr sz="3600"/>
              <a:t>Fruits of Immorality</a:t>
            </a:r>
            <a:r>
              <a:rPr lang="en-US" sz="3600" dirty="0"/>
              <a:t>…</a:t>
            </a:r>
          </a:p>
        </p:txBody>
      </p:sp>
      <p:sp>
        <p:nvSpPr>
          <p:cNvPr id="3" name="Content Placeholder 2"/>
          <p:cNvSpPr>
            <a:spLocks noGrp="1"/>
          </p:cNvSpPr>
          <p:nvPr>
            <p:ph idx="1"/>
          </p:nvPr>
        </p:nvSpPr>
        <p:spPr>
          <a:xfrm>
            <a:off x="457200" y="1371600"/>
            <a:ext cx="4953000" cy="4754563"/>
          </a:xfrm>
        </p:spPr>
        <p:txBody>
          <a:bodyPr>
            <a:normAutofit lnSpcReduction="10000"/>
          </a:bodyPr>
          <a:lstStyle/>
          <a:p>
            <a:pPr hangingPunct="0"/>
            <a:r>
              <a:rPr lang="en-US" sz="1500" dirty="0"/>
              <a:t>vs. 8... </a:t>
            </a:r>
            <a:r>
              <a:rPr lang="en-US" sz="1500" b="1" i="1" dirty="0"/>
              <a:t>{8} Nor let us commit sexual immorality, as some of them did, and in one day twenty-three thousand fell</a:t>
            </a:r>
            <a:r>
              <a:rPr lang="en-US" sz="1900" b="1" i="1" dirty="0"/>
              <a:t>.</a:t>
            </a:r>
          </a:p>
          <a:p>
            <a:pPr hangingPunct="0"/>
            <a:r>
              <a:rPr lang="en-US" sz="1900" dirty="0"/>
              <a:t> </a:t>
            </a:r>
          </a:p>
          <a:p>
            <a:pPr lvl="0" hangingPunct="0"/>
            <a:r>
              <a:rPr lang="en-US" sz="2800" dirty="0"/>
              <a:t>Few recognize it yet, but our bumper crop of children having children is in part the delayed harvest of a 1972 federal law that made it illegal for schools receiving federal funds to discipline students because of pregnancy or parenthood. </a:t>
            </a:r>
          </a:p>
          <a:p>
            <a:endParaRPr lang="en-US" dirty="0"/>
          </a:p>
        </p:txBody>
      </p:sp>
      <p:pic>
        <p:nvPicPr>
          <p:cNvPr id="4" name="Picture 3" descr="teen pregnancy TIME.jpg"/>
          <p:cNvPicPr>
            <a:picLocks noChangeAspect="1"/>
          </p:cNvPicPr>
          <p:nvPr/>
        </p:nvPicPr>
        <p:blipFill>
          <a:blip r:embed="rId2"/>
          <a:stretch>
            <a:fillRect/>
          </a:stretch>
        </p:blipFill>
        <p:spPr>
          <a:xfrm>
            <a:off x="5562600" y="76200"/>
            <a:ext cx="3581400" cy="4718495"/>
          </a:xfrm>
          <a:prstGeom prst="rect">
            <a:avLst/>
          </a:prstGeom>
        </p:spPr>
      </p:pic>
    </p:spTree>
  </p:cSld>
  <p:clrMapOvr>
    <a:masterClrMapping/>
  </p:clrMapOvr>
  <p:transition spd="med">
    <p:spli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53400" cy="1295400"/>
          </a:xfrm>
        </p:spPr>
        <p:txBody>
          <a:bodyPr>
            <a:noAutofit/>
          </a:bodyPr>
          <a:lstStyle/>
          <a:p>
            <a:pPr lvl="0"/>
            <a:r>
              <a:rPr sz="3600" dirty="0"/>
              <a:t>So the government “can't legislate good morals”, but must it enforce bad ones?</a:t>
            </a:r>
            <a:endParaRPr lang="en-US" sz="3600" dirty="0"/>
          </a:p>
        </p:txBody>
      </p:sp>
      <p:sp>
        <p:nvSpPr>
          <p:cNvPr id="3" name="Content Placeholder 2"/>
          <p:cNvSpPr>
            <a:spLocks noGrp="1"/>
          </p:cNvSpPr>
          <p:nvPr>
            <p:ph idx="1"/>
          </p:nvPr>
        </p:nvSpPr>
        <p:spPr>
          <a:xfrm>
            <a:off x="76200" y="1600200"/>
            <a:ext cx="8153400" cy="4953000"/>
          </a:xfrm>
        </p:spPr>
        <p:txBody>
          <a:bodyPr>
            <a:normAutofit/>
          </a:bodyPr>
          <a:lstStyle/>
          <a:p>
            <a:pPr lvl="0" hangingPunct="0"/>
            <a:r>
              <a:rPr lang="en-US" sz="4400" dirty="0"/>
              <a:t>Can you notice and compare the type of behavior today as described in </a:t>
            </a:r>
            <a:r>
              <a:rPr lang="en-US" sz="3600" b="1" i="1" dirty="0"/>
              <a:t>Romans 1:26-32?</a:t>
            </a:r>
            <a:r>
              <a:rPr lang="en-US" sz="3600" dirty="0"/>
              <a:t> </a:t>
            </a:r>
          </a:p>
          <a:p>
            <a:pPr lvl="0" hangingPunct="0"/>
            <a:endParaRPr lang="en-US" sz="3000" dirty="0"/>
          </a:p>
          <a:p>
            <a:endParaRPr lang="en-US" sz="3000" dirty="0"/>
          </a:p>
        </p:txBody>
      </p:sp>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Listen &amp; Learn </a:t>
            </a:r>
            <a:endParaRPr lang="en-US" dirty="0"/>
          </a:p>
        </p:txBody>
      </p:sp>
      <p:sp>
        <p:nvSpPr>
          <p:cNvPr id="3" name="Content Placeholder 2"/>
          <p:cNvSpPr>
            <a:spLocks noGrp="1"/>
          </p:cNvSpPr>
          <p:nvPr>
            <p:ph idx="1"/>
          </p:nvPr>
        </p:nvSpPr>
        <p:spPr>
          <a:xfrm>
            <a:off x="76200" y="1600200"/>
            <a:ext cx="7620000" cy="4800600"/>
          </a:xfrm>
        </p:spPr>
        <p:txBody>
          <a:bodyPr>
            <a:normAutofit/>
          </a:bodyPr>
          <a:lstStyle/>
          <a:p>
            <a:pPr hangingPunct="0"/>
            <a:r>
              <a:rPr lang="en-US" dirty="0"/>
              <a:t>Verses 11-13 ... </a:t>
            </a:r>
            <a:r>
              <a:rPr lang="en-US" b="1" i="1" dirty="0"/>
              <a:t>{11} Now all these things happened to them as examples, and they were written for our admonition, upon whom the ends of the ages have come. {12} Therefore let him who thinks he stands take heed lest he fall. </a:t>
            </a:r>
            <a:r>
              <a:rPr lang="en-US" dirty="0"/>
              <a:t> </a:t>
            </a:r>
            <a:r>
              <a:rPr lang="en-US" b="1" i="1" dirty="0"/>
              <a:t>{13} No temptation has overtaken you except such as is common to man; but God is faithful, who will not allow you to be tempted beyond what you are able, but with the temptation will also make the way of escape, that you may be able to bear it.</a:t>
            </a:r>
            <a:r>
              <a:rPr lang="en-US" dirty="0"/>
              <a:t> </a:t>
            </a:r>
          </a:p>
          <a:p>
            <a:pPr hangingPunct="0"/>
            <a:r>
              <a:rPr lang="en-US" dirty="0"/>
              <a:t>Is it really someone else’s fault if I’m hurt or lost or sick or tempted. </a:t>
            </a:r>
          </a:p>
          <a:p>
            <a:pPr marL="114300" indent="0" algn="ctr" hangingPunct="0">
              <a:buNone/>
            </a:pPr>
            <a:r>
              <a:rPr lang="en-US" sz="4400" b="1" i="1" dirty="0"/>
              <a:t>[Galatians 6:7 &amp; 5]</a:t>
            </a:r>
            <a:endParaRPr lang="en-US" sz="4400" b="1" dirty="0"/>
          </a:p>
          <a:p>
            <a:endParaRPr lang="en-US" dirty="0"/>
          </a:p>
        </p:txBody>
      </p:sp>
    </p:spTree>
  </p:cSld>
  <p:clrMapOvr>
    <a:masterClrMapping/>
  </p:clrMapOvr>
  <p:transition spd="med">
    <p:spli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885176" cy="3968496"/>
          </a:xfrm>
        </p:spPr>
        <p:txBody>
          <a:bodyPr/>
          <a:lstStyle/>
          <a:p>
            <a:pPr hangingPunct="0"/>
            <a:r>
              <a:rPr u="sng" cap="all"/>
              <a:t>consider the timeless warnings  from the book of hebrews</a:t>
            </a:r>
            <a:endParaRPr lang="en-US" dirty="0"/>
          </a:p>
        </p:txBody>
      </p:sp>
      <p:sp>
        <p:nvSpPr>
          <p:cNvPr id="3" name="Subtitle 2"/>
          <p:cNvSpPr>
            <a:spLocks noGrp="1"/>
          </p:cNvSpPr>
          <p:nvPr>
            <p:ph type="subTitle" idx="1"/>
          </p:nvPr>
        </p:nvSpPr>
        <p:spPr>
          <a:xfrm>
            <a:off x="6172200" y="1479320"/>
            <a:ext cx="2667000" cy="466344"/>
          </a:xfrm>
        </p:spPr>
        <p:txBody>
          <a:bodyPr/>
          <a:lstStyle/>
          <a:p>
            <a:pPr algn="r"/>
            <a:endParaRPr lang="en-US" dirty="0"/>
          </a:p>
        </p:txBody>
      </p:sp>
      <p:pic>
        <p:nvPicPr>
          <p:cNvPr id="1026" name="Picture 2" descr="C:\Users\Maxx\Pictures\caution sign to crop.bmp"/>
          <p:cNvPicPr>
            <a:picLocks noChangeAspect="1" noChangeArrowheads="1"/>
          </p:cNvPicPr>
          <p:nvPr/>
        </p:nvPicPr>
        <p:blipFill>
          <a:blip r:embed="rId2"/>
          <a:srcRect l="3763" t="2255" r="2688" b="74403"/>
          <a:stretch>
            <a:fillRect/>
          </a:stretch>
        </p:blipFill>
        <p:spPr bwMode="auto">
          <a:xfrm>
            <a:off x="4724400" y="1144058"/>
            <a:ext cx="4495800" cy="1136869"/>
          </a:xfrm>
          <a:prstGeom prst="rect">
            <a:avLst/>
          </a:prstGeom>
          <a:noFill/>
        </p:spPr>
      </p:pic>
      <p:pic>
        <p:nvPicPr>
          <p:cNvPr id="5" name="Picture 4" descr="danger sign to crop.gif"/>
          <p:cNvPicPr>
            <a:picLocks noChangeAspect="1"/>
          </p:cNvPicPr>
          <p:nvPr/>
        </p:nvPicPr>
        <p:blipFill>
          <a:blip r:embed="rId3"/>
          <a:srcRect l="4000" t="2281" r="4000" b="47193"/>
          <a:stretch>
            <a:fillRect/>
          </a:stretch>
        </p:blipFill>
        <p:spPr>
          <a:xfrm>
            <a:off x="381000" y="5638800"/>
            <a:ext cx="2336800" cy="914400"/>
          </a:xfrm>
          <a:prstGeom prst="rect">
            <a:avLst/>
          </a:prstGeom>
        </p:spPr>
      </p:pic>
      <p:pic>
        <p:nvPicPr>
          <p:cNvPr id="6" name="Picture 5" descr="danger sign.bmp"/>
          <p:cNvPicPr>
            <a:picLocks noChangeAspect="1"/>
          </p:cNvPicPr>
          <p:nvPr/>
        </p:nvPicPr>
        <p:blipFill>
          <a:blip r:embed="rId4" cstate="print"/>
          <a:stretch>
            <a:fillRect/>
          </a:stretch>
        </p:blipFill>
        <p:spPr>
          <a:xfrm>
            <a:off x="7162800" y="5029200"/>
            <a:ext cx="1193401" cy="1209675"/>
          </a:xfrm>
          <a:prstGeom prst="rect">
            <a:avLst/>
          </a:prstGeom>
        </p:spPr>
      </p:pic>
    </p:spTree>
  </p:cSld>
  <p:clrMapOvr>
    <a:masterClrMapping/>
  </p:clrMapOvr>
  <p:transition spd="slow">
    <p:wheel spokes="8"/>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i="1" dirty="0"/>
              <a:t>(Hebrews 2:1-4)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990168"/>
            <a:ext cx="7620000" cy="4020663"/>
          </a:xfrm>
        </p:spPr>
      </p:pic>
    </p:spTree>
  </p:cSld>
  <p:clrMapOvr>
    <a:masterClrMapping/>
  </p:clrMapOvr>
  <p:transition spd="med">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4400"/>
              <a:t>When we try to live by values today, it seems as if we stick out.  </a:t>
            </a:r>
            <a:endParaRPr lang="en-US" sz="4400" dirty="0"/>
          </a:p>
        </p:txBody>
      </p:sp>
      <p:sp>
        <p:nvSpPr>
          <p:cNvPr id="3" name="Content Placeholder 2"/>
          <p:cNvSpPr>
            <a:spLocks noGrp="1"/>
          </p:cNvSpPr>
          <p:nvPr>
            <p:ph idx="1"/>
          </p:nvPr>
        </p:nvSpPr>
        <p:spPr>
          <a:xfrm>
            <a:off x="457200" y="1600200"/>
            <a:ext cx="4572000" cy="4800600"/>
          </a:xfrm>
        </p:spPr>
        <p:txBody>
          <a:bodyPr>
            <a:normAutofit/>
          </a:bodyPr>
          <a:lstStyle/>
          <a:p>
            <a:pPr hangingPunct="0"/>
            <a:r>
              <a:rPr lang="en-US" sz="2400" dirty="0"/>
              <a:t>The Bible, which never changes, says this will be so.... </a:t>
            </a:r>
          </a:p>
          <a:p>
            <a:pPr marL="114300" indent="0" hangingPunct="0">
              <a:buNone/>
            </a:pPr>
            <a:r>
              <a:rPr lang="en-US" sz="5400" b="1" i="1" dirty="0"/>
              <a:t>[1 Peter 2:9]</a:t>
            </a:r>
          </a:p>
          <a:p>
            <a:pPr marL="114300" indent="0" hangingPunct="0">
              <a:buNone/>
            </a:pPr>
            <a:r>
              <a:rPr lang="en-US" sz="3600" b="1" i="1" dirty="0"/>
              <a:t>[Matthew 5:14 &amp; 16]</a:t>
            </a:r>
            <a:endParaRPr lang="en-US" sz="3600"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5400" y="1733550"/>
            <a:ext cx="3886200" cy="2914650"/>
          </a:xfrm>
          <a:prstGeom prst="rect">
            <a:avLst/>
          </a:prstGeom>
        </p:spPr>
      </p:pic>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251424"/>
            <a:ext cx="3962399" cy="3568476"/>
          </a:xfrm>
          <a:prstGeom prst="rect">
            <a:avLst/>
          </a:prstGeom>
        </p:spPr>
      </p:pic>
      <p:sp>
        <p:nvSpPr>
          <p:cNvPr id="2" name="Title 1"/>
          <p:cNvSpPr>
            <a:spLocks noGrp="1"/>
          </p:cNvSpPr>
          <p:nvPr>
            <p:ph type="title"/>
          </p:nvPr>
        </p:nvSpPr>
        <p:spPr/>
        <p:txBody>
          <a:bodyPr/>
          <a:lstStyle/>
          <a:p>
            <a:r>
              <a:rPr sz="4800" i="1" dirty="0"/>
              <a:t>(Hebrews 3:12-15) </a:t>
            </a:r>
            <a:endParaRPr lang="en-US" sz="4800"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886200" y="1568196"/>
            <a:ext cx="4572000" cy="3648456"/>
          </a:xfrm>
        </p:spPr>
      </p:pic>
    </p:spTree>
  </p:cSld>
  <p:clrMapOvr>
    <a:masterClrMapping/>
  </p:clrMapOvr>
  <p:transition spd="med">
    <p:pull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i="1" dirty="0"/>
              <a:t>(Hebrews 4:7-12) </a:t>
            </a:r>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505" b="3766"/>
          <a:stretch/>
        </p:blipFill>
        <p:spPr>
          <a:xfrm>
            <a:off x="762000" y="1379715"/>
            <a:ext cx="7131682" cy="5173485"/>
          </a:xfrm>
        </p:spPr>
      </p:pic>
    </p:spTree>
  </p:cSld>
  <p:clrMapOvr>
    <a:masterClrMapping/>
  </p:clrMapOvr>
  <p:transition spd="med">
    <p:pull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i="1"/>
              <a:t>(Hebrews 10:23-31) </a:t>
            </a:r>
            <a:endParaRPr lang="en-US" dirty="0"/>
          </a:p>
        </p:txBody>
      </p:sp>
      <p:sp>
        <p:nvSpPr>
          <p:cNvPr id="3" name="Content Placeholder 2"/>
          <p:cNvSpPr>
            <a:spLocks noGrp="1"/>
          </p:cNvSpPr>
          <p:nvPr>
            <p:ph idx="1"/>
          </p:nvPr>
        </p:nvSpPr>
        <p:spPr/>
        <p:txBody>
          <a:bodyPr>
            <a:normAutofit fontScale="92500" lnSpcReduction="10000"/>
          </a:bodyPr>
          <a:lstStyle/>
          <a:p>
            <a:pPr hangingPunct="0"/>
            <a:r>
              <a:rPr lang="en-US" b="1" i="1" dirty="0"/>
              <a:t>Let us hold fast the confession of our hope without wavering, for He who promised is faithful. {24} And let us consider one another in order to stir up love and good works, {25} not forsaking the assembling of ourselves together, as is the manner of some, but exhorting one another, and so much the more as you see the Day approaching. {26} For if we sin willfully after we have received the knowledge of the truth, there no longer remains a sacrifice for sins, {27} but a certain fearful expectation of judgment, and fiery indignation which will devour the adversaries. {28} Anyone who has rejected Moses' law dies without mercy on the testimony of two or three witnesses. {29} Of how much worse punishment, do you suppose, will he be thought worthy who has trampled the Son of God underfoot, counted the blood of the covenant by which he was sanctified a common thing, and insulted the Spirit of grace? {30} For we know Him who said, "Vengeance is Mine, I will repay," says the Lord. And again, "The LORD will judge His people." {31} It is a fearful thing to fall into the hands of the living God.</a:t>
            </a:r>
            <a:endParaRPr lang="en-US" dirty="0"/>
          </a:p>
          <a:p>
            <a:endParaRPr lang="en-US" dirty="0"/>
          </a:p>
        </p:txBody>
      </p:sp>
    </p:spTree>
  </p:cSld>
  <p:clrMapOvr>
    <a:masterClrMapping/>
  </p:clrMapOvr>
  <p:transition spd="med">
    <p:pull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hangingPunct="0"/>
            <a:r>
              <a:t>Get With The Times!</a:t>
            </a:r>
            <a:br>
              <a:rPr/>
            </a:br>
            <a:endParaRPr lang="en-US" dirty="0"/>
          </a:p>
        </p:txBody>
      </p:sp>
      <p:sp>
        <p:nvSpPr>
          <p:cNvPr id="3" name="Subtitle 2"/>
          <p:cNvSpPr>
            <a:spLocks noGrp="1"/>
          </p:cNvSpPr>
          <p:nvPr>
            <p:ph type="subTitle" idx="1"/>
          </p:nvPr>
        </p:nvSpPr>
        <p:spPr>
          <a:xfrm>
            <a:off x="457200" y="304800"/>
            <a:ext cx="8189976" cy="2057400"/>
          </a:xfrm>
        </p:spPr>
        <p:txBody>
          <a:bodyPr>
            <a:noAutofit/>
          </a:bodyPr>
          <a:lstStyle/>
          <a:p>
            <a:pPr algn="l"/>
            <a:r>
              <a:rPr sz="4400" b="1"/>
              <a:t>Since God's Word Is Truly Timeless, Then</a:t>
            </a:r>
            <a:r>
              <a:rPr lang="en-US" sz="4400" b="1" dirty="0"/>
              <a:t>…</a:t>
            </a:r>
          </a:p>
        </p:txBody>
      </p:sp>
    </p:spTree>
  </p:cSld>
  <p:clrMapOvr>
    <a:masterClrMapping/>
  </p:clrMapOvr>
  <p:transition spd="slow">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r>
              <a:rPr sz="4400"/>
              <a:t>“It’s not easy being a Christian today."</a:t>
            </a:r>
            <a:endParaRPr lang="en-US" dirty="0"/>
          </a:p>
        </p:txBody>
      </p:sp>
      <p:sp>
        <p:nvSpPr>
          <p:cNvPr id="3" name="Content Placeholder 2"/>
          <p:cNvSpPr>
            <a:spLocks noGrp="1"/>
          </p:cNvSpPr>
          <p:nvPr>
            <p:ph idx="1"/>
          </p:nvPr>
        </p:nvSpPr>
        <p:spPr/>
        <p:txBody>
          <a:bodyPr/>
          <a:lstStyle/>
          <a:p>
            <a:pPr hangingPunct="0"/>
            <a:r>
              <a:rPr lang="en-US" sz="3200" dirty="0"/>
              <a:t>It wasn’t easy being a Christian in the 70’s</a:t>
            </a:r>
          </a:p>
          <a:p>
            <a:pPr hangingPunct="0"/>
            <a:r>
              <a:rPr lang="en-US" sz="3200" dirty="0"/>
              <a:t>Just as it wasn’t easy being a Christian in the 40’s.   WHY?  </a:t>
            </a:r>
          </a:p>
          <a:p>
            <a:pPr hangingPunct="0">
              <a:buNone/>
            </a:pPr>
            <a:endParaRPr lang="en-US" sz="3200" dirty="0"/>
          </a:p>
          <a:p>
            <a:pPr hangingPunct="0">
              <a:buNone/>
            </a:pPr>
            <a:r>
              <a:rPr lang="en-US" sz="3200" dirty="0"/>
              <a:t>Because of the </a:t>
            </a:r>
            <a:r>
              <a:rPr lang="en-US" sz="3200" b="1" i="1" dirty="0"/>
              <a:t>lust of the flesh, the lusts of the eye, and the pride of life</a:t>
            </a:r>
            <a:r>
              <a:rPr lang="en-US" sz="3200" dirty="0"/>
              <a:t> </a:t>
            </a:r>
            <a:r>
              <a:rPr lang="en-US" sz="3200" b="1" i="1" dirty="0"/>
              <a:t>[1 John 2:16]</a:t>
            </a:r>
            <a:r>
              <a:rPr lang="en-US" sz="3200" dirty="0"/>
              <a:t> which knows no decade.</a:t>
            </a:r>
          </a:p>
          <a:p>
            <a:endParaRPr lang="en-US" dirty="0"/>
          </a:p>
        </p:txBody>
      </p:sp>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385" decel="100000"/>
                                        <p:tgtEl>
                                          <p:spTgt spid="3">
                                            <p:txEl>
                                              <p:pRg st="3" end="3"/>
                                            </p:txEl>
                                          </p:spTgt>
                                        </p:tgtEl>
                                      </p:cBhvr>
                                    </p:animEffect>
                                    <p:animScale>
                                      <p:cBhvr>
                                        <p:cTn id="8" dur="385" decel="100000"/>
                                        <p:tgtEl>
                                          <p:spTgt spid="3">
                                            <p:txEl>
                                              <p:pRg st="3" end="3"/>
                                            </p:txEl>
                                          </p:spTgt>
                                        </p:tgtEl>
                                      </p:cBhvr>
                                      <p:from x="10000" y="10000"/>
                                      <p:to x="200000" y="450000"/>
                                    </p:animScale>
                                    <p:animScale>
                                      <p:cBhvr>
                                        <p:cTn id="9" dur="615" accel="100000" fill="hold">
                                          <p:stCondLst>
                                            <p:cond delay="385"/>
                                          </p:stCondLst>
                                        </p:cTn>
                                        <p:tgtEl>
                                          <p:spTgt spid="3">
                                            <p:txEl>
                                              <p:pRg st="3" end="3"/>
                                            </p:txEl>
                                          </p:spTgt>
                                        </p:tgtEl>
                                      </p:cBhvr>
                                      <p:from x="200000" y="450000"/>
                                      <p:to x="100000" y="100000"/>
                                    </p:animScale>
                                    <p:set>
                                      <p:cBhvr>
                                        <p:cTn id="10" dur="385" fill="hold"/>
                                        <p:tgtEl>
                                          <p:spTgt spid="3">
                                            <p:txEl>
                                              <p:pRg st="3" end="3"/>
                                            </p:txEl>
                                          </p:spTgt>
                                        </p:tgtEl>
                                        <p:attrNameLst>
                                          <p:attrName>ppt_x</p:attrName>
                                        </p:attrNameLst>
                                      </p:cBhvr>
                                      <p:to>
                                        <p:strVal val="(0.5)"/>
                                      </p:to>
                                    </p:set>
                                    <p:anim from="(0.5)" to="(#ppt_x)" calcmode="lin" valueType="num">
                                      <p:cBhvr>
                                        <p:cTn id="11" dur="615" accel="100000" fill="hold">
                                          <p:stCondLst>
                                            <p:cond delay="385"/>
                                          </p:stCondLst>
                                        </p:cTn>
                                        <p:tgtEl>
                                          <p:spTgt spid="3">
                                            <p:txEl>
                                              <p:pRg st="3" end="3"/>
                                            </p:txEl>
                                          </p:spTgt>
                                        </p:tgtEl>
                                        <p:attrNameLst>
                                          <p:attrName>ppt_x</p:attrName>
                                        </p:attrNameLst>
                                      </p:cBhvr>
                                    </p:anim>
                                    <p:set>
                                      <p:cBhvr>
                                        <p:cTn id="12" dur="385" fill="hold"/>
                                        <p:tgtEl>
                                          <p:spTgt spid="3">
                                            <p:txEl>
                                              <p:pRg st="3" end="3"/>
                                            </p:txEl>
                                          </p:spTgt>
                                        </p:tgtEl>
                                        <p:attrNameLst>
                                          <p:attrName>ppt_y</p:attrName>
                                        </p:attrNameLst>
                                      </p:cBhvr>
                                      <p:to>
                                        <p:strVal val="(#ppt_y+0.4)"/>
                                      </p:to>
                                    </p:set>
                                    <p:anim from="(#ppt_y+0.4)" to="(#ppt_y)" calcmode="lin" valueType="num">
                                      <p:cBhvr>
                                        <p:cTn id="13" dur="615" accel="100000" fill="hold">
                                          <p:stCondLst>
                                            <p:cond delay="385"/>
                                          </p:stCondLst>
                                        </p:cTn>
                                        <p:tgtEl>
                                          <p:spTgt spid="3">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1905000"/>
          </a:xfrm>
        </p:spPr>
        <p:txBody>
          <a:bodyPr>
            <a:noAutofit/>
          </a:bodyPr>
          <a:lstStyle/>
          <a:p>
            <a:r>
              <a:rPr sz="4400"/>
              <a:t>The Bible has given us a set of rules for conduct that challenge us to be faithful.</a:t>
            </a:r>
            <a:endParaRPr lang="en-US" sz="4400" dirty="0"/>
          </a:p>
        </p:txBody>
      </p:sp>
      <p:sp>
        <p:nvSpPr>
          <p:cNvPr id="3" name="Content Placeholder 2"/>
          <p:cNvSpPr>
            <a:spLocks noGrp="1"/>
          </p:cNvSpPr>
          <p:nvPr>
            <p:ph idx="1"/>
          </p:nvPr>
        </p:nvSpPr>
        <p:spPr>
          <a:xfrm>
            <a:off x="152400" y="2362200"/>
            <a:ext cx="8305800" cy="3763963"/>
          </a:xfrm>
        </p:spPr>
        <p:txBody>
          <a:bodyPr>
            <a:normAutofit fontScale="92500" lnSpcReduction="20000"/>
          </a:bodyPr>
          <a:lstStyle/>
          <a:p>
            <a:pPr hangingPunct="0"/>
            <a:r>
              <a:rPr lang="en-US" sz="3500" dirty="0"/>
              <a:t>Jesus said, </a:t>
            </a:r>
            <a:r>
              <a:rPr lang="en-US" sz="3500" b="1" i="1" dirty="0"/>
              <a:t>Heaven &amp; earth will pass away, but my words will not pass away.</a:t>
            </a:r>
            <a:endParaRPr lang="en-US" sz="3500" dirty="0"/>
          </a:p>
          <a:p>
            <a:pPr hangingPunct="0"/>
            <a:r>
              <a:rPr lang="en-US" sz="3500" dirty="0"/>
              <a:t>He also said, </a:t>
            </a:r>
            <a:r>
              <a:rPr lang="en-US" sz="3500" b="1" i="1" dirty="0"/>
              <a:t>Whoever does not bear his cross and come after me, cannot be my disciple. [Luke 14:27].</a:t>
            </a:r>
            <a:endParaRPr lang="en-US" sz="3500" dirty="0"/>
          </a:p>
          <a:p>
            <a:pPr hangingPunct="0"/>
            <a:r>
              <a:rPr lang="en-US" sz="3500" dirty="0"/>
              <a:t>We try to blame our times and our technology for not accepting the challenges that Jesus has asked us to bear.</a:t>
            </a:r>
          </a:p>
          <a:p>
            <a:endParaRPr lang="en-US" dirty="0"/>
          </a:p>
        </p:txBody>
      </p:sp>
    </p:spTree>
  </p:cSld>
  <p:clrMapOvr>
    <a:masterClrMapping/>
  </p:clrMapOvr>
  <p:transition spd="med">
    <p:spli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normAutofit fontScale="90000"/>
          </a:bodyPr>
          <a:lstStyle/>
          <a:p>
            <a:r>
              <a:rPr sz="4900"/>
              <a:t>Peer pressure is not a new concept.</a:t>
            </a:r>
            <a:endParaRPr lang="en-US" dirty="0"/>
          </a:p>
        </p:txBody>
      </p:sp>
      <p:sp>
        <p:nvSpPr>
          <p:cNvPr id="3" name="Content Placeholder 2"/>
          <p:cNvSpPr>
            <a:spLocks noGrp="1"/>
          </p:cNvSpPr>
          <p:nvPr>
            <p:ph idx="1"/>
          </p:nvPr>
        </p:nvSpPr>
        <p:spPr>
          <a:xfrm>
            <a:off x="3200400" y="1981200"/>
            <a:ext cx="5334000" cy="4144963"/>
          </a:xfrm>
        </p:spPr>
        <p:txBody>
          <a:bodyPr>
            <a:normAutofit/>
          </a:bodyPr>
          <a:lstStyle/>
          <a:p>
            <a:pPr hangingPunct="0"/>
            <a:r>
              <a:rPr lang="en-US" sz="2800" dirty="0"/>
              <a:t>It caused Aaron to fashion the golden calf.</a:t>
            </a:r>
          </a:p>
          <a:p>
            <a:pPr hangingPunct="0"/>
            <a:r>
              <a:rPr lang="en-US" sz="2800" dirty="0"/>
              <a:t>It caused King Saul to spare King Agag and the best livestock</a:t>
            </a:r>
          </a:p>
          <a:p>
            <a:pPr hangingPunct="0"/>
            <a:r>
              <a:rPr lang="en-US" sz="2800" dirty="0"/>
              <a:t>It caused Peter to deny Christ 3 times</a:t>
            </a:r>
          </a:p>
          <a:p>
            <a:pPr hangingPunct="0"/>
            <a:r>
              <a:rPr lang="en-US" sz="2800" dirty="0"/>
              <a:t>It caused Peter &amp; Barnabas “to play the hypocrite” at Antioch</a:t>
            </a:r>
          </a:p>
          <a:p>
            <a:endParaRPr lang="en-US" dirty="0"/>
          </a:p>
        </p:txBody>
      </p:sp>
      <p:pic>
        <p:nvPicPr>
          <p:cNvPr id="4" name="Picture 3" descr="peer pressure caution.bmp"/>
          <p:cNvPicPr>
            <a:picLocks noChangeAspect="1"/>
          </p:cNvPicPr>
          <p:nvPr/>
        </p:nvPicPr>
        <p:blipFill>
          <a:blip r:embed="rId2"/>
          <a:stretch>
            <a:fillRect/>
          </a:stretch>
        </p:blipFill>
        <p:spPr>
          <a:xfrm>
            <a:off x="0" y="0"/>
            <a:ext cx="1238250" cy="885825"/>
          </a:xfrm>
          <a:prstGeom prst="rect">
            <a:avLst/>
          </a:prstGeom>
        </p:spPr>
      </p:pic>
      <p:pic>
        <p:nvPicPr>
          <p:cNvPr id="5" name="Picture 4" descr="peer pressure.jpg"/>
          <p:cNvPicPr>
            <a:picLocks noChangeAspect="1"/>
          </p:cNvPicPr>
          <p:nvPr/>
        </p:nvPicPr>
        <p:blipFill>
          <a:blip r:embed="rId3"/>
          <a:stretch>
            <a:fillRect/>
          </a:stretch>
        </p:blipFill>
        <p:spPr>
          <a:xfrm>
            <a:off x="304800" y="1752600"/>
            <a:ext cx="3276600" cy="1187392"/>
          </a:xfrm>
          <a:prstGeom prst="rect">
            <a:avLst/>
          </a:prstGeom>
        </p:spPr>
      </p:pic>
      <p:pic>
        <p:nvPicPr>
          <p:cNvPr id="6" name="Picture 5" descr="peer pressure thumbnail.jpg"/>
          <p:cNvPicPr>
            <a:picLocks noChangeAspect="1"/>
          </p:cNvPicPr>
          <p:nvPr/>
        </p:nvPicPr>
        <p:blipFill>
          <a:blip r:embed="rId4"/>
          <a:stretch>
            <a:fillRect/>
          </a:stretch>
        </p:blipFill>
        <p:spPr>
          <a:xfrm>
            <a:off x="7467600" y="5886450"/>
            <a:ext cx="914400" cy="895350"/>
          </a:xfrm>
          <a:prstGeom prst="rect">
            <a:avLst/>
          </a:prstGeom>
        </p:spPr>
      </p:pic>
      <p:pic>
        <p:nvPicPr>
          <p:cNvPr id="7" name="Picture 6" descr="peer pressure 2.jpg"/>
          <p:cNvPicPr>
            <a:picLocks noChangeAspect="1"/>
          </p:cNvPicPr>
          <p:nvPr/>
        </p:nvPicPr>
        <p:blipFill>
          <a:blip r:embed="rId5"/>
          <a:stretch>
            <a:fillRect/>
          </a:stretch>
        </p:blipFill>
        <p:spPr>
          <a:xfrm>
            <a:off x="609599" y="4038600"/>
            <a:ext cx="2887899" cy="2171700"/>
          </a:xfrm>
          <a:prstGeom prst="rect">
            <a:avLst/>
          </a:prstGeom>
        </p:spPr>
      </p:pic>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10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150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sz="4000"/>
              <a:t>The Bible teaches of Timeless Worship.</a:t>
            </a:r>
            <a:endParaRPr lang="en-US" dirty="0"/>
          </a:p>
        </p:txBody>
      </p:sp>
      <p:sp>
        <p:nvSpPr>
          <p:cNvPr id="3" name="Content Placeholder 2"/>
          <p:cNvSpPr>
            <a:spLocks noGrp="1"/>
          </p:cNvSpPr>
          <p:nvPr>
            <p:ph idx="1"/>
          </p:nvPr>
        </p:nvSpPr>
        <p:spPr/>
        <p:txBody>
          <a:bodyPr/>
          <a:lstStyle/>
          <a:p>
            <a:pPr hangingPunct="0"/>
            <a:r>
              <a:rPr lang="en-US" sz="3200" dirty="0"/>
              <a:t>Even in Jesus’ day men wanted to substitute </a:t>
            </a:r>
            <a:r>
              <a:rPr lang="en-US" sz="3200" b="1" u="sng" dirty="0"/>
              <a:t>their</a:t>
            </a:r>
            <a:r>
              <a:rPr lang="en-US" sz="3200" dirty="0"/>
              <a:t> terms for worshipping God.</a:t>
            </a:r>
          </a:p>
          <a:p>
            <a:pPr hangingPunct="0"/>
            <a:r>
              <a:rPr lang="en-US" sz="3200" dirty="0"/>
              <a:t>Jesus answered them by saying...  </a:t>
            </a:r>
          </a:p>
          <a:p>
            <a:pPr hangingPunct="0"/>
            <a:r>
              <a:rPr lang="en-US" sz="3200" b="1" i="1" dirty="0"/>
              <a:t>But in vain do they worship me, teaching for doctrines the commandments of men.</a:t>
            </a:r>
            <a:r>
              <a:rPr lang="en-US" sz="3200" dirty="0"/>
              <a:t> </a:t>
            </a:r>
            <a:r>
              <a:rPr lang="en-US" sz="3200" b="1" i="1" dirty="0"/>
              <a:t>[Matthew 15:9]</a:t>
            </a:r>
            <a:endParaRPr lang="en-US" sz="3200" dirty="0"/>
          </a:p>
          <a:p>
            <a:endParaRPr lang="en-US" dirty="0"/>
          </a:p>
        </p:txBody>
      </p:sp>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93" decel="100000"/>
                                        <p:tgtEl>
                                          <p:spTgt spid="3">
                                            <p:txEl>
                                              <p:pRg st="2" end="2"/>
                                            </p:txEl>
                                          </p:spTgt>
                                        </p:tgtEl>
                                      </p:cBhvr>
                                    </p:animEffect>
                                    <p:animScale>
                                      <p:cBhvr>
                                        <p:cTn id="8" dur="193" decel="100000"/>
                                        <p:tgtEl>
                                          <p:spTgt spid="3">
                                            <p:txEl>
                                              <p:pRg st="2" end="2"/>
                                            </p:txEl>
                                          </p:spTgt>
                                        </p:tgtEl>
                                      </p:cBhvr>
                                      <p:from x="10000" y="10000"/>
                                      <p:to x="200000" y="450000"/>
                                    </p:animScale>
                                    <p:animScale>
                                      <p:cBhvr>
                                        <p:cTn id="9" dur="308" accel="100000" fill="hold">
                                          <p:stCondLst>
                                            <p:cond delay="193"/>
                                          </p:stCondLst>
                                        </p:cTn>
                                        <p:tgtEl>
                                          <p:spTgt spid="3">
                                            <p:txEl>
                                              <p:pRg st="2" end="2"/>
                                            </p:txEl>
                                          </p:spTgt>
                                        </p:tgtEl>
                                      </p:cBhvr>
                                      <p:from x="200000" y="450000"/>
                                      <p:to x="100000" y="100000"/>
                                    </p:animScale>
                                    <p:set>
                                      <p:cBhvr>
                                        <p:cTn id="10" dur="193" fill="hold"/>
                                        <p:tgtEl>
                                          <p:spTgt spid="3">
                                            <p:txEl>
                                              <p:pRg st="2" end="2"/>
                                            </p:txEl>
                                          </p:spTgt>
                                        </p:tgtEl>
                                        <p:attrNameLst>
                                          <p:attrName>ppt_x</p:attrName>
                                        </p:attrNameLst>
                                      </p:cBhvr>
                                      <p:to>
                                        <p:strVal val="(0.5)"/>
                                      </p:to>
                                    </p:set>
                                    <p:anim from="(0.5)" to="(#ppt_x)" calcmode="lin" valueType="num">
                                      <p:cBhvr>
                                        <p:cTn id="11" dur="308" accel="100000" fill="hold">
                                          <p:stCondLst>
                                            <p:cond delay="193"/>
                                          </p:stCondLst>
                                        </p:cTn>
                                        <p:tgtEl>
                                          <p:spTgt spid="3">
                                            <p:txEl>
                                              <p:pRg st="2" end="2"/>
                                            </p:txEl>
                                          </p:spTgt>
                                        </p:tgtEl>
                                        <p:attrNameLst>
                                          <p:attrName>ppt_x</p:attrName>
                                        </p:attrNameLst>
                                      </p:cBhvr>
                                    </p:anim>
                                    <p:set>
                                      <p:cBhvr>
                                        <p:cTn id="12" dur="193" fill="hold"/>
                                        <p:tgtEl>
                                          <p:spTgt spid="3">
                                            <p:txEl>
                                              <p:pRg st="2" end="2"/>
                                            </p:txEl>
                                          </p:spTgt>
                                        </p:tgtEl>
                                        <p:attrNameLst>
                                          <p:attrName>ppt_y</p:attrName>
                                        </p:attrNameLst>
                                      </p:cBhvr>
                                      <p:to>
                                        <p:strVal val="(#ppt_y+0.4)"/>
                                      </p:to>
                                    </p:set>
                                    <p:anim from="(#ppt_y+0.4)" to="(#ppt_y)" calcmode="lin" valueType="num">
                                      <p:cBhvr>
                                        <p:cTn id="13" dur="308" accel="100000" fill="hold">
                                          <p:stCondLst>
                                            <p:cond delay="193"/>
                                          </p:stCondLst>
                                        </p:cTn>
                                        <p:tgtEl>
                                          <p:spTgt spid="3">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28800"/>
            <a:ext cx="7885176" cy="3968496"/>
          </a:xfrm>
        </p:spPr>
        <p:txBody>
          <a:bodyPr/>
          <a:lstStyle/>
          <a:p>
            <a:pPr hangingPunct="0"/>
            <a:r>
              <a:rPr u="sng" cap="all"/>
              <a:t>The Bible warns us about changing with the times</a:t>
            </a:r>
            <a:endParaRPr lang="en-US" dirty="0"/>
          </a:p>
        </p:txBody>
      </p:sp>
      <p:sp>
        <p:nvSpPr>
          <p:cNvPr id="3" name="Subtitle 2"/>
          <p:cNvSpPr>
            <a:spLocks noGrp="1"/>
          </p:cNvSpPr>
          <p:nvPr>
            <p:ph type="subTitle" idx="1"/>
          </p:nvPr>
        </p:nvSpPr>
        <p:spPr>
          <a:xfrm>
            <a:off x="3048000" y="533400"/>
            <a:ext cx="2667000" cy="466344"/>
          </a:xfrm>
        </p:spPr>
        <p:txBody>
          <a:bodyPr/>
          <a:lstStyle/>
          <a:p>
            <a:pPr algn="r"/>
            <a:endParaRPr lang="en-US" dirty="0"/>
          </a:p>
        </p:txBody>
      </p:sp>
      <p:pic>
        <p:nvPicPr>
          <p:cNvPr id="1026" name="Picture 2" descr="C:\Users\Maxx\Pictures\caution sign to crop.bmp"/>
          <p:cNvPicPr>
            <a:picLocks noChangeAspect="1" noChangeArrowheads="1"/>
          </p:cNvPicPr>
          <p:nvPr/>
        </p:nvPicPr>
        <p:blipFill>
          <a:blip r:embed="rId2"/>
          <a:srcRect l="3763" t="2255" r="2688" b="74403"/>
          <a:stretch>
            <a:fillRect/>
          </a:stretch>
        </p:blipFill>
        <p:spPr bwMode="auto">
          <a:xfrm>
            <a:off x="2590800" y="0"/>
            <a:ext cx="4495800" cy="1136869"/>
          </a:xfrm>
          <a:prstGeom prst="rect">
            <a:avLst/>
          </a:prstGeom>
          <a:noFill/>
        </p:spPr>
      </p:pic>
      <p:pic>
        <p:nvPicPr>
          <p:cNvPr id="5" name="Picture 4" descr="danger sign to crop.gif"/>
          <p:cNvPicPr>
            <a:picLocks noChangeAspect="1"/>
          </p:cNvPicPr>
          <p:nvPr/>
        </p:nvPicPr>
        <p:blipFill>
          <a:blip r:embed="rId3"/>
          <a:srcRect l="4000" t="2281" r="4000" b="47193"/>
          <a:stretch>
            <a:fillRect/>
          </a:stretch>
        </p:blipFill>
        <p:spPr>
          <a:xfrm>
            <a:off x="381000" y="5638800"/>
            <a:ext cx="2336800" cy="914400"/>
          </a:xfrm>
          <a:prstGeom prst="rect">
            <a:avLst/>
          </a:prstGeom>
        </p:spPr>
      </p:pic>
      <p:pic>
        <p:nvPicPr>
          <p:cNvPr id="6" name="Picture 5" descr="danger sign.bmp"/>
          <p:cNvPicPr>
            <a:picLocks noChangeAspect="1"/>
          </p:cNvPicPr>
          <p:nvPr/>
        </p:nvPicPr>
        <p:blipFill>
          <a:blip r:embed="rId4" cstate="print"/>
          <a:stretch>
            <a:fillRect/>
          </a:stretch>
        </p:blipFill>
        <p:spPr>
          <a:xfrm>
            <a:off x="7162800" y="5029200"/>
            <a:ext cx="1193401" cy="1209675"/>
          </a:xfrm>
          <a:prstGeom prst="rect">
            <a:avLst/>
          </a:prstGeom>
        </p:spPr>
      </p:pic>
    </p:spTree>
  </p:cSld>
  <p:clrMapOvr>
    <a:masterClrMapping/>
  </p:clrMapOvr>
  <p:transition spd="slow">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362200"/>
          </a:xfrm>
        </p:spPr>
        <p:txBody>
          <a:bodyPr>
            <a:normAutofit/>
          </a:bodyPr>
          <a:lstStyle/>
          <a:p>
            <a:r>
              <a:t>We live in the "last days" under a New Covenant that does not change.  </a:t>
            </a:r>
            <a:endParaRPr lang="en-US" dirty="0"/>
          </a:p>
        </p:txBody>
      </p:sp>
      <p:sp>
        <p:nvSpPr>
          <p:cNvPr id="3" name="Content Placeholder 2"/>
          <p:cNvSpPr>
            <a:spLocks noGrp="1"/>
          </p:cNvSpPr>
          <p:nvPr>
            <p:ph idx="1"/>
          </p:nvPr>
        </p:nvSpPr>
        <p:spPr>
          <a:xfrm>
            <a:off x="381000" y="3048000"/>
            <a:ext cx="8077200" cy="3078163"/>
          </a:xfrm>
        </p:spPr>
        <p:txBody>
          <a:bodyPr>
            <a:normAutofit/>
          </a:bodyPr>
          <a:lstStyle/>
          <a:p>
            <a:pPr hangingPunct="0"/>
            <a:r>
              <a:rPr lang="en-US" sz="3200" b="1" i="1" dirty="0"/>
              <a:t>God, who at different times and in different ways spoke in time past unto the fathers by the prophets, Has in these </a:t>
            </a:r>
            <a:r>
              <a:rPr lang="en-US" sz="3200" b="1" i="1" u="sng" dirty="0"/>
              <a:t>last days</a:t>
            </a:r>
            <a:r>
              <a:rPr lang="en-US" sz="3200" b="1" i="1" dirty="0"/>
              <a:t> spoken unto us by his Son, whom He has appointed heir of all things, by whom also he made the worlds.</a:t>
            </a:r>
            <a:r>
              <a:rPr lang="en-US" sz="3200" dirty="0"/>
              <a:t> </a:t>
            </a:r>
            <a:r>
              <a:rPr lang="en-US" sz="3200" b="1" i="1" dirty="0"/>
              <a:t>[Hebrews 1:1-2]</a:t>
            </a:r>
            <a:r>
              <a:rPr lang="en-US" sz="3200" dirty="0"/>
              <a:t> </a:t>
            </a:r>
          </a:p>
          <a:p>
            <a:endParaRPr lang="en-US" dirty="0"/>
          </a:p>
        </p:txBody>
      </p:sp>
    </p:spTree>
  </p:cSld>
  <p:clrMapOvr>
    <a:masterClrMapping/>
  </p:clrMapOvr>
  <p:transition spd="med">
    <p:spli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rmAutofit fontScale="90000"/>
          </a:bodyPr>
          <a:lstStyle/>
          <a:p>
            <a:r>
              <a:t>Look at our Scripture Reading as an example.</a:t>
            </a:r>
            <a:endParaRPr lang="en-US" dirty="0"/>
          </a:p>
        </p:txBody>
      </p:sp>
      <p:sp>
        <p:nvSpPr>
          <p:cNvPr id="3" name="Content Placeholder 2"/>
          <p:cNvSpPr>
            <a:spLocks noGrp="1"/>
          </p:cNvSpPr>
          <p:nvPr>
            <p:ph idx="1"/>
          </p:nvPr>
        </p:nvSpPr>
        <p:spPr>
          <a:xfrm>
            <a:off x="76200" y="1828800"/>
            <a:ext cx="8305800" cy="4297363"/>
          </a:xfrm>
        </p:spPr>
        <p:txBody>
          <a:bodyPr>
            <a:normAutofit/>
          </a:bodyPr>
          <a:lstStyle/>
          <a:p>
            <a:pPr hangingPunct="0"/>
            <a:r>
              <a:rPr lang="en-US" b="1" i="1" dirty="0"/>
              <a:t>(1 Corinthians 10:1-13) Moreover, brethren, I do not want you to be unaware that all our fathers were under the cloud, all passed through the sea, {2} all were baptized into Moses in the cloud and in the sea, {3} all ate the same spiritual food, {4} and all drank the same spiritual drink. For they drank of that spiritual Rock that followed them, and that Rock was Christ. {5} But with most of them God was not well pleased, for their bodies were scattered in the wilderness.; </a:t>
            </a:r>
            <a:r>
              <a:rPr lang="en-US" dirty="0"/>
              <a:t> </a:t>
            </a:r>
          </a:p>
          <a:p>
            <a:pPr hangingPunct="0"/>
            <a:r>
              <a:rPr lang="en-US" dirty="0"/>
              <a:t>vs. 6... </a:t>
            </a:r>
            <a:r>
              <a:rPr lang="en-US" b="1" i="1" dirty="0"/>
              <a:t>{6} Now these things became our examples, to the intent that we should not lust after evil things as they also lusted.  </a:t>
            </a:r>
            <a:r>
              <a:rPr lang="en-US" dirty="0"/>
              <a:t>Is lust still around?</a:t>
            </a:r>
          </a:p>
          <a:p>
            <a:endParaRPr lang="en-US" dirty="0"/>
          </a:p>
        </p:txBody>
      </p:sp>
    </p:spTree>
  </p:cSld>
  <p:clrMapOvr>
    <a:masterClrMapping/>
  </p:clrMapOvr>
  <p:transition spd="med">
    <p:split dir="in"/>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539</TotalTime>
  <Words>1251</Words>
  <Application>Microsoft Office PowerPoint</Application>
  <PresentationFormat>On-screen Show (4:3)</PresentationFormat>
  <Paragraphs>72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Cambria</vt:lpstr>
      <vt:lpstr>Adjacency</vt:lpstr>
      <vt:lpstr>The Timeless Modern Church</vt:lpstr>
      <vt:lpstr>When we try to live by values today, it seems as if we stick out.  </vt:lpstr>
      <vt:lpstr>“It’s not easy being a Christian today."</vt:lpstr>
      <vt:lpstr>The Bible has given us a set of rules for conduct that challenge us to be faithful.</vt:lpstr>
      <vt:lpstr>Peer pressure is not a new concept.</vt:lpstr>
      <vt:lpstr>The Bible teaches of Timeless Worship.</vt:lpstr>
      <vt:lpstr>The Bible warns us about changing with the times</vt:lpstr>
      <vt:lpstr>We live in the "last days" under a New Covenant that does not change.  </vt:lpstr>
      <vt:lpstr>Look at our Scripture Reading as an example.</vt:lpstr>
      <vt:lpstr>Look at our Scripture Reading as an example.</vt:lpstr>
      <vt:lpstr>Elements of American Life</vt:lpstr>
      <vt:lpstr>Elements of American Life</vt:lpstr>
      <vt:lpstr>Back to our Scripture…</vt:lpstr>
      <vt:lpstr>Fruits of Immorality…</vt:lpstr>
      <vt:lpstr>Fruits of Immorality…</vt:lpstr>
      <vt:lpstr>So the government “can't legislate good morals”, but must it enforce bad ones?</vt:lpstr>
      <vt:lpstr>Listen &amp; Learn </vt:lpstr>
      <vt:lpstr>consider the timeless warnings  from the book of hebrews</vt:lpstr>
      <vt:lpstr>(Hebrews 2:1-4) </vt:lpstr>
      <vt:lpstr>(Hebrews 3:12-15) </vt:lpstr>
      <vt:lpstr>(Hebrews 4:7-12) </vt:lpstr>
      <vt:lpstr>(Hebrews 10:23-31) </vt:lpstr>
      <vt:lpstr>Get With The Times!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With The Times!</dc:title>
  <dc:creator>Maxx</dc:creator>
  <cp:lastModifiedBy>Bill McIlvain</cp:lastModifiedBy>
  <cp:revision>47</cp:revision>
  <dcterms:created xsi:type="dcterms:W3CDTF">2008-08-09T20:27:57Z</dcterms:created>
  <dcterms:modified xsi:type="dcterms:W3CDTF">2021-04-11T02:18:49Z</dcterms:modified>
</cp:coreProperties>
</file>