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BFA303-1AA1-43DC-A031-51C532FA569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50EE00-4CD3-45C0-8B0E-03553DA142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" y="15276"/>
            <a:ext cx="3291841" cy="24524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Reading: Acts 13:21-40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433732"/>
            <a:ext cx="33528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b="1" dirty="0">
                <a:effectLst/>
                <a:latin typeface="Arial"/>
                <a:ea typeface="Times New Roman"/>
                <a:cs typeface="Times New Roman"/>
              </a:rPr>
              <a:t>Kings</a:t>
            </a:r>
            <a:br>
              <a:rPr lang="en-US" dirty="0">
                <a:effectLst/>
                <a:latin typeface="Arial"/>
                <a:ea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" y="4426249"/>
            <a:ext cx="19431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8149"/>
            <a:ext cx="1905000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57" y="4572000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17329" b="3735"/>
          <a:stretch/>
        </p:blipFill>
        <p:spPr>
          <a:xfrm>
            <a:off x="7449807" y="5334000"/>
            <a:ext cx="1611466" cy="1483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6" y="1752600"/>
            <a:ext cx="2362200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399"/>
            <a:ext cx="2160917" cy="28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Autofit/>
          </a:bodyPr>
          <a:lstStyle/>
          <a:p>
            <a:r>
              <a:rPr lang="en-US" sz="3200" dirty="0"/>
              <a:t>Service is what makes a Christian special (peculiar). </a:t>
            </a:r>
          </a:p>
          <a:p>
            <a:pPr marL="0" indent="0" algn="ctr">
              <a:buNone/>
            </a:pPr>
            <a:r>
              <a:rPr lang="en-US" sz="4400" b="1" i="1" dirty="0"/>
              <a:t>[Titus 2:14]</a:t>
            </a:r>
            <a:endParaRPr lang="en-US" sz="4400" dirty="0"/>
          </a:p>
          <a:p>
            <a:pPr marL="0" indent="0">
              <a:buNone/>
            </a:pPr>
            <a:r>
              <a:rPr lang="en-US" sz="3200" dirty="0"/>
              <a:t>When a person finds himself in a position to serve the Lord and then DECLINES:</a:t>
            </a:r>
          </a:p>
          <a:p>
            <a:r>
              <a:rPr lang="en-US" sz="3200" dirty="0"/>
              <a:t>1.  He has refused God.</a:t>
            </a:r>
          </a:p>
          <a:p>
            <a:r>
              <a:rPr lang="en-US" sz="3200" dirty="0"/>
              <a:t>2.  He has betrayed his brethren.</a:t>
            </a:r>
          </a:p>
          <a:p>
            <a:r>
              <a:rPr lang="en-US" sz="3200" dirty="0"/>
              <a:t>3.  He has short-changed himself of fulfillment.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should be our Greatest Purpose</a:t>
            </a:r>
          </a:p>
        </p:txBody>
      </p:sp>
    </p:spTree>
    <p:extLst>
      <p:ext uri="{BB962C8B-B14F-4D97-AF65-F5344CB8AC3E}">
        <p14:creationId xmlns:p14="http://schemas.microsoft.com/office/powerpoint/2010/main" val="5812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/>
              <a:t>“Since I’m not an elder or a deacon, or a preacher {ladies} or a man, then I can’t serve.” --- WRONG!</a:t>
            </a:r>
          </a:p>
          <a:p>
            <a:pPr lvl="0"/>
            <a:r>
              <a:rPr lang="en-US" dirty="0"/>
              <a:t>Take an example of the wristwatch.</a:t>
            </a:r>
          </a:p>
          <a:p>
            <a:pPr lvl="0"/>
            <a:r>
              <a:rPr lang="en-US" dirty="0"/>
              <a:t>Most of the time we only concentrate on the face because that is all we see.</a:t>
            </a:r>
          </a:p>
          <a:p>
            <a:pPr lvl="0"/>
            <a:r>
              <a:rPr lang="en-US" dirty="0"/>
              <a:t>If it weren’t for all the gears &amp; springs that we DON’T see, the watch, although it may look pretty, would be useless.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Faulty Thinking: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6651"/>
            <a:ext cx="2872447" cy="2052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42145"/>
            <a:ext cx="2362336" cy="21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Physical Death is The Great Equalizer.</a:t>
            </a:r>
          </a:p>
          <a:p>
            <a:r>
              <a:rPr lang="en-US" sz="3600" dirty="0"/>
              <a:t>We have a constant reminder all around us.</a:t>
            </a:r>
          </a:p>
          <a:p>
            <a:r>
              <a:rPr lang="en-US" sz="3600" dirty="0"/>
              <a:t>Plants to pets.</a:t>
            </a:r>
          </a:p>
          <a:p>
            <a:r>
              <a:rPr lang="en-US" sz="3600" dirty="0"/>
              <a:t>Strangers to loved ones.</a:t>
            </a:r>
          </a:p>
          <a:p>
            <a:r>
              <a:rPr lang="en-US" sz="3600" dirty="0"/>
              <a:t>As Christ was raised again, so can we </a:t>
            </a:r>
            <a:r>
              <a:rPr lang="en-US" sz="3600" b="1" dirty="0"/>
              <a:t>if</a:t>
            </a:r>
            <a:r>
              <a:rPr lang="en-US" sz="3600" dirty="0"/>
              <a:t> we obey his word.</a:t>
            </a:r>
          </a:p>
          <a:p>
            <a:pPr marL="0" indent="0" algn="ctr">
              <a:buNone/>
            </a:pPr>
            <a:r>
              <a:rPr lang="en-US" sz="6500" b="1" i="1" dirty="0"/>
              <a:t>Romans 6:3-18</a:t>
            </a:r>
            <a:endParaRPr lang="en-US" sz="6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fate is Eternal Life</a:t>
            </a:r>
          </a:p>
        </p:txBody>
      </p:sp>
    </p:spTree>
    <p:extLst>
      <p:ext uri="{BB962C8B-B14F-4D97-AF65-F5344CB8AC3E}">
        <p14:creationId xmlns:p14="http://schemas.microsoft.com/office/powerpoint/2010/main" val="27939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12" y="2362200"/>
            <a:ext cx="3196632" cy="2133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5791200" cy="4953000"/>
          </a:xfrm>
        </p:spPr>
        <p:txBody>
          <a:bodyPr/>
          <a:lstStyle/>
          <a:p>
            <a:r>
              <a:rPr lang="en-US" sz="3200" dirty="0"/>
              <a:t>Jesus serves in EVERY generation.</a:t>
            </a:r>
          </a:p>
          <a:p>
            <a:r>
              <a:rPr lang="en-US" sz="3200" dirty="0"/>
              <a:t>Shouldn’t you be serving in this generation?  </a:t>
            </a:r>
          </a:p>
          <a:p>
            <a:r>
              <a:rPr lang="en-US" sz="3200" dirty="0"/>
              <a:t>The Servant mentality is the mindset of a king. </a:t>
            </a:r>
          </a:p>
          <a:p>
            <a:r>
              <a:rPr lang="en-US" sz="3200" dirty="0"/>
              <a:t>How can He/we help you?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Autofit/>
          </a:bodyPr>
          <a:lstStyle/>
          <a:p>
            <a:r>
              <a:rPr lang="en-US" sz="5400" dirty="0"/>
              <a:t>In Christ You Should Lead The Life Of A King!</a:t>
            </a:r>
          </a:p>
        </p:txBody>
      </p:sp>
    </p:spTree>
    <p:extLst>
      <p:ext uri="{BB962C8B-B14F-4D97-AF65-F5344CB8AC3E}">
        <p14:creationId xmlns:p14="http://schemas.microsoft.com/office/powerpoint/2010/main" val="1245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>
              <a:spcBef>
                <a:spcPts val="0"/>
              </a:spcBef>
            </a:pPr>
            <a:r>
              <a:rPr lang="en-US" dirty="0">
                <a:latin typeface="Arial"/>
                <a:ea typeface="Times New Roman"/>
                <a:cs typeface="Times New Roman"/>
              </a:rPr>
              <a:t>While David was alive He did not serve his own purposes.</a:t>
            </a:r>
          </a:p>
          <a:p>
            <a:pPr marL="1097280" lvl="1">
              <a:spcBef>
                <a:spcPts val="0"/>
              </a:spcBef>
            </a:pPr>
            <a:r>
              <a:rPr lang="en-US" dirty="0">
                <a:latin typeface="Arial"/>
                <a:ea typeface="Times New Roman"/>
                <a:cs typeface="Times New Roman"/>
              </a:rPr>
              <a:t>He did not live to please himself</a:t>
            </a:r>
          </a:p>
          <a:p>
            <a:pPr marL="1097280" lvl="1">
              <a:spcBef>
                <a:spcPts val="0"/>
              </a:spcBef>
            </a:pPr>
            <a:r>
              <a:rPr lang="en-US" dirty="0">
                <a:latin typeface="Arial"/>
                <a:ea typeface="Times New Roman"/>
                <a:cs typeface="Times New Roman"/>
              </a:rPr>
              <a:t>He lived by the will of God</a:t>
            </a:r>
          </a:p>
          <a:p>
            <a:pPr marL="1097280" lvl="1">
              <a:spcBef>
                <a:spcPts val="0"/>
              </a:spcBef>
            </a:pPr>
            <a:r>
              <a:rPr lang="en-US" dirty="0">
                <a:latin typeface="Arial"/>
                <a:ea typeface="Times New Roman"/>
                <a:cs typeface="Times New Roman"/>
              </a:rPr>
              <a:t>This is where David found ultimate pleasure.</a:t>
            </a:r>
          </a:p>
          <a:p>
            <a:pPr marL="548640">
              <a:spcBef>
                <a:spcPts val="0"/>
              </a:spcBef>
            </a:pPr>
            <a:r>
              <a:rPr lang="en-US" dirty="0">
                <a:latin typeface="Arial"/>
                <a:ea typeface="Times New Roman"/>
                <a:cs typeface="Times New Roman"/>
              </a:rPr>
              <a:t> Wouldn’t you like this on your epitaph?  “__________ served God in his/her lifetime.”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Times New Roman"/>
                <a:cs typeface="Times New Roman"/>
              </a:rPr>
              <a:t>Our text serves to compare King David with our King, Jesus.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2047" r="8838"/>
          <a:stretch/>
        </p:blipFill>
        <p:spPr>
          <a:xfrm>
            <a:off x="5867400" y="4473875"/>
            <a:ext cx="3109867" cy="2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Live to serve others instead of yourself</a:t>
            </a:r>
          </a:p>
          <a:p>
            <a:r>
              <a:rPr lang="en-US" dirty="0"/>
              <a:t>Clinical example is found in the “Empty Nest Syndrome”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Skeptics say; “Of Course David served God because God made him King. If God made me King I’d serve Him too.”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“Secret to a Happy Life”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43200"/>
            <a:ext cx="2500782" cy="182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24041"/>
            <a:ext cx="2490733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" y="15276"/>
            <a:ext cx="3291841" cy="24524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305800" cy="28956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Eventually his “Service” came to an end.</a:t>
            </a:r>
          </a:p>
          <a:p>
            <a:r>
              <a:rPr lang="en-US" sz="6600" b="1" i="1" dirty="0">
                <a:solidFill>
                  <a:srgbClr val="000000"/>
                </a:solidFill>
                <a:latin typeface="Arial"/>
                <a:cs typeface="Times New Roman"/>
              </a:rPr>
              <a:t>Hebrews 9:27</a:t>
            </a:r>
            <a:endParaRPr lang="en-US" sz="4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28600"/>
            <a:ext cx="5257800" cy="2667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effectLst/>
                <a:latin typeface="Arial"/>
                <a:ea typeface="Times New Roman"/>
                <a:cs typeface="Times New Roman"/>
              </a:rPr>
              <a:t>David Didn’t </a:t>
            </a:r>
            <a:r>
              <a:rPr lang="en-US" b="1" u="sng" dirty="0">
                <a:effectLst/>
                <a:latin typeface="Arial"/>
                <a:ea typeface="Times New Roman"/>
                <a:cs typeface="Times New Roman"/>
              </a:rPr>
              <a:t>Rule</a:t>
            </a:r>
            <a:r>
              <a:rPr lang="en-US" b="1" dirty="0">
                <a:effectLst/>
                <a:latin typeface="Arial"/>
                <a:ea typeface="Times New Roman"/>
                <a:cs typeface="Times New Roman"/>
              </a:rPr>
              <a:t> as King – He </a:t>
            </a:r>
            <a:r>
              <a:rPr lang="en-US" b="1" u="sng" dirty="0">
                <a:effectLst/>
                <a:latin typeface="Arial"/>
                <a:ea typeface="Times New Roman"/>
                <a:cs typeface="Times New Roman"/>
              </a:rPr>
              <a:t>Served</a:t>
            </a:r>
            <a:r>
              <a:rPr lang="en-US" b="1" dirty="0">
                <a:effectLst/>
                <a:latin typeface="Arial"/>
                <a:ea typeface="Times New Roman"/>
                <a:cs typeface="Times New Roman"/>
              </a:rPr>
              <a:t> As 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36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3"/>
          <a:stretch/>
        </p:blipFill>
        <p:spPr>
          <a:xfrm>
            <a:off x="6400800" y="3276600"/>
            <a:ext cx="2438400" cy="335136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serves in EVERY generation.</a:t>
            </a:r>
          </a:p>
          <a:p>
            <a:r>
              <a:rPr lang="en-US" dirty="0"/>
              <a:t>What is the cumulative effect of any man’s work on earth?  Feeble by most standards.</a:t>
            </a:r>
          </a:p>
          <a:p>
            <a:r>
              <a:rPr lang="en-US" dirty="0"/>
              <a:t>The cumulative effect of Jesus goes on &amp; on.</a:t>
            </a:r>
          </a:p>
          <a:p>
            <a:r>
              <a:rPr lang="en-US" dirty="0"/>
              <a:t>How does Jesus still serve us today? </a:t>
            </a:r>
          </a:p>
          <a:p>
            <a:r>
              <a:rPr lang="en-US" dirty="0"/>
              <a:t>By the forgiveness of our sins. </a:t>
            </a:r>
          </a:p>
          <a:p>
            <a:pPr marL="0" indent="0">
              <a:buNone/>
            </a:pPr>
            <a:r>
              <a:rPr lang="en-US" sz="7200" dirty="0"/>
              <a:t>(</a:t>
            </a:r>
            <a:r>
              <a:rPr lang="en-US" sz="7200" b="1" i="1" dirty="0"/>
              <a:t>Acts 13:38)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Contrasts &amp; Comparisons to our King</a:t>
            </a:r>
          </a:p>
        </p:txBody>
      </p:sp>
    </p:spTree>
    <p:extLst>
      <p:ext uri="{BB962C8B-B14F-4D97-AF65-F5344CB8AC3E}">
        <p14:creationId xmlns:p14="http://schemas.microsoft.com/office/powerpoint/2010/main" val="24799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6"/>
          <a:stretch/>
        </p:blipFill>
        <p:spPr>
          <a:xfrm>
            <a:off x="6553200" y="2971800"/>
            <a:ext cx="2438400" cy="331685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David &amp; Christ died </a:t>
            </a:r>
            <a:r>
              <a:rPr lang="en-US" sz="2800" u="sng" cap="all" dirty="0"/>
              <a:t>but</a:t>
            </a:r>
            <a:r>
              <a:rPr lang="en-US" sz="2800" dirty="0"/>
              <a:t>...</a:t>
            </a:r>
          </a:p>
          <a:p>
            <a:r>
              <a:rPr lang="en-US" sz="2800" dirty="0"/>
              <a:t>David saw corruption.   </a:t>
            </a:r>
            <a:r>
              <a:rPr lang="en-US" sz="2800" b="1" i="1" dirty="0"/>
              <a:t>(Acts 13:30) </a:t>
            </a:r>
            <a:endParaRPr lang="en-US" sz="2800" dirty="0"/>
          </a:p>
          <a:p>
            <a:r>
              <a:rPr lang="en-US" sz="2800" b="1" i="1" dirty="0"/>
              <a:t>(Acts 13:37)  "but He whom God raised up saw no corruption.</a:t>
            </a:r>
            <a:endParaRPr lang="en-US" sz="2800" dirty="0"/>
          </a:p>
          <a:p>
            <a:r>
              <a:rPr lang="en-US" sz="2800" dirty="0"/>
              <a:t> Although Lazarus and others were raised from the dead, they still died again.  </a:t>
            </a:r>
          </a:p>
          <a:p>
            <a:r>
              <a:rPr lang="en-US" sz="2800" dirty="0"/>
              <a:t>Jesus </a:t>
            </a:r>
            <a:r>
              <a:rPr lang="en-US" sz="2800" b="1" i="1" dirty="0"/>
              <a:t>saw no corruption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Contrasts &amp; Comparisons to our King</a:t>
            </a:r>
          </a:p>
        </p:txBody>
      </p:sp>
    </p:spTree>
    <p:extLst>
      <p:ext uri="{BB962C8B-B14F-4D97-AF65-F5344CB8AC3E}">
        <p14:creationId xmlns:p14="http://schemas.microsoft.com/office/powerpoint/2010/main" val="35492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/>
              <a:t>(Acts 13:39-41) </a:t>
            </a:r>
          </a:p>
          <a:p>
            <a:r>
              <a:rPr lang="en-US" dirty="0"/>
              <a:t>Forgiveness of sins is our </a:t>
            </a:r>
            <a:r>
              <a:rPr lang="en-US" u="sng" dirty="0"/>
              <a:t>greatest need</a:t>
            </a:r>
            <a:r>
              <a:rPr lang="en-US" dirty="0"/>
              <a:t>.</a:t>
            </a:r>
          </a:p>
          <a:p>
            <a:r>
              <a:rPr lang="en-US" dirty="0"/>
              <a:t>We must first “believe” that we are sinners. You have to believe you are sick before you see a doctor.</a:t>
            </a:r>
          </a:p>
          <a:p>
            <a:r>
              <a:rPr lang="en-US" dirty="0"/>
              <a:t>Verse 39 says </a:t>
            </a:r>
            <a:r>
              <a:rPr lang="en-US" b="1" i="1" dirty="0"/>
              <a:t>all who believe</a:t>
            </a:r>
            <a:r>
              <a:rPr lang="en-US" dirty="0"/>
              <a:t> are justified.</a:t>
            </a:r>
          </a:p>
          <a:p>
            <a:r>
              <a:rPr lang="en-US" dirty="0"/>
              <a:t>Paul was preaching to people who did not believe they needed any sins removed. </a:t>
            </a:r>
          </a:p>
          <a:p>
            <a:pPr marL="0" indent="0" algn="ctr">
              <a:buNone/>
            </a:pPr>
            <a:r>
              <a:rPr lang="en-US" sz="5400" b="1" i="1" dirty="0"/>
              <a:t>(Acts 13:44-46)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cap="all" dirty="0"/>
              <a:t>what about our own life?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/>
              <a:t>Money will buy a bed but not sleep; 	</a:t>
            </a:r>
          </a:p>
          <a:p>
            <a:pPr lvl="0"/>
            <a:r>
              <a:rPr lang="en-US" sz="3600" dirty="0"/>
              <a:t>Books but not brains; </a:t>
            </a:r>
          </a:p>
          <a:p>
            <a:pPr lvl="0"/>
            <a:r>
              <a:rPr lang="en-US" sz="3600" dirty="0"/>
              <a:t>Food but not appetite; 			</a:t>
            </a:r>
          </a:p>
          <a:p>
            <a:pPr lvl="0"/>
            <a:r>
              <a:rPr lang="en-US" sz="3600" dirty="0"/>
              <a:t>A house but not a home; 			</a:t>
            </a:r>
          </a:p>
          <a:p>
            <a:pPr lvl="0"/>
            <a:r>
              <a:rPr lang="en-US" sz="3600" dirty="0"/>
              <a:t>Medicine but not health; </a:t>
            </a:r>
          </a:p>
          <a:p>
            <a:pPr lvl="0"/>
            <a:r>
              <a:rPr lang="en-US" sz="3600" dirty="0"/>
              <a:t>Luxuries but not culture;</a:t>
            </a:r>
          </a:p>
          <a:p>
            <a:pPr lvl="0"/>
            <a:r>
              <a:rPr lang="en-US" sz="3600" dirty="0"/>
              <a:t>Religion but not salvation; 		</a:t>
            </a:r>
          </a:p>
          <a:p>
            <a:pPr lvl="0"/>
            <a:r>
              <a:rPr lang="en-US" sz="3600" dirty="0"/>
              <a:t>A passport to everywhere but heaven.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$$ is not our Greatest Need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20478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believe you’re sick then you’ll take action to affect a cure.</a:t>
            </a:r>
          </a:p>
          <a:p>
            <a:r>
              <a:rPr lang="en-US" dirty="0"/>
              <a:t>Belief itself does not cure you.</a:t>
            </a:r>
          </a:p>
          <a:p>
            <a:r>
              <a:rPr lang="en-US" dirty="0"/>
              <a:t>The doctor does not cure you.</a:t>
            </a:r>
          </a:p>
          <a:p>
            <a:r>
              <a:rPr lang="en-US" dirty="0"/>
              <a:t>Following a prescribed remedy will cure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greatest need is to get rid of our sins!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33800"/>
            <a:ext cx="26860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4556" r="23894" b="10430"/>
          <a:stretch/>
        </p:blipFill>
        <p:spPr>
          <a:xfrm>
            <a:off x="3519577" y="4511615"/>
            <a:ext cx="1406106" cy="1716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11446" r="18512" b="10000"/>
          <a:stretch/>
        </p:blipFill>
        <p:spPr>
          <a:xfrm>
            <a:off x="304800" y="3947149"/>
            <a:ext cx="1706592" cy="273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13573" r="14981" b="18805"/>
          <a:stretch/>
        </p:blipFill>
        <p:spPr>
          <a:xfrm>
            <a:off x="5181601" y="4876800"/>
            <a:ext cx="1028734" cy="981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60524"/>
            <a:ext cx="1001589" cy="9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670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 2</vt:lpstr>
      <vt:lpstr>Paper</vt:lpstr>
      <vt:lpstr>Kings </vt:lpstr>
      <vt:lpstr>Our text serves to compare King David with our King, Jesus.</vt:lpstr>
      <vt:lpstr>The “Secret to a Happy Life” </vt:lpstr>
      <vt:lpstr>David Didn’t Rule as King – He Served As King</vt:lpstr>
      <vt:lpstr>Contrasts &amp; Comparisons to our King</vt:lpstr>
      <vt:lpstr>Contrasts &amp; Comparisons to our King</vt:lpstr>
      <vt:lpstr>what about our own life? </vt:lpstr>
      <vt:lpstr>More $$ is not our Greatest Need</vt:lpstr>
      <vt:lpstr>Our greatest need is to get rid of our sins!</vt:lpstr>
      <vt:lpstr>Service should be our Greatest Purpose</vt:lpstr>
      <vt:lpstr>Faulty Thinking: </vt:lpstr>
      <vt:lpstr>Greatest fate is Eternal Life</vt:lpstr>
      <vt:lpstr>In Christ You Should Lead The Life Of A King!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</dc:title>
  <dc:creator>WMaxx</dc:creator>
  <cp:lastModifiedBy>Bill McIlvain</cp:lastModifiedBy>
  <cp:revision>22</cp:revision>
  <dcterms:created xsi:type="dcterms:W3CDTF">2012-08-12T01:50:33Z</dcterms:created>
  <dcterms:modified xsi:type="dcterms:W3CDTF">2021-05-01T16:57:50Z</dcterms:modified>
</cp:coreProperties>
</file>