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342"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FFF1FF3-A086-4B71-8239-D4881CBC1B18}" type="datetimeFigureOut">
              <a:rPr lang="en-US" smtClean="0"/>
              <a:t>10/16/2021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FD2B3E-E843-4BA6-9BC4-E9C6B536E4E2}" type="slidenum">
              <a:rPr lang="en-US" smtClean="0"/>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FF1FF3-A086-4B71-8239-D4881CBC1B18}"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D2B3E-E843-4BA6-9BC4-E9C6B536E4E2}" type="slidenum">
              <a:rPr lang="en-US" smtClean="0"/>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FF1FF3-A086-4B71-8239-D4881CBC1B18}"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D2B3E-E843-4BA6-9BC4-E9C6B536E4E2}" type="slidenum">
              <a:rPr lang="en-US" smtClean="0"/>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FF1FF3-A086-4B71-8239-D4881CBC1B18}"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D2B3E-E843-4BA6-9BC4-E9C6B536E4E2}"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FF1FF3-A086-4B71-8239-D4881CBC1B18}"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D2B3E-E843-4BA6-9BC4-E9C6B536E4E2}"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FF1FF3-A086-4B71-8239-D4881CBC1B18}"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D2B3E-E843-4BA6-9BC4-E9C6B536E4E2}"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FF1FF3-A086-4B71-8239-D4881CBC1B18}"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D2B3E-E843-4BA6-9BC4-E9C6B536E4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FF1FF3-A086-4B71-8239-D4881CBC1B18}"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D2B3E-E843-4BA6-9BC4-E9C6B536E4E2}"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F1FF3-A086-4B71-8239-D4881CBC1B18}"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D2B3E-E843-4BA6-9BC4-E9C6B536E4E2}" type="slidenum">
              <a:rPr lang="en-US" smtClean="0"/>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DFFF1FF3-A086-4B71-8239-D4881CBC1B18}"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D2B3E-E843-4BA6-9BC4-E9C6B536E4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FFF1FF3-A086-4B71-8239-D4881CBC1B18}" type="datetimeFigureOut">
              <a:rPr lang="en-US" smtClean="0"/>
              <a:t>10/16/2021</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5FD2B3E-E843-4BA6-9BC4-E9C6B536E4E2}"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FFF1FF3-A086-4B71-8239-D4881CBC1B18}" type="datetimeFigureOut">
              <a:rPr lang="en-US" smtClean="0"/>
              <a:t>10/16/2021</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65FD2B3E-E843-4BA6-9BC4-E9C6B536E4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52400"/>
            <a:ext cx="4114800" cy="2667962"/>
          </a:xfrm>
        </p:spPr>
        <p:txBody>
          <a:bodyPr>
            <a:normAutofit/>
          </a:bodyPr>
          <a:lstStyle/>
          <a:p>
            <a:r>
              <a:rPr lang="en-US" dirty="0"/>
              <a:t>The Wrong Kind Of Pride</a:t>
            </a:r>
            <a:br>
              <a:rPr lang="en-US" dirty="0"/>
            </a:br>
            <a:endParaRPr lang="en-US" dirty="0"/>
          </a:p>
        </p:txBody>
      </p:sp>
      <p:sp>
        <p:nvSpPr>
          <p:cNvPr id="3" name="Subtitle 2"/>
          <p:cNvSpPr>
            <a:spLocks noGrp="1"/>
          </p:cNvSpPr>
          <p:nvPr>
            <p:ph type="subTitle" idx="1"/>
          </p:nvPr>
        </p:nvSpPr>
        <p:spPr>
          <a:xfrm>
            <a:off x="990600" y="2220510"/>
            <a:ext cx="10363200" cy="1199704"/>
          </a:xfrm>
        </p:spPr>
        <p:txBody>
          <a:bodyPr>
            <a:normAutofit/>
          </a:bodyPr>
          <a:lstStyle/>
          <a:p>
            <a:r>
              <a:rPr lang="en-US" sz="2800" b="1" dirty="0"/>
              <a:t>Reading - Proverbs 6:12-19</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10223"/>
            <a:ext cx="3810000" cy="2619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191001"/>
            <a:ext cx="5077826" cy="2602919"/>
          </a:xfrm>
          <a:prstGeom prst="rect">
            <a:avLst/>
          </a:prstGeom>
        </p:spPr>
      </p:pic>
    </p:spTree>
  </p:cSld>
  <p:clrMapOvr>
    <a:masterClrMapping/>
  </p:clrMapOvr>
  <p:transition spd="med">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dirty="0"/>
              <a:t>Those who chose to be deceived support and encourage one another to show off their </a:t>
            </a:r>
            <a:r>
              <a:rPr lang="en-US" b="1" i="1" u="sng" dirty="0"/>
              <a:t>pride</a:t>
            </a:r>
            <a:r>
              <a:rPr lang="en-US" dirty="0"/>
              <a:t>  to admit to an openly sinful lifestyle. </a:t>
            </a:r>
          </a:p>
          <a:p>
            <a:pPr lvl="0" hangingPunct="0"/>
            <a:r>
              <a:rPr lang="en-US" b="1" i="1" dirty="0"/>
              <a:t>(Jeremiah 8:12)  Were they ashamed when they had committed abomination? No! They were not at all ashamed, Nor did they know how to blush. </a:t>
            </a:r>
            <a:endParaRPr lang="en-US" dirty="0"/>
          </a:p>
        </p:txBody>
      </p:sp>
      <p:sp>
        <p:nvSpPr>
          <p:cNvPr id="3" name="Title 2"/>
          <p:cNvSpPr>
            <a:spLocks noGrp="1"/>
          </p:cNvSpPr>
          <p:nvPr>
            <p:ph type="title"/>
          </p:nvPr>
        </p:nvSpPr>
        <p:spPr/>
        <p:txBody>
          <a:bodyPr>
            <a:normAutofit fontScale="90000"/>
          </a:bodyPr>
          <a:lstStyle/>
          <a:p>
            <a:r>
              <a:rPr lang="en-US" i="1" dirty="0"/>
              <a:t>(</a:t>
            </a:r>
            <a:r>
              <a:rPr lang="en-US" sz="3600" i="1" dirty="0"/>
              <a:t>Romans 12:3) …not to think of himself more highly than he ought to think… </a:t>
            </a:r>
            <a:endParaRPr lang="en-US" dirty="0"/>
          </a:p>
        </p:txBody>
      </p:sp>
      <p:pic>
        <p:nvPicPr>
          <p:cNvPr id="5" name="Picture 4">
            <a:extLst>
              <a:ext uri="{FF2B5EF4-FFF2-40B4-BE49-F238E27FC236}">
                <a16:creationId xmlns:a16="http://schemas.microsoft.com/office/drawing/2014/main" id="{E4013ABC-96A7-4E1C-9353-B64A280B5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264" y="3726873"/>
            <a:ext cx="4691136" cy="31242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362200"/>
            <a:ext cx="8229600" cy="1295400"/>
          </a:xfrm>
        </p:spPr>
        <p:txBody>
          <a:bodyPr>
            <a:normAutofit fontScale="90000"/>
          </a:bodyPr>
          <a:lstStyle/>
          <a:p>
            <a:pPr hangingPunct="0"/>
            <a:r>
              <a:rPr lang="en-US" u="sng" cap="all" dirty="0"/>
              <a:t>The Resistance of Pride.</a:t>
            </a:r>
            <a:br>
              <a:rPr lang="en-US" dirty="0"/>
            </a:br>
            <a:r>
              <a:rPr lang="en-US" dirty="0"/>
              <a:t>The "scoffer" -</a:t>
            </a:r>
            <a:r>
              <a:rPr lang="en-US" i="1" dirty="0"/>
              <a:t> </a:t>
            </a:r>
            <a:endParaRPr lang="en-US" dirty="0"/>
          </a:p>
        </p:txBody>
      </p:sp>
      <p:sp>
        <p:nvSpPr>
          <p:cNvPr id="3" name="Subtitle 2"/>
          <p:cNvSpPr>
            <a:spLocks noGrp="1"/>
          </p:cNvSpPr>
          <p:nvPr>
            <p:ph type="subTitle" idx="1"/>
          </p:nvPr>
        </p:nvSpPr>
        <p:spPr>
          <a:xfrm>
            <a:off x="4800600" y="4038600"/>
            <a:ext cx="5105400" cy="1199704"/>
          </a:xfrm>
        </p:spPr>
        <p:txBody>
          <a:bodyPr/>
          <a:lstStyle/>
          <a:p>
            <a:r>
              <a:rPr lang="en-US" sz="3600" b="1" i="1" dirty="0"/>
              <a:t>(Proverbs 13:1) </a:t>
            </a:r>
            <a:br>
              <a:rPr lang="en-US" dirty="0"/>
            </a:br>
            <a:endParaRPr lang="en-US" dirty="0"/>
          </a:p>
        </p:txBody>
      </p:sp>
      <p:pic>
        <p:nvPicPr>
          <p:cNvPr id="4" name="Picture 3" descr="eyes - knowing.jpg"/>
          <p:cNvPicPr>
            <a:picLocks noChangeAspect="1"/>
          </p:cNvPicPr>
          <p:nvPr/>
        </p:nvPicPr>
        <p:blipFill>
          <a:blip r:embed="rId2"/>
          <a:stretch>
            <a:fillRect/>
          </a:stretch>
        </p:blipFill>
        <p:spPr>
          <a:xfrm>
            <a:off x="1828800" y="304800"/>
            <a:ext cx="1752600" cy="1752600"/>
          </a:xfrm>
          <a:prstGeom prst="rect">
            <a:avLst/>
          </a:prstGeom>
        </p:spPr>
      </p:pic>
      <p:pic>
        <p:nvPicPr>
          <p:cNvPr id="5" name="Picture 4" descr="scoffer 1.jpg"/>
          <p:cNvPicPr>
            <a:picLocks noChangeAspect="1"/>
          </p:cNvPicPr>
          <p:nvPr/>
        </p:nvPicPr>
        <p:blipFill>
          <a:blip r:embed="rId3"/>
          <a:stretch>
            <a:fillRect/>
          </a:stretch>
        </p:blipFill>
        <p:spPr>
          <a:xfrm>
            <a:off x="9525000" y="152400"/>
            <a:ext cx="933450" cy="1219200"/>
          </a:xfrm>
          <a:prstGeom prst="rect">
            <a:avLst/>
          </a:prstGeom>
        </p:spPr>
      </p:pic>
    </p:spTree>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dirty="0"/>
              <a:t> </a:t>
            </a:r>
            <a:r>
              <a:rPr lang="en-US" sz="3200" b="1" i="1" dirty="0"/>
              <a:t>(Proverbs 15:12) </a:t>
            </a:r>
          </a:p>
          <a:p>
            <a:pPr hangingPunct="0"/>
            <a:r>
              <a:rPr lang="en-US" dirty="0"/>
              <a:t>What punishment due? </a:t>
            </a:r>
            <a:r>
              <a:rPr lang="en-US" sz="3200" b="1" i="1" dirty="0"/>
              <a:t>(Proverbs 15:10)</a:t>
            </a:r>
            <a:endParaRPr lang="en-US" sz="3200" dirty="0"/>
          </a:p>
          <a:p>
            <a:pPr hangingPunct="0"/>
            <a:r>
              <a:rPr lang="en-US" dirty="0"/>
              <a:t>Seeks wisdom in vain </a:t>
            </a:r>
            <a:r>
              <a:rPr lang="en-US" sz="3200" b="1" i="1" dirty="0"/>
              <a:t>(Proverbs 14:6) </a:t>
            </a:r>
          </a:p>
          <a:p>
            <a:pPr hangingPunct="0"/>
            <a:r>
              <a:rPr lang="en-US" dirty="0"/>
              <a:t>The proud man is even given a "name" in </a:t>
            </a:r>
            <a:r>
              <a:rPr lang="en-US" b="1" i="1" dirty="0"/>
              <a:t>(Proverbs 21:24) A proud and haughty man; "Scoffer" is his name; He acts with arrogant pride.</a:t>
            </a:r>
            <a:endParaRPr lang="en-US" dirty="0"/>
          </a:p>
          <a:p>
            <a:endParaRPr lang="en-US" dirty="0"/>
          </a:p>
        </p:txBody>
      </p:sp>
      <p:sp>
        <p:nvSpPr>
          <p:cNvPr id="3" name="Title 2"/>
          <p:cNvSpPr>
            <a:spLocks noGrp="1"/>
          </p:cNvSpPr>
          <p:nvPr>
            <p:ph type="title"/>
          </p:nvPr>
        </p:nvSpPr>
        <p:spPr/>
        <p:txBody>
          <a:bodyPr>
            <a:normAutofit/>
          </a:bodyPr>
          <a:lstStyle/>
          <a:p>
            <a:r>
              <a:rPr lang="en-US" dirty="0"/>
              <a:t>Good lessons are found in the Proverbs</a:t>
            </a:r>
          </a:p>
        </p:txBody>
      </p:sp>
      <p:pic>
        <p:nvPicPr>
          <p:cNvPr id="5" name="Picture 4">
            <a:extLst>
              <a:ext uri="{FF2B5EF4-FFF2-40B4-BE49-F238E27FC236}">
                <a16:creationId xmlns:a16="http://schemas.microsoft.com/office/drawing/2014/main" id="{33A390FB-391F-47B3-B5E5-790AE336F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3962400"/>
            <a:ext cx="2743200" cy="27432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362200"/>
            <a:ext cx="8229600" cy="1295400"/>
          </a:xfrm>
        </p:spPr>
        <p:txBody>
          <a:bodyPr>
            <a:normAutofit/>
          </a:bodyPr>
          <a:lstStyle/>
          <a:p>
            <a:pPr hangingPunct="0"/>
            <a:r>
              <a:rPr lang="en-US" u="sng" cap="all" dirty="0"/>
              <a:t>Fall &amp; Penalty of Pride.</a:t>
            </a:r>
            <a:endParaRPr lang="en-US" dirty="0"/>
          </a:p>
        </p:txBody>
      </p:sp>
      <p:sp>
        <p:nvSpPr>
          <p:cNvPr id="3" name="Subtitle 2"/>
          <p:cNvSpPr>
            <a:spLocks noGrp="1"/>
          </p:cNvSpPr>
          <p:nvPr>
            <p:ph type="subTitle" idx="1"/>
          </p:nvPr>
        </p:nvSpPr>
        <p:spPr>
          <a:xfrm>
            <a:off x="4800600" y="4038600"/>
            <a:ext cx="5105400" cy="1199704"/>
          </a:xfrm>
        </p:spPr>
        <p:txBody>
          <a:bodyPr>
            <a:normAutofit fontScale="85000" lnSpcReduction="20000"/>
          </a:bodyPr>
          <a:lstStyle/>
          <a:p>
            <a:r>
              <a:rPr lang="en-US" sz="3900" dirty="0"/>
              <a:t>Pride keeps me from saying I'm wrong.</a:t>
            </a:r>
            <a:br>
              <a:rPr lang="en-US" dirty="0"/>
            </a:br>
            <a:endParaRPr lang="en-US" dirty="0"/>
          </a:p>
        </p:txBody>
      </p:sp>
      <p:pic>
        <p:nvPicPr>
          <p:cNvPr id="4" name="Picture 3" descr="eyes - knowing.jpg"/>
          <p:cNvPicPr>
            <a:picLocks noChangeAspect="1"/>
          </p:cNvPicPr>
          <p:nvPr/>
        </p:nvPicPr>
        <p:blipFill>
          <a:blip r:embed="rId2" cstate="print"/>
          <a:stretch>
            <a:fillRect/>
          </a:stretch>
        </p:blipFill>
        <p:spPr>
          <a:xfrm>
            <a:off x="2119732" y="304800"/>
            <a:ext cx="1170736" cy="1752600"/>
          </a:xfrm>
          <a:prstGeom prst="rect">
            <a:avLst/>
          </a:prstGeom>
        </p:spPr>
      </p:pic>
      <p:pic>
        <p:nvPicPr>
          <p:cNvPr id="5" name="Picture 4" descr="scoffer 1.jpg"/>
          <p:cNvPicPr>
            <a:picLocks noChangeAspect="1"/>
          </p:cNvPicPr>
          <p:nvPr/>
        </p:nvPicPr>
        <p:blipFill>
          <a:blip r:embed="rId3" cstate="print"/>
          <a:stretch>
            <a:fillRect/>
          </a:stretch>
        </p:blipFill>
        <p:spPr>
          <a:xfrm>
            <a:off x="9584872" y="152400"/>
            <a:ext cx="813707" cy="1219200"/>
          </a:xfrm>
          <a:prstGeom prst="rect">
            <a:avLst/>
          </a:prstGeom>
        </p:spPr>
      </p:pic>
    </p:spTree>
  </p:cSld>
  <p:clrMapOvr>
    <a:masterClrMapping/>
  </p:clrMapOvr>
  <p:transition spd="med">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b="1" i="1" dirty="0"/>
              <a:t>(Matthew 11:28-30)  "Come to Me, all you who labor and are heavy laden, and I will give you rest. {29} "Take My yoke upon you and learn from Me, for I am gentle and lowly in heart, and you will find rest for your souls. {30} "For My yoke is easy and My burden is light.“</a:t>
            </a:r>
            <a:endParaRPr lang="en-US" dirty="0"/>
          </a:p>
          <a:p>
            <a:pPr hangingPunct="0"/>
            <a:r>
              <a:rPr lang="en-US" b="1" i="1" dirty="0"/>
              <a:t>(Revelation 22:17) And the Spirit and the bride say, "Come!" And let him who hears say, "Come!" And let him who thirsts come. Whoever desires, let him take the water of life freely.</a:t>
            </a:r>
            <a:endParaRPr lang="en-US" dirty="0"/>
          </a:p>
          <a:p>
            <a:endParaRPr lang="en-US" dirty="0"/>
          </a:p>
        </p:txBody>
      </p:sp>
      <p:sp>
        <p:nvSpPr>
          <p:cNvPr id="3" name="Title 2"/>
          <p:cNvSpPr>
            <a:spLocks noGrp="1"/>
          </p:cNvSpPr>
          <p:nvPr>
            <p:ph type="title"/>
          </p:nvPr>
        </p:nvSpPr>
        <p:spPr/>
        <p:txBody>
          <a:bodyPr/>
          <a:lstStyle/>
          <a:p>
            <a:r>
              <a:rPr lang="en-US" dirty="0"/>
              <a:t>Christ's invitation is so plain: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hangingPunct="0">
              <a:buNone/>
            </a:pPr>
            <a:r>
              <a:rPr lang="en-US" sz="4000" dirty="0"/>
              <a:t>1. Price – </a:t>
            </a:r>
          </a:p>
          <a:p>
            <a:pPr lvl="0" hangingPunct="0"/>
            <a:r>
              <a:rPr lang="en-US" sz="4000" dirty="0"/>
              <a:t>What you have to pay to give up the world</a:t>
            </a:r>
          </a:p>
          <a:p>
            <a:pPr lvl="0" hangingPunct="0">
              <a:buNone/>
            </a:pPr>
            <a:r>
              <a:rPr lang="en-US" sz="4000" dirty="0"/>
              <a:t>2. Pride – </a:t>
            </a:r>
          </a:p>
          <a:p>
            <a:pPr lvl="0" hangingPunct="0"/>
            <a:r>
              <a:rPr lang="en-US" sz="4000" dirty="0"/>
              <a:t>“Coming" involves </a:t>
            </a:r>
            <a:r>
              <a:rPr lang="en-US" sz="4000" u="sng" dirty="0"/>
              <a:t>overcoming</a:t>
            </a:r>
            <a:r>
              <a:rPr lang="en-US" sz="4000" dirty="0"/>
              <a:t> one's pride. </a:t>
            </a:r>
          </a:p>
          <a:p>
            <a:endParaRPr lang="en-US" dirty="0"/>
          </a:p>
        </p:txBody>
      </p:sp>
      <p:sp>
        <p:nvSpPr>
          <p:cNvPr id="3" name="Title 2"/>
          <p:cNvSpPr>
            <a:spLocks noGrp="1"/>
          </p:cNvSpPr>
          <p:nvPr>
            <p:ph type="title"/>
          </p:nvPr>
        </p:nvSpPr>
        <p:spPr>
          <a:xfrm>
            <a:off x="609600" y="274638"/>
            <a:ext cx="11277600" cy="1143000"/>
          </a:xfrm>
        </p:spPr>
        <p:txBody>
          <a:bodyPr>
            <a:normAutofit fontScale="90000"/>
          </a:bodyPr>
          <a:lstStyle/>
          <a:p>
            <a:pPr lvl="0"/>
            <a:r>
              <a:rPr lang="en-US" dirty="0"/>
              <a:t>Two things that keep one from coming to Jesus: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hangingPunct="0"/>
            <a:r>
              <a:rPr lang="en-US" sz="3200" b="1" i="1" dirty="0"/>
              <a:t>(Matthew 18:15)  </a:t>
            </a:r>
            <a:endParaRPr lang="en-US" sz="3200" dirty="0"/>
          </a:p>
          <a:p>
            <a:pPr lvl="0" hangingPunct="0"/>
            <a:r>
              <a:rPr lang="en-US" dirty="0"/>
              <a:t>Pride makes it difficult for someone to admit being wrong.</a:t>
            </a:r>
          </a:p>
          <a:p>
            <a:pPr lvl="0" hangingPunct="0"/>
            <a:r>
              <a:rPr lang="en-US" dirty="0"/>
              <a:t>Instead of things being done privately, 2 or more people become involved, ultimately the whole church may become involved.</a:t>
            </a:r>
          </a:p>
          <a:p>
            <a:pPr hangingPunct="0"/>
            <a:r>
              <a:rPr lang="en-US" dirty="0"/>
              <a:t>With King Agrippa the word "almost" stood between him and salvation. What else do you suppose stood with him there? </a:t>
            </a:r>
            <a:r>
              <a:rPr lang="en-US" sz="3200" dirty="0"/>
              <a:t>(</a:t>
            </a:r>
            <a:r>
              <a:rPr lang="en-US" sz="3200" b="1" i="1" dirty="0"/>
              <a:t>Proverbs 16:18)</a:t>
            </a:r>
            <a:endParaRPr lang="en-US" sz="3200" dirty="0"/>
          </a:p>
          <a:p>
            <a:pPr hangingPunct="0"/>
            <a:r>
              <a:rPr lang="en-US" dirty="0"/>
              <a:t>Even in the face of eternal destruction, pride can cause you to lose your soul.</a:t>
            </a:r>
          </a:p>
          <a:p>
            <a:endParaRPr lang="en-US" dirty="0"/>
          </a:p>
        </p:txBody>
      </p:sp>
      <p:sp>
        <p:nvSpPr>
          <p:cNvPr id="3" name="Title 2"/>
          <p:cNvSpPr>
            <a:spLocks noGrp="1"/>
          </p:cNvSpPr>
          <p:nvPr>
            <p:ph type="title"/>
          </p:nvPr>
        </p:nvSpPr>
        <p:spPr/>
        <p:txBody>
          <a:bodyPr>
            <a:normAutofit/>
          </a:bodyPr>
          <a:lstStyle/>
          <a:p>
            <a:r>
              <a:rPr lang="en-US" dirty="0"/>
              <a:t>Why won't some folks listen or hear? </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600" b="1" i="1" dirty="0"/>
              <a:t>Proverbs 29:33 "A man's pride will bring him low, but the humble in spirit will retain honor." </a:t>
            </a:r>
            <a:endParaRPr lang="en-US" sz="3600" dirty="0"/>
          </a:p>
          <a:p>
            <a:endParaRPr lang="en-US" dirty="0"/>
          </a:p>
        </p:txBody>
      </p:sp>
      <p:sp>
        <p:nvSpPr>
          <p:cNvPr id="3" name="Title 2"/>
          <p:cNvSpPr>
            <a:spLocks noGrp="1"/>
          </p:cNvSpPr>
          <p:nvPr>
            <p:ph type="title"/>
          </p:nvPr>
        </p:nvSpPr>
        <p:spPr/>
        <p:txBody>
          <a:bodyPr>
            <a:normAutofit/>
          </a:bodyPr>
          <a:lstStyle/>
          <a:p>
            <a:r>
              <a:rPr lang="en-US" dirty="0"/>
              <a:t>The opposite of pride is humility. </a:t>
            </a:r>
          </a:p>
        </p:txBody>
      </p:sp>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5400" b="1" i="1" dirty="0"/>
              <a:t>Won’t you humbly come to Jesus now?</a:t>
            </a:r>
            <a:endParaRPr lang="en-US" sz="5400" dirty="0"/>
          </a:p>
          <a:p>
            <a:endParaRPr lang="en-US" dirty="0"/>
          </a:p>
        </p:txBody>
      </p:sp>
      <p:sp>
        <p:nvSpPr>
          <p:cNvPr id="3" name="Title 2"/>
          <p:cNvSpPr>
            <a:spLocks noGrp="1"/>
          </p:cNvSpPr>
          <p:nvPr>
            <p:ph type="title"/>
          </p:nvPr>
        </p:nvSpPr>
        <p:spPr/>
        <p:txBody>
          <a:bodyPr>
            <a:normAutofit/>
          </a:bodyPr>
          <a:lstStyle/>
          <a:p>
            <a:r>
              <a:rPr lang="en-US" dirty="0"/>
              <a:t>The opposite of pride is humility. </a:t>
            </a:r>
          </a:p>
        </p:txBody>
      </p:sp>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sz="3200" dirty="0"/>
              <a:t>1.  The Countenance, </a:t>
            </a:r>
            <a:r>
              <a:rPr lang="en-US" sz="3200" b="1" i="1" dirty="0"/>
              <a:t>(Proverbs 6:16-17)  ------   </a:t>
            </a:r>
            <a:r>
              <a:rPr lang="en-US" sz="3200" b="1" i="1" u="sng" dirty="0"/>
              <a:t>A proud look</a:t>
            </a:r>
            <a:r>
              <a:rPr lang="en-US" sz="3200" b="1" i="1" dirty="0"/>
              <a:t>… </a:t>
            </a:r>
            <a:r>
              <a:rPr lang="en-US" sz="3200" dirty="0"/>
              <a:t> </a:t>
            </a:r>
          </a:p>
          <a:p>
            <a:pPr lvl="0" hangingPunct="0"/>
            <a:r>
              <a:rPr lang="en-US" sz="3200" dirty="0"/>
              <a:t>2. The Heart, </a:t>
            </a:r>
            <a:r>
              <a:rPr lang="en-US" sz="3200" b="1" i="1" dirty="0"/>
              <a:t>(Mark 7:20-23)</a:t>
            </a:r>
            <a:endParaRPr lang="en-US" sz="3200" dirty="0"/>
          </a:p>
          <a:p>
            <a:endParaRPr lang="en-US" dirty="0"/>
          </a:p>
        </p:txBody>
      </p:sp>
      <p:sp>
        <p:nvSpPr>
          <p:cNvPr id="3" name="Title 2"/>
          <p:cNvSpPr>
            <a:spLocks noGrp="1"/>
          </p:cNvSpPr>
          <p:nvPr>
            <p:ph type="title"/>
          </p:nvPr>
        </p:nvSpPr>
        <p:spPr/>
        <p:txBody>
          <a:bodyPr>
            <a:normAutofit/>
          </a:bodyPr>
          <a:lstStyle/>
          <a:p>
            <a:pPr lvl="0"/>
            <a:r>
              <a:rPr lang="en-US" dirty="0"/>
              <a:t>Two aspects of sinful pride: </a:t>
            </a:r>
          </a:p>
        </p:txBody>
      </p:sp>
      <p:pic>
        <p:nvPicPr>
          <p:cNvPr id="5" name="Picture 4">
            <a:extLst>
              <a:ext uri="{FF2B5EF4-FFF2-40B4-BE49-F238E27FC236}">
                <a16:creationId xmlns:a16="http://schemas.microsoft.com/office/drawing/2014/main" id="{7ACEC440-564C-432D-B3B0-6BAF0E3A5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174748"/>
            <a:ext cx="3429000" cy="398526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dy &amp; envious.jpg"/>
          <p:cNvPicPr>
            <a:picLocks noChangeAspect="1"/>
          </p:cNvPicPr>
          <p:nvPr/>
        </p:nvPicPr>
        <p:blipFill>
          <a:blip r:embed="rId2"/>
          <a:stretch>
            <a:fillRect/>
          </a:stretch>
        </p:blipFill>
        <p:spPr>
          <a:xfrm>
            <a:off x="5115345" y="1981201"/>
            <a:ext cx="3758575" cy="4419600"/>
          </a:xfrm>
          <a:prstGeom prst="rect">
            <a:avLst/>
          </a:prstGeom>
        </p:spPr>
      </p:pic>
      <p:sp>
        <p:nvSpPr>
          <p:cNvPr id="2" name="Content Placeholder 1"/>
          <p:cNvSpPr>
            <a:spLocks noGrp="1"/>
          </p:cNvSpPr>
          <p:nvPr>
            <p:ph idx="1"/>
          </p:nvPr>
        </p:nvSpPr>
        <p:spPr/>
        <p:txBody>
          <a:bodyPr/>
          <a:lstStyle/>
          <a:p>
            <a:r>
              <a:rPr lang="en-US" dirty="0"/>
              <a:t>The Greedy Man and the Envious Man</a:t>
            </a:r>
          </a:p>
        </p:txBody>
      </p:sp>
      <p:sp>
        <p:nvSpPr>
          <p:cNvPr id="3" name="Title 2"/>
          <p:cNvSpPr>
            <a:spLocks noGrp="1"/>
          </p:cNvSpPr>
          <p:nvPr>
            <p:ph type="title"/>
          </p:nvPr>
        </p:nvSpPr>
        <p:spPr/>
        <p:txBody>
          <a:bodyPr/>
          <a:lstStyle/>
          <a:p>
            <a:r>
              <a:rPr lang="en-US" dirty="0"/>
              <a:t>Aesop’s Fable Illustration</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hangingPunct="0"/>
            <a:r>
              <a:rPr lang="en-US" sz="4400" dirty="0"/>
              <a:t>You find "pride" there in that list of sins.</a:t>
            </a:r>
          </a:p>
          <a:p>
            <a:pPr lvl="0" hangingPunct="0"/>
            <a:r>
              <a:rPr lang="en-US" sz="4400" dirty="0"/>
              <a:t>Consider the "list" where you find it. </a:t>
            </a:r>
          </a:p>
          <a:p>
            <a:pPr>
              <a:buNone/>
            </a:pPr>
            <a:endParaRPr lang="en-US" dirty="0"/>
          </a:p>
        </p:txBody>
      </p:sp>
      <p:sp>
        <p:nvSpPr>
          <p:cNvPr id="3" name="Title 2"/>
          <p:cNvSpPr>
            <a:spLocks noGrp="1"/>
          </p:cNvSpPr>
          <p:nvPr>
            <p:ph type="title"/>
          </p:nvPr>
        </p:nvSpPr>
        <p:spPr/>
        <p:txBody>
          <a:bodyPr/>
          <a:lstStyle/>
          <a:p>
            <a:r>
              <a:rPr lang="en-US" dirty="0"/>
              <a:t>The List of sins in Mark 7</a:t>
            </a:r>
          </a:p>
        </p:txBody>
      </p:sp>
      <p:pic>
        <p:nvPicPr>
          <p:cNvPr id="5" name="Picture 4">
            <a:extLst>
              <a:ext uri="{FF2B5EF4-FFF2-40B4-BE49-F238E27FC236}">
                <a16:creationId xmlns:a16="http://schemas.microsoft.com/office/drawing/2014/main" id="{3C9208B6-8A71-4E43-B60E-71991FE6E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551464"/>
            <a:ext cx="5143500" cy="3306536"/>
          </a:xfrm>
          <a:prstGeom prst="rect">
            <a:avLst/>
          </a:prstGeom>
        </p:spPr>
      </p:pic>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hangingPunct="0"/>
            <a:r>
              <a:rPr lang="en-US" sz="3200" b="1" i="1" dirty="0"/>
              <a:t>Jeremiah 13:15,  “Hear and give ear: </a:t>
            </a:r>
            <a:r>
              <a:rPr lang="en-US" sz="3200" b="1" i="1" u="sng" dirty="0"/>
              <a:t>Do not be proud</a:t>
            </a:r>
            <a:r>
              <a:rPr lang="en-US" sz="3200" b="1" i="1" dirty="0"/>
              <a:t> …”</a:t>
            </a:r>
            <a:r>
              <a:rPr lang="en-US" sz="3200" dirty="0"/>
              <a:t> </a:t>
            </a:r>
          </a:p>
          <a:p>
            <a:pPr lvl="0" hangingPunct="0"/>
            <a:r>
              <a:rPr lang="en-US" sz="3200" b="1" i="1" u="sng" dirty="0"/>
              <a:t>“God resists the proud</a:t>
            </a:r>
            <a:r>
              <a:rPr lang="en-US" sz="3200" b="1" i="1" dirty="0"/>
              <a:t>, but gives grace to the humble" (I Peter 5:5)</a:t>
            </a:r>
            <a:r>
              <a:rPr lang="en-US" sz="3200" dirty="0"/>
              <a:t> </a:t>
            </a:r>
          </a:p>
          <a:p>
            <a:pPr lvl="0" hangingPunct="0"/>
            <a:r>
              <a:rPr lang="en-US" sz="3200" dirty="0"/>
              <a:t>James 4:6 says the same thing, therefore it must have been important. </a:t>
            </a:r>
          </a:p>
          <a:p>
            <a:endParaRPr lang="en-US" dirty="0"/>
          </a:p>
        </p:txBody>
      </p:sp>
      <p:sp>
        <p:nvSpPr>
          <p:cNvPr id="3" name="Title 2"/>
          <p:cNvSpPr>
            <a:spLocks noGrp="1"/>
          </p:cNvSpPr>
          <p:nvPr>
            <p:ph type="title"/>
          </p:nvPr>
        </p:nvSpPr>
        <p:spPr/>
        <p:txBody>
          <a:bodyPr/>
          <a:lstStyle/>
          <a:p>
            <a:r>
              <a:rPr lang="en-US" dirty="0"/>
              <a:t>Warnings against "pride" </a:t>
            </a: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u="sng" cap="all" dirty="0"/>
              <a:t>The Proud Look -</a:t>
            </a:r>
            <a:endParaRPr lang="en-US" dirty="0"/>
          </a:p>
        </p:txBody>
      </p:sp>
      <p:sp>
        <p:nvSpPr>
          <p:cNvPr id="3" name="Subtitle 2"/>
          <p:cNvSpPr>
            <a:spLocks noGrp="1"/>
          </p:cNvSpPr>
          <p:nvPr>
            <p:ph type="subTitle" idx="1"/>
          </p:nvPr>
        </p:nvSpPr>
        <p:spPr/>
        <p:txBody>
          <a:bodyPr/>
          <a:lstStyle/>
          <a:p>
            <a:r>
              <a:rPr lang="en-US" u="sng" cap="all" dirty="0"/>
              <a:t>Pride of the Countenance</a:t>
            </a:r>
            <a:br>
              <a:rPr lang="en-US" dirty="0"/>
            </a:br>
            <a:endParaRPr lang="en-US" dirty="0"/>
          </a:p>
        </p:txBody>
      </p:sp>
      <p:pic>
        <p:nvPicPr>
          <p:cNvPr id="4" name="Picture 3" descr="eyes - knowing.jpg"/>
          <p:cNvPicPr>
            <a:picLocks noChangeAspect="1"/>
          </p:cNvPicPr>
          <p:nvPr/>
        </p:nvPicPr>
        <p:blipFill>
          <a:blip r:embed="rId2"/>
          <a:srcRect t="11667" r="3333" b="13333"/>
          <a:stretch>
            <a:fillRect/>
          </a:stretch>
        </p:blipFill>
        <p:spPr>
          <a:xfrm>
            <a:off x="1676400" y="152401"/>
            <a:ext cx="4038600" cy="2088931"/>
          </a:xfrm>
          <a:prstGeom prst="rect">
            <a:avLst/>
          </a:prstGeom>
        </p:spPr>
      </p:pic>
    </p:spTree>
  </p:cSld>
  <p:clrMapOvr>
    <a:masterClrMapping/>
  </p:clrMapOvr>
  <p:transition spd="med">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hangingPunct="0"/>
            <a:r>
              <a:rPr lang="en-US" b="1" i="1" dirty="0"/>
              <a:t>(Proverbs 21:4) A haughty </a:t>
            </a:r>
            <a:r>
              <a:rPr lang="en-US" b="1" i="1" u="sng" dirty="0"/>
              <a:t>look</a:t>
            </a:r>
            <a:r>
              <a:rPr lang="en-US" b="1" i="1" dirty="0"/>
              <a:t>, a proud </a:t>
            </a:r>
            <a:r>
              <a:rPr lang="en-US" b="1" i="1" u="sng" dirty="0"/>
              <a:t>heart</a:t>
            </a:r>
            <a:r>
              <a:rPr lang="en-US" b="1" i="1" dirty="0"/>
              <a:t>, And the plowing of the wicked are </a:t>
            </a:r>
            <a:r>
              <a:rPr lang="en-US" b="1" i="1" u="sng" dirty="0"/>
              <a:t>sin</a:t>
            </a:r>
            <a:r>
              <a:rPr lang="en-US" b="1" i="1" dirty="0"/>
              <a:t>.</a:t>
            </a:r>
            <a:endParaRPr lang="en-US" dirty="0"/>
          </a:p>
          <a:p>
            <a:pPr hangingPunct="0"/>
            <a:r>
              <a:rPr lang="en-US" b="1" i="1" dirty="0"/>
              <a:t>(Proverbs 30:11-13)</a:t>
            </a:r>
            <a:endParaRPr lang="en-US" dirty="0"/>
          </a:p>
        </p:txBody>
      </p:sp>
      <p:sp>
        <p:nvSpPr>
          <p:cNvPr id="3" name="Title 2"/>
          <p:cNvSpPr>
            <a:spLocks noGrp="1"/>
          </p:cNvSpPr>
          <p:nvPr>
            <p:ph type="title"/>
          </p:nvPr>
        </p:nvSpPr>
        <p:spPr/>
        <p:txBody>
          <a:bodyPr>
            <a:normAutofit fontScale="90000"/>
          </a:bodyPr>
          <a:lstStyle/>
          <a:p>
            <a:r>
              <a:rPr lang="en-US" dirty="0"/>
              <a:t>We find "countenance" and "heart” together again.</a:t>
            </a:r>
          </a:p>
        </p:txBody>
      </p:sp>
      <p:pic>
        <p:nvPicPr>
          <p:cNvPr id="4" name="Picture 3" descr="eyes - rolled.bmp"/>
          <p:cNvPicPr>
            <a:picLocks noChangeAspect="1"/>
          </p:cNvPicPr>
          <p:nvPr/>
        </p:nvPicPr>
        <p:blipFill>
          <a:blip r:embed="rId2"/>
          <a:stretch>
            <a:fillRect/>
          </a:stretch>
        </p:blipFill>
        <p:spPr>
          <a:xfrm>
            <a:off x="6248400" y="2362200"/>
            <a:ext cx="3276600" cy="43688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3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1800" decel="100000" fill="hold"/>
                                        <p:tgtEl>
                                          <p:spTgt spid="4"/>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752602"/>
            <a:ext cx="7772400" cy="2209799"/>
          </a:xfrm>
        </p:spPr>
        <p:txBody>
          <a:bodyPr>
            <a:normAutofit/>
          </a:bodyPr>
          <a:lstStyle/>
          <a:p>
            <a:r>
              <a:rPr lang="en-US" u="sng" cap="all" dirty="0"/>
              <a:t>The boastful Words of the proud-</a:t>
            </a:r>
            <a:endParaRPr lang="en-US" dirty="0"/>
          </a:p>
        </p:txBody>
      </p:sp>
      <p:sp>
        <p:nvSpPr>
          <p:cNvPr id="3" name="Subtitle 2"/>
          <p:cNvSpPr>
            <a:spLocks noGrp="1"/>
          </p:cNvSpPr>
          <p:nvPr>
            <p:ph type="subTitle" idx="1"/>
          </p:nvPr>
        </p:nvSpPr>
        <p:spPr>
          <a:xfrm>
            <a:off x="4800600" y="4038600"/>
            <a:ext cx="5105400" cy="1199704"/>
          </a:xfrm>
        </p:spPr>
        <p:txBody>
          <a:bodyPr/>
          <a:lstStyle/>
          <a:p>
            <a:r>
              <a:rPr lang="en-US" b="1" i="1" dirty="0"/>
              <a:t>(Proverbs 27:1-2) </a:t>
            </a:r>
            <a:br>
              <a:rPr lang="en-US" dirty="0"/>
            </a:br>
            <a:endParaRPr lang="en-US" dirty="0"/>
          </a:p>
        </p:txBody>
      </p:sp>
      <p:pic>
        <p:nvPicPr>
          <p:cNvPr id="4" name="Picture 3" descr="eyes - knowing.jpg"/>
          <p:cNvPicPr>
            <a:picLocks noChangeAspect="1"/>
          </p:cNvPicPr>
          <p:nvPr/>
        </p:nvPicPr>
        <p:blipFill>
          <a:blip r:embed="rId2"/>
          <a:stretch>
            <a:fillRect/>
          </a:stretch>
        </p:blipFill>
        <p:spPr>
          <a:xfrm>
            <a:off x="1752601" y="152401"/>
            <a:ext cx="1740775" cy="2088931"/>
          </a:xfrm>
          <a:prstGeom prst="rect">
            <a:avLst/>
          </a:prstGeom>
        </p:spPr>
      </p:pic>
      <p:pic>
        <p:nvPicPr>
          <p:cNvPr id="5" name="Picture 4" descr="mouth_open.jpg"/>
          <p:cNvPicPr>
            <a:picLocks noChangeAspect="1"/>
          </p:cNvPicPr>
          <p:nvPr/>
        </p:nvPicPr>
        <p:blipFill>
          <a:blip r:embed="rId3"/>
          <a:stretch>
            <a:fillRect/>
          </a:stretch>
        </p:blipFill>
        <p:spPr>
          <a:xfrm>
            <a:off x="1981200" y="5410200"/>
            <a:ext cx="952500" cy="1123950"/>
          </a:xfrm>
          <a:prstGeom prst="rect">
            <a:avLst/>
          </a:prstGeom>
        </p:spPr>
      </p:pic>
    </p:spTree>
  </p:cSld>
  <p:clrMapOvr>
    <a:masterClrMapping/>
  </p:clrMapOvr>
  <p:transition spd="med">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358932"/>
            <a:ext cx="8229600" cy="1295400"/>
          </a:xfrm>
        </p:spPr>
        <p:txBody>
          <a:bodyPr>
            <a:normAutofit/>
          </a:bodyPr>
          <a:lstStyle/>
          <a:p>
            <a:pPr hangingPunct="0"/>
            <a:r>
              <a:rPr lang="en-US" u="sng" cap="all" dirty="0"/>
              <a:t>The Deception of Pride</a:t>
            </a:r>
            <a:endParaRPr lang="en-US" dirty="0"/>
          </a:p>
        </p:txBody>
      </p:sp>
      <p:sp>
        <p:nvSpPr>
          <p:cNvPr id="3" name="Subtitle 2"/>
          <p:cNvSpPr>
            <a:spLocks noGrp="1"/>
          </p:cNvSpPr>
          <p:nvPr>
            <p:ph type="subTitle" idx="1"/>
          </p:nvPr>
        </p:nvSpPr>
        <p:spPr>
          <a:xfrm>
            <a:off x="4191000" y="2057400"/>
            <a:ext cx="5105400" cy="1199704"/>
          </a:xfrm>
        </p:spPr>
        <p:txBody>
          <a:bodyPr/>
          <a:lstStyle/>
          <a:p>
            <a:r>
              <a:rPr lang="en-US" sz="3600" b="1" i="1" dirty="0"/>
              <a:t>(Proverbs 30:12) </a:t>
            </a:r>
            <a:br>
              <a:rPr lang="en-US" dirty="0"/>
            </a:br>
            <a:endParaRPr lang="en-US" dirty="0"/>
          </a:p>
        </p:txBody>
      </p:sp>
      <p:pic>
        <p:nvPicPr>
          <p:cNvPr id="4" name="Picture 3" descr="eyes - knowing.jpg"/>
          <p:cNvPicPr>
            <a:picLocks noChangeAspect="1"/>
          </p:cNvPicPr>
          <p:nvPr/>
        </p:nvPicPr>
        <p:blipFill>
          <a:blip r:embed="rId2"/>
          <a:stretch>
            <a:fillRect/>
          </a:stretch>
        </p:blipFill>
        <p:spPr>
          <a:xfrm>
            <a:off x="330670" y="228600"/>
            <a:ext cx="1726730" cy="3269944"/>
          </a:xfrm>
          <a:prstGeom prst="rect">
            <a:avLst/>
          </a:prstGeom>
        </p:spPr>
      </p:pic>
    </p:spTree>
  </p:cSld>
  <p:clrMapOvr>
    <a:masterClrMapping/>
  </p:clrMapOvr>
  <p:transition spd="med">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301</TotalTime>
  <Words>650</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Lucida Sans Unicode</vt:lpstr>
      <vt:lpstr>Verdana</vt:lpstr>
      <vt:lpstr>Wingdings 2</vt:lpstr>
      <vt:lpstr>Wingdings 3</vt:lpstr>
      <vt:lpstr>Concourse</vt:lpstr>
      <vt:lpstr>The Wrong Kind Of Pride </vt:lpstr>
      <vt:lpstr>Two aspects of sinful pride: </vt:lpstr>
      <vt:lpstr>Aesop’s Fable Illustration</vt:lpstr>
      <vt:lpstr>The List of sins in Mark 7</vt:lpstr>
      <vt:lpstr>Warnings against "pride" </vt:lpstr>
      <vt:lpstr>The Proud Look -</vt:lpstr>
      <vt:lpstr>We find "countenance" and "heart” together again.</vt:lpstr>
      <vt:lpstr>The boastful Words of the proud-</vt:lpstr>
      <vt:lpstr>The Deception of Pride</vt:lpstr>
      <vt:lpstr>(Romans 12:3) …not to think of himself more highly than he ought to think… </vt:lpstr>
      <vt:lpstr>The Resistance of Pride. The "scoffer" - </vt:lpstr>
      <vt:lpstr>Good lessons are found in the Proverbs</vt:lpstr>
      <vt:lpstr>Fall &amp; Penalty of Pride.</vt:lpstr>
      <vt:lpstr>Christ's invitation is so plain: </vt:lpstr>
      <vt:lpstr>Two things that keep one from coming to Jesus: </vt:lpstr>
      <vt:lpstr>Why won't some folks listen or hear? </vt:lpstr>
      <vt:lpstr>The opposite of pride is humility. </vt:lpstr>
      <vt:lpstr>The opposite of pride is humility.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Wrong Kind of Pride</dc:title>
  <dc:creator>Maxx</dc:creator>
  <cp:lastModifiedBy>Bill McIlvain</cp:lastModifiedBy>
  <cp:revision>26</cp:revision>
  <dcterms:created xsi:type="dcterms:W3CDTF">2009-02-08T03:12:38Z</dcterms:created>
  <dcterms:modified xsi:type="dcterms:W3CDTF">2021-10-17T05:43:22Z</dcterms:modified>
</cp:coreProperties>
</file>