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</p:sldMasterIdLst>
  <p:sldIdLst>
    <p:sldId id="256" r:id="rId4"/>
    <p:sldId id="259" r:id="rId5"/>
    <p:sldId id="260" r:id="rId6"/>
    <p:sldId id="263" r:id="rId7"/>
    <p:sldId id="262" r:id="rId8"/>
    <p:sldId id="270" r:id="rId9"/>
    <p:sldId id="265" r:id="rId10"/>
    <p:sldId id="264" r:id="rId11"/>
    <p:sldId id="267" r:id="rId12"/>
    <p:sldId id="268" r:id="rId13"/>
    <p:sldId id="269" r:id="rId14"/>
    <p:sldId id="271" r:id="rId15"/>
    <p:sldId id="273" r:id="rId16"/>
    <p:sldId id="278" r:id="rId17"/>
    <p:sldId id="276" r:id="rId18"/>
    <p:sldId id="277" r:id="rId19"/>
    <p:sldId id="275" r:id="rId20"/>
    <p:sldId id="284" r:id="rId21"/>
    <p:sldId id="282" r:id="rId22"/>
    <p:sldId id="283" r:id="rId23"/>
    <p:sldId id="286" r:id="rId24"/>
    <p:sldId id="281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79" autoAdjust="0"/>
  </p:normalViewPr>
  <p:slideViewPr>
    <p:cSldViewPr>
      <p:cViewPr varScale="1">
        <p:scale>
          <a:sx n="93" d="100"/>
          <a:sy n="93" d="100"/>
        </p:scale>
        <p:origin x="96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779185" y="296863"/>
            <a:ext cx="9097433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47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7214"/>
            <a:ext cx="103632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594911-6F08-43DD-BC08-D548333AD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4B50-797B-4227-84E3-E5072AC3B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1626"/>
            <a:ext cx="25908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1626"/>
            <a:ext cx="75692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53227-D920-403E-A705-C0264BE1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97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39024-BEE8-435E-9B6D-371AFA509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6C35-D537-434D-ABF4-7F98203E5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2CEB-2249-4E23-AD2C-A7C5408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99A45-14F3-47D1-83C4-222E0F2BF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0F86-B5BC-4D38-B94B-CF0E2A2BA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D6EB2-83DD-4506-ABDD-46649FFD7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F12D-7B5B-4D47-883A-ECE11341F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902B3-964E-4992-AB72-A063BB33B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30AA8-5AEE-4566-83C8-C3AF48082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7894-1417-42DB-B6AA-7574F1BED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107F-CA3D-43FF-BCAC-67A8383BA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B69E-BEDA-4590-AA4F-4FE16BD2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A531-3833-4721-9C92-C3A4D6660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AF38C3-F569-4B71-96CE-55CFC36E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291B-DE94-43FF-B153-00D4BB247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B5D30-5320-4259-876F-F867FC1E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62DC-B888-488C-8D78-09EB2F0F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2817-20C9-4800-BA03-757EBDAEB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D046-794C-4566-9F09-9EF3A6CEC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A5CE-2862-4E26-BE97-7CFD60275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413A-8111-4C0E-B6B7-B61DB7E3B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12AD-8D5E-4A6D-A984-6766DBEA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5D2E-1888-4156-8EB4-FE47DA68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2B72D-BDB6-4972-87D8-0F2568DBE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22D8-5908-4D1D-87BE-CEDB09A12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04E9-A114-41CD-9931-2FAAB846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22F5-A254-4F87-8811-4C4AB0955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2DFD-DFF8-4006-AF21-5CE9F314D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B89D3-6EBB-4890-BF6F-4B831095A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FCEC-3795-4545-9A28-B4E62B3BD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BAA7-DCF1-47E3-84F2-9BED44E21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CC4A-ADA6-46BF-8FCA-A44F8E8F2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9A598-80D3-4FB3-9011-8086EC50B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BB130-6FFE-45F1-A82C-4FCD77696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405285" y="1"/>
            <a:ext cx="3786716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556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559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56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6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56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6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57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7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57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7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5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57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8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58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8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58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8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58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8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59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9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59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9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59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9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60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0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60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0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60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0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60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1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61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1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61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1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61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1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62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2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62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2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62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2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63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3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363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3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63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3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63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3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64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4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64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4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64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4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65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5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65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5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65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5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65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6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66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6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66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66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366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6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6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7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8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8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8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8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8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8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8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8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8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1625"/>
            <a:ext cx="103632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6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CF7C4DB3-F40B-4F4C-9309-29CA10479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split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6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6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7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87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87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87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E26BBE1-F7AE-4D6C-AD24-935A46466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spd="med"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3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327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27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27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9A42982-68FC-4150-A320-A2E085BC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ransition spd="med"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8" descr="he chose wise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27" y="3200400"/>
            <a:ext cx="354309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7543800" cy="9906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200400"/>
            <a:ext cx="5715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Reading - Romans 14:5-12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962049" y="249382"/>
            <a:ext cx="8382000" cy="3276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7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64770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Choosing  Wisely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7174" name="Picture 7" descr="he chose un-wisel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911601"/>
            <a:ext cx="4419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Question Mark-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2948132"/>
            <a:ext cx="2514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>
                <a:solidFill>
                  <a:srgbClr val="FFFF00"/>
                </a:solidFill>
              </a:rPr>
              <a:t>THE CHOICE OF AN OCCUPATION</a:t>
            </a:r>
            <a:r>
              <a:rPr lang="en-US" sz="4000"/>
              <a:t> 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419600"/>
            <a:ext cx="5638800" cy="2133600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Times New Roman" pitchFamily="18" charset="0"/>
              </a:rPr>
              <a:t>(Matthew 6:33) </a:t>
            </a:r>
          </a:p>
          <a:p>
            <a:pPr eaLnBrk="1" hangingPunct="1"/>
            <a:r>
              <a:rPr lang="en-US" sz="4000" b="1" i="1" dirty="0">
                <a:latin typeface="Times New Roman" pitchFamily="18" charset="0"/>
              </a:rPr>
              <a:t>(Matthew 16:26)</a:t>
            </a:r>
          </a:p>
        </p:txBody>
      </p:sp>
      <p:pic>
        <p:nvPicPr>
          <p:cNvPr id="19461" name="Picture 9" descr="job fai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412875"/>
            <a:ext cx="3352800" cy="2749550"/>
          </a:xfrm>
          <a:noFill/>
        </p:spPr>
      </p:pic>
      <p:pic>
        <p:nvPicPr>
          <p:cNvPr id="19462" name="Picture 11" descr="Question Mark-Sil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1" y="1447801"/>
            <a:ext cx="847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Question Mark-Shad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12192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Question Mark-Flam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3674" y="3881582"/>
            <a:ext cx="771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390380" y="2955924"/>
            <a:ext cx="24290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Which Job To Take?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9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FF00"/>
                </a:solidFill>
              </a:rPr>
              <a:t>Criteria</a:t>
            </a:r>
            <a:r>
              <a:rPr lang="en-US" sz="3600">
                <a:solidFill>
                  <a:srgbClr val="FFFF00"/>
                </a:solidFill>
              </a:rPr>
              <a:t>: [1] Honorable, [2] Consistent with our faith, [3] Allows time for serving God and man.</a:t>
            </a:r>
            <a:r>
              <a:rPr lang="en-US" sz="400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67000"/>
            <a:ext cx="51054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800" b="1" i="1" dirty="0">
                <a:latin typeface="Times New Roman" pitchFamily="18" charset="0"/>
              </a:rPr>
              <a:t>(Proverbs 13:11) </a:t>
            </a:r>
          </a:p>
          <a:p>
            <a:pPr eaLnBrk="1" hangingPunct="1">
              <a:lnSpc>
                <a:spcPct val="80000"/>
              </a:lnSpc>
            </a:pPr>
            <a:r>
              <a:rPr lang="en-US" sz="4800" b="1" i="1" dirty="0">
                <a:latin typeface="Times New Roman" pitchFamily="18" charset="0"/>
              </a:rPr>
              <a:t>(Ephesians 4:28) </a:t>
            </a:r>
          </a:p>
          <a:p>
            <a:pPr eaLnBrk="1" hangingPunct="1">
              <a:lnSpc>
                <a:spcPct val="80000"/>
              </a:lnSpc>
            </a:pP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t="16666" r="-1020" b="15556"/>
          <a:stretch/>
        </p:blipFill>
        <p:spPr>
          <a:xfrm>
            <a:off x="7437582" y="2189018"/>
            <a:ext cx="4724400" cy="464820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/>
              <a:t>Ephesians 6:5-8</a:t>
            </a:r>
            <a:r>
              <a:rPr lang="en-US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>
                <a:latin typeface="Times New Roman" pitchFamily="18" charset="0"/>
              </a:rPr>
              <a:t>Bondservants, be obedient to those who are your masters according to the flesh, with fear and trembling, in sincerity of heart, as to Christ; {6} not with eyeservice, as men-pleasers, but as bondservants of Christ, doing the will of God from the heart, {7} with goodwill doing service, as to the Lord, and not to men, {8} knowing that whatever good anyone does, he will receive the same from the Lord, whether he is a slave or free.</a:t>
            </a:r>
          </a:p>
        </p:txBody>
      </p:sp>
    </p:spTree>
  </p:cSld>
  <p:clrMapOvr>
    <a:masterClrMapping/>
  </p:clrMapOvr>
  <p:transition spd="med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solidFill>
                  <a:srgbClr val="FFFF00"/>
                </a:solidFill>
              </a:rPr>
              <a:t>THE CHOICE OF A SPOUSE</a:t>
            </a:r>
            <a:r>
              <a:rPr lang="en-US"/>
              <a:t> </a:t>
            </a:r>
          </a:p>
        </p:txBody>
      </p:sp>
      <p:pic>
        <p:nvPicPr>
          <p:cNvPr id="23555" name="Picture 5" descr="bride &amp; groom"/>
          <p:cNvPicPr>
            <a:picLocks noChangeAspect="1" noChangeArrowheads="1"/>
          </p:cNvPicPr>
          <p:nvPr/>
        </p:nvPicPr>
        <p:blipFill>
          <a:blip r:embed="rId2"/>
          <a:srcRect l="23348" t="11335" r="9503" b="17521"/>
          <a:stretch>
            <a:fillRect/>
          </a:stretch>
        </p:blipFill>
        <p:spPr bwMode="auto">
          <a:xfrm>
            <a:off x="6781800" y="1295400"/>
            <a:ext cx="3505200" cy="277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09600" y="146881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Flat Brush" pitchFamily="2" charset="0"/>
              </a:rPr>
              <a:t>This can be the </a:t>
            </a:r>
            <a:r>
              <a:rPr lang="en-US" sz="3200" u="sng" dirty="0">
                <a:solidFill>
                  <a:srgbClr val="FFFF00"/>
                </a:solidFill>
                <a:latin typeface="Flat Brush" pitchFamily="2" charset="0"/>
              </a:rPr>
              <a:t>best</a:t>
            </a:r>
            <a:r>
              <a:rPr lang="en-US" sz="3200" dirty="0">
                <a:solidFill>
                  <a:srgbClr val="FFFF00"/>
                </a:solidFill>
                <a:latin typeface="Flat Brush" pitchFamily="2" charset="0"/>
              </a:rPr>
              <a:t> or </a:t>
            </a:r>
            <a:r>
              <a:rPr lang="en-US" sz="3200" u="sng" dirty="0">
                <a:solidFill>
                  <a:srgbClr val="FFFF00"/>
                </a:solidFill>
                <a:latin typeface="Flat Brush" pitchFamily="2" charset="0"/>
              </a:rPr>
              <a:t>worst</a:t>
            </a:r>
            <a:r>
              <a:rPr lang="en-US" sz="3200" dirty="0">
                <a:solidFill>
                  <a:srgbClr val="FFFF00"/>
                </a:solidFill>
                <a:latin typeface="Flat Brush" pitchFamily="2" charset="0"/>
              </a:rPr>
              <a:t> decision you will ever make.</a:t>
            </a:r>
            <a:r>
              <a:rPr lang="en-US" dirty="0"/>
              <a:t> </a:t>
            </a:r>
          </a:p>
        </p:txBody>
      </p:sp>
      <p:pic>
        <p:nvPicPr>
          <p:cNvPr id="5" name="Picture 4" descr="bridezi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705350"/>
            <a:ext cx="1981200" cy="1981200"/>
          </a:xfrm>
          <a:prstGeom prst="rect">
            <a:avLst/>
          </a:prstGeom>
        </p:spPr>
      </p:pic>
      <p:pic>
        <p:nvPicPr>
          <p:cNvPr id="6" name="Picture 5" descr="bride &amp; groom silhouet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1" y="3505200"/>
            <a:ext cx="1590675" cy="238125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Wisely Chosen?</a:t>
            </a:r>
          </a:p>
        </p:txBody>
      </p:sp>
      <p:pic>
        <p:nvPicPr>
          <p:cNvPr id="26627" name="Picture 7" descr="redne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762125"/>
            <a:ext cx="4800600" cy="3600450"/>
          </a:xfrm>
          <a:noFill/>
        </p:spPr>
      </p:pic>
      <p:pic>
        <p:nvPicPr>
          <p:cNvPr id="26628" name="Picture 8" descr="knight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5050" y="1752601"/>
            <a:ext cx="2838450" cy="3508375"/>
          </a:xfr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u="sng" dirty="0">
                <a:solidFill>
                  <a:srgbClr val="FFFF00"/>
                </a:solidFill>
              </a:rPr>
              <a:t>Wisely Chosen?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524000"/>
            <a:ext cx="6858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b="1" i="1" dirty="0">
                <a:latin typeface="Times New Roman" pitchFamily="18" charset="0"/>
              </a:rPr>
              <a:t>(Proverbs 12:4) 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b="1" i="1" dirty="0">
                <a:latin typeface="Times New Roman" pitchFamily="18" charset="0"/>
              </a:rPr>
              <a:t>(Proverbs 27:15-16) 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b="1" i="1" dirty="0">
                <a:latin typeface="Times New Roman" pitchFamily="18" charset="0"/>
              </a:rPr>
              <a:t>(Proverbs 21:9 &amp; 19)</a:t>
            </a:r>
          </a:p>
        </p:txBody>
      </p:sp>
      <p:pic>
        <p:nvPicPr>
          <p:cNvPr id="27652" name="Picture 7" descr="headach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448800" y="1062036"/>
            <a:ext cx="1933575" cy="2671763"/>
          </a:xfr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FF00"/>
                </a:solidFill>
              </a:rPr>
              <a:t>Who can you rightfully marry?</a:t>
            </a:r>
            <a:r>
              <a:rPr lang="en-US" sz="4800" dirty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You may marry a person who has never been married;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You may marry a person whose first spouse has died </a:t>
            </a:r>
            <a:r>
              <a:rPr lang="en-US" sz="8000" b="1" i="1" dirty="0">
                <a:latin typeface="Times New Roman" pitchFamily="18" charset="0"/>
              </a:rPr>
              <a:t>(Romans 7:2-3)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i="1" dirty="0">
                <a:solidFill>
                  <a:srgbClr val="FFFF00"/>
                </a:solidFill>
              </a:rPr>
              <a:t>These are the safest alternatives.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The Case of Infidelity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b="1" i="1" dirty="0">
                <a:latin typeface="Times New Roman" pitchFamily="18" charset="0"/>
              </a:rPr>
              <a:t>(Matthew 19:3-9)  The Pharisees also came to Him, testing Him, and saying to Him, “Is it lawful for a man to divorce his wife for just any reason?” ……….. From the beginning it was not so.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i="1" dirty="0">
                <a:latin typeface="Times New Roman" pitchFamily="18" charset="0"/>
              </a:rPr>
              <a:t>{9} “And I say to you, whoever divorces his wife, </a:t>
            </a:r>
            <a:r>
              <a:rPr lang="en-US" sz="3600" b="1" i="1" u="sng" dirty="0">
                <a:solidFill>
                  <a:srgbClr val="FFFF00"/>
                </a:solidFill>
                <a:latin typeface="Times New Roman" pitchFamily="18" charset="0"/>
              </a:rPr>
              <a:t>except for sexual immorality</a:t>
            </a:r>
            <a:r>
              <a:rPr lang="en-US" sz="3600" b="1" i="1" dirty="0">
                <a:latin typeface="Times New Roman" pitchFamily="18" charset="0"/>
              </a:rPr>
              <a:t>, and marries another, commits adultery; and whoever marries her who is divorced commits</a:t>
            </a:r>
            <a:r>
              <a:rPr lang="en-US" sz="4000" b="1" i="1" dirty="0">
                <a:latin typeface="Times New Roman" pitchFamily="18" charset="0"/>
              </a:rPr>
              <a:t> adultery.”</a:t>
            </a:r>
          </a:p>
        </p:txBody>
      </p:sp>
    </p:spTree>
  </p:cSld>
  <p:clrMapOvr>
    <a:masterClrMapping/>
  </p:clrMapOvr>
  <p:transition spd="med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rgbClr val="FFFF00"/>
                </a:solidFill>
              </a:rPr>
              <a:t>Choosing Mutual Subjection &amp; Respect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7200" b="1" i="1" dirty="0">
                <a:latin typeface="Times New Roman" pitchFamily="18" charset="0"/>
              </a:rPr>
              <a:t>(Ephesians 5:22-33)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55165"/>
            <a:ext cx="6858000" cy="4402836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5" y="2075451"/>
            <a:ext cx="7190352" cy="4774843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rgbClr val="FFFF00"/>
                </a:solidFill>
              </a:rPr>
              <a:t>Choosing Mutual Subjection &amp; Respect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219200"/>
            <a:ext cx="5486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6000" b="1" i="1" dirty="0">
                <a:latin typeface="Times New Roman" pitchFamily="18" charset="0"/>
              </a:rPr>
              <a:t>(1 Peter 3:1-7)</a:t>
            </a:r>
          </a:p>
        </p:txBody>
      </p:sp>
    </p:spTree>
  </p:cSld>
  <p:clrMapOvr>
    <a:masterClrMapping/>
  </p:clrMapOvr>
  <p:transition spd="med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153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>
                <a:latin typeface="Times New Roman" pitchFamily="18" charset="0"/>
              </a:rPr>
              <a:t>"Multitudes, multitudes in the valley of decision! For the day of the LORD is near in the valley of decision" (Joel 3:14).</a:t>
            </a:r>
            <a:r>
              <a:rPr lang="en-US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95600"/>
            <a:ext cx="8229600" cy="3200400"/>
          </a:xfrm>
        </p:spPr>
        <p:txBody>
          <a:bodyPr/>
          <a:lstStyle/>
          <a:p>
            <a:pPr eaLnBrk="1" hangingPunct="1"/>
            <a:r>
              <a:rPr lang="en-US"/>
              <a:t>We must exercise great care in our choice...</a:t>
            </a:r>
          </a:p>
          <a:p>
            <a:pPr eaLnBrk="1" hangingPunct="1"/>
            <a:r>
              <a:rPr lang="en-US"/>
              <a:t>a.  Of friends, </a:t>
            </a:r>
          </a:p>
          <a:p>
            <a:pPr eaLnBrk="1" hangingPunct="1"/>
            <a:r>
              <a:rPr lang="en-US"/>
              <a:t>b.  Of an occupation, and</a:t>
            </a:r>
          </a:p>
          <a:p>
            <a:pPr eaLnBrk="1" hangingPunct="1"/>
            <a:r>
              <a:rPr lang="en-US"/>
              <a:t>c.  Of a spouse.</a:t>
            </a:r>
          </a:p>
        </p:txBody>
      </p:sp>
    </p:spTree>
  </p:cSld>
  <p:clrMapOvr>
    <a:masterClrMapping/>
  </p:clrMapOvr>
  <p:transition spd="med"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10439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"Multitudes, multitudes in the valley of decision! For the day of the LORD is near in the valley of decision" (Joel 3:14)</a:t>
            </a:r>
            <a:r>
              <a:rPr lang="en-US" sz="6000" dirty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82296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Friends </a:t>
            </a:r>
          </a:p>
          <a:p>
            <a:pPr algn="ctr" eaLnBrk="1" hangingPunct="1">
              <a:buNone/>
            </a:pPr>
            <a:r>
              <a:rPr lang="en-US" dirty="0"/>
              <a:t>Occupation</a:t>
            </a:r>
          </a:p>
          <a:p>
            <a:pPr algn="r" eaLnBrk="1" hangingPunct="1">
              <a:buNone/>
            </a:pPr>
            <a:r>
              <a:rPr lang="en-US" dirty="0"/>
              <a:t>Spouse</a:t>
            </a:r>
          </a:p>
          <a:p>
            <a:pPr eaLnBrk="1" hangingPunct="1"/>
            <a:endParaRPr lang="en-US" dirty="0"/>
          </a:p>
        </p:txBody>
      </p:sp>
      <p:pic>
        <p:nvPicPr>
          <p:cNvPr id="4" name="Picture 3" descr="decisions-crossro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276600"/>
            <a:ext cx="5257800" cy="358140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153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itchFamily="18" charset="0"/>
              </a:rPr>
              <a:t>The Most Important Decision</a:t>
            </a:r>
            <a:endParaRPr lang="en-US" sz="8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296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Is your decision to become a Christian. </a:t>
            </a:r>
          </a:p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This decision will help you in making all other decisions.</a:t>
            </a:r>
            <a:r>
              <a:rPr lang="en-US" sz="3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4456091" cy="3342068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382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latin typeface="Times New Roman" pitchFamily="18" charset="0"/>
              </a:rPr>
              <a:t>1 Kings 18:21 "</a:t>
            </a:r>
            <a:r>
              <a:rPr lang="en-US" sz="4800" b="1" i="1" dirty="0">
                <a:latin typeface="Times New Roman" pitchFamily="18" charset="0"/>
              </a:rPr>
              <a:t>How long will you falter between two opinions? If the LORD is God, follow Him...</a:t>
            </a:r>
            <a:r>
              <a:rPr lang="en-US" sz="4800" dirty="0"/>
              <a:t> 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solidFill>
                  <a:srgbClr val="FFFF00"/>
                </a:solidFill>
              </a:rPr>
              <a:t>THE CHOICE OF FRIENDS</a:t>
            </a:r>
            <a:r>
              <a:rPr lang="en-US"/>
              <a:t> 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>
                <a:latin typeface="Times New Roman" pitchFamily="18" charset="0"/>
              </a:rPr>
              <a:t>(Proverbs 12:26) The righteous should choose his friends carefully, For the way of the wicked leads them astray. </a:t>
            </a:r>
          </a:p>
          <a:p>
            <a:pPr eaLnBrk="1" hangingPunct="1"/>
            <a:endParaRPr lang="en-US" b="1" i="1">
              <a:latin typeface="Times New Roman" pitchFamily="18" charset="0"/>
            </a:endParaRPr>
          </a:p>
        </p:txBody>
      </p:sp>
      <p:pic>
        <p:nvPicPr>
          <p:cNvPr id="11268" name="Picture 5" descr="good friends do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02038"/>
            <a:ext cx="4876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Good-Frien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519488"/>
            <a:ext cx="248285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solidFill>
                  <a:srgbClr val="FFFF00"/>
                </a:solidFill>
              </a:rPr>
              <a:t>THE CHOICE OF FRIENDS</a:t>
            </a:r>
            <a:r>
              <a:rPr lang="en-U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800" b="1" i="1" dirty="0">
                <a:latin typeface="Times New Roman" pitchFamily="18" charset="0"/>
              </a:rPr>
              <a:t>(Proverbs 27:17) </a:t>
            </a:r>
            <a:r>
              <a:rPr lang="en-US" sz="2800" b="1" i="1" dirty="0">
                <a:latin typeface="Times New Roman" pitchFamily="18" charset="0"/>
              </a:rPr>
              <a:t>As iron sharpens iron, So a man sharpens the countenance of his friend </a:t>
            </a:r>
          </a:p>
          <a:p>
            <a:pPr eaLnBrk="1" hangingPunct="1"/>
            <a:endParaRPr lang="en-US" b="1" i="1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1"/>
            <a:ext cx="7829550" cy="3914775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solidFill>
                  <a:srgbClr val="FFFF00"/>
                </a:solidFill>
              </a:rPr>
              <a:t>THE CHOICE OF FRIENDS</a:t>
            </a:r>
            <a:r>
              <a:rPr lang="en-US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2971800" cy="44958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imes New Roman" pitchFamily="18" charset="0"/>
              </a:rPr>
              <a:t>A Key Factor in being a “Good” friend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04175"/>
            <a:ext cx="5638800" cy="563880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7010400" cy="1139825"/>
          </a:xfrm>
        </p:spPr>
        <p:txBody>
          <a:bodyPr anchor="t" anchorCtr="0"/>
          <a:lstStyle/>
          <a:p>
            <a:pPr eaLnBrk="1" hangingPunct="1">
              <a:defRPr/>
            </a:pPr>
            <a:r>
              <a:rPr lang="en-US" sz="5400">
                <a:solidFill>
                  <a:srgbClr val="FFFF00"/>
                </a:solidFill>
                <a:latin typeface="Flat Brush" pitchFamily="2" charset="0"/>
              </a:rPr>
              <a:t>Not Just Our Problem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209800"/>
            <a:ext cx="61722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5400" b="1" i="1" dirty="0">
                <a:latin typeface="Times New Roman" pitchFamily="18" charset="0"/>
              </a:rPr>
              <a:t>(Proverbs 1:10-19)</a:t>
            </a:r>
          </a:p>
        </p:txBody>
      </p:sp>
      <p:pic>
        <p:nvPicPr>
          <p:cNvPr id="14340" name="Picture 5" descr="No gangs allow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2200" y="228600"/>
            <a:ext cx="1706563" cy="177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Street Gan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736" y="1600200"/>
            <a:ext cx="3429000" cy="5185317"/>
          </a:xfrm>
          <a:noFill/>
        </p:spPr>
      </p:pic>
    </p:spTree>
  </p:cSld>
  <p:clrMapOvr>
    <a:masterClrMapping/>
  </p:clrMapOvr>
  <p:transition spd="med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solidFill>
                  <a:srgbClr val="FFFF00"/>
                </a:solidFill>
              </a:rPr>
              <a:t>THE CHOICE OF FRIENDS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2800" y="1600200"/>
            <a:ext cx="4724400" cy="44958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imes New Roman" pitchFamily="18" charset="0"/>
              </a:rPr>
              <a:t>(1 Corinthians 15:33-34)   “Evil company corrupts good habits.”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638800" cy="563880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1143000"/>
            <a:ext cx="6934200" cy="4433888"/>
          </a:xfrm>
        </p:spPr>
        <p:txBody>
          <a:bodyPr/>
          <a:lstStyle/>
          <a:p>
            <a:pPr eaLnBrk="1" hangingPunct="1"/>
            <a:r>
              <a:rPr lang="en-US" sz="7200" b="1" i="1" dirty="0">
                <a:latin typeface="Times New Roman" pitchFamily="18" charset="0"/>
              </a:rPr>
              <a:t>“Come out and be separate”</a:t>
            </a:r>
            <a:r>
              <a:rPr lang="en-US" dirty="0">
                <a:latin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</a:rPr>
            </a:br>
            <a:r>
              <a:rPr lang="en-US" sz="4800" b="1" i="1" dirty="0">
                <a:latin typeface="Times New Roman" pitchFamily="18" charset="0"/>
              </a:rPr>
              <a:t>(2 Corinthians 6:14-18)</a:t>
            </a:r>
            <a:endParaRPr lang="en-US" sz="40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467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latin typeface="Flat Brush" pitchFamily="2" charset="0"/>
              </a:rPr>
              <a:t>Don't walk in front of me.  I may not follow.  Don't walk behind me, I may not lead.  Just walk beside me and be my friend.</a:t>
            </a:r>
            <a:r>
              <a:rPr lang="en-US" sz="3600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971800"/>
            <a:ext cx="8229600" cy="3124200"/>
          </a:xfrm>
        </p:spPr>
        <p:txBody>
          <a:bodyPr/>
          <a:lstStyle/>
          <a:p>
            <a:pPr eaLnBrk="1" hangingPunct="1"/>
            <a:r>
              <a:rPr lang="en-US" sz="6000" b="1" i="1" dirty="0">
                <a:latin typeface="Times New Roman" pitchFamily="18" charset="0"/>
              </a:rPr>
              <a:t>(Ecclesiastes 4:9-10)</a:t>
            </a:r>
          </a:p>
          <a:p>
            <a:pPr eaLnBrk="1" hangingPunct="1"/>
            <a:r>
              <a:rPr lang="en-US" sz="6000" b="1" i="1" dirty="0">
                <a:latin typeface="Times New Roman" pitchFamily="18" charset="0"/>
              </a:rPr>
              <a:t>(Proverbs 18:24)</a:t>
            </a:r>
            <a:endParaRPr lang="en-US" sz="7200" dirty="0"/>
          </a:p>
        </p:txBody>
      </p:sp>
      <p:pic>
        <p:nvPicPr>
          <p:cNvPr id="4" name="Picture 3" descr="hold h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228600"/>
            <a:ext cx="2495550" cy="299466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2125</TotalTime>
  <Words>607</Words>
  <Application>Microsoft Office PowerPoint</Application>
  <PresentationFormat>Widescreen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Flat Brush</vt:lpstr>
      <vt:lpstr>Impact</vt:lpstr>
      <vt:lpstr>Times New Roman</vt:lpstr>
      <vt:lpstr>Wingdings</vt:lpstr>
      <vt:lpstr>Fireworks</vt:lpstr>
      <vt:lpstr>Ripple</vt:lpstr>
      <vt:lpstr>Mountain Top</vt:lpstr>
      <vt:lpstr>PowerPoint Presentation</vt:lpstr>
      <vt:lpstr>"Multitudes, multitudes in the valley of decision! For the day of the LORD is near in the valley of decision" (Joel 3:14). </vt:lpstr>
      <vt:lpstr>THE CHOICE OF FRIENDS </vt:lpstr>
      <vt:lpstr>THE CHOICE OF FRIENDS </vt:lpstr>
      <vt:lpstr>THE CHOICE OF FRIENDS </vt:lpstr>
      <vt:lpstr>Not Just Our Problem</vt:lpstr>
      <vt:lpstr>THE CHOICE OF FRIENDS </vt:lpstr>
      <vt:lpstr>“Come out and be separate”  (2 Corinthians 6:14-18)</vt:lpstr>
      <vt:lpstr>Don't walk in front of me.  I may not follow.  Don't walk behind me, I may not lead.  Just walk beside me and be my friend. </vt:lpstr>
      <vt:lpstr>THE CHOICE OF AN OCCUPATION </vt:lpstr>
      <vt:lpstr>Criteria: [1] Honorable, [2] Consistent with our faith, [3] Allows time for serving God and man. </vt:lpstr>
      <vt:lpstr>Ephesians 6:5-8 </vt:lpstr>
      <vt:lpstr>THE CHOICE OF A SPOUSE </vt:lpstr>
      <vt:lpstr>Wisely Chosen?</vt:lpstr>
      <vt:lpstr>Wisely Chosen?</vt:lpstr>
      <vt:lpstr>Who can you rightfully marry? </vt:lpstr>
      <vt:lpstr>The Case of Infidelity</vt:lpstr>
      <vt:lpstr>Choosing Mutual Subjection &amp; Respect</vt:lpstr>
      <vt:lpstr>Choosing Mutual Subjection &amp; Respect</vt:lpstr>
      <vt:lpstr>"Multitudes, multitudes in the valley of decision! For the day of the LORD is near in the valley of decision" (Joel 3:14) </vt:lpstr>
      <vt:lpstr>The Most Important Decision</vt:lpstr>
      <vt:lpstr>1 Kings 18:21 "How long will you falter between two opinions? If the LORD is God, follow Him... </vt:lpstr>
    </vt:vector>
  </TitlesOfParts>
  <Company>Maxx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Wisely</dc:title>
  <dc:creator>Bill McIlvain</dc:creator>
  <cp:lastModifiedBy>Bill McIlvain</cp:lastModifiedBy>
  <cp:revision>40</cp:revision>
  <dcterms:created xsi:type="dcterms:W3CDTF">2005-12-03T05:20:32Z</dcterms:created>
  <dcterms:modified xsi:type="dcterms:W3CDTF">2021-11-13T14:15:52Z</dcterms:modified>
</cp:coreProperties>
</file>