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7" r:id="rId4"/>
    <p:sldId id="258" r:id="rId5"/>
    <p:sldId id="259" r:id="rId6"/>
    <p:sldId id="262" r:id="rId7"/>
    <p:sldId id="278" r:id="rId8"/>
    <p:sldId id="263" r:id="rId9"/>
    <p:sldId id="264" r:id="rId10"/>
    <p:sldId id="279" r:id="rId11"/>
    <p:sldId id="280" r:id="rId12"/>
    <p:sldId id="281" r:id="rId13"/>
    <p:sldId id="282" r:id="rId14"/>
    <p:sldId id="265" r:id="rId15"/>
    <p:sldId id="266" r:id="rId16"/>
    <p:sldId id="267" r:id="rId17"/>
    <p:sldId id="283" r:id="rId18"/>
    <p:sldId id="284" r:id="rId19"/>
    <p:sldId id="286" r:id="rId20"/>
    <p:sldId id="268" r:id="rId21"/>
    <p:sldId id="269" r:id="rId22"/>
    <p:sldId id="270" r:id="rId23"/>
    <p:sldId id="272" r:id="rId24"/>
    <p:sldId id="261" r:id="rId25"/>
    <p:sldId id="285" r:id="rId26"/>
    <p:sldId id="276" r:id="rId27"/>
  </p:sldIdLst>
  <p:sldSz cx="12192000" cy="6858000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 varScale="1">
        <p:scale>
          <a:sx n="93" d="100"/>
          <a:sy n="93" d="100"/>
        </p:scale>
        <p:origin x="96" y="3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fld id="{29D0EEB4-4C17-4074-A8AF-45AD5AF51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696913"/>
            <a:ext cx="6188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itchFamily="18" charset="0"/>
              </a:defRPr>
            </a:lvl1pPr>
          </a:lstStyle>
          <a:p>
            <a:fld id="{1CA31CF7-4AD9-457E-B6BA-E6B076D97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54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251200" y="2133601"/>
            <a:ext cx="74168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1200" y="3962400"/>
            <a:ext cx="74168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1255B1-4879-48A0-8F91-D57AD6E28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C3497-D852-4A26-8C8D-92BE4EDEE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274639"/>
            <a:ext cx="2616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274639"/>
            <a:ext cx="7645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8E47-7957-4A6D-AB0F-4066CFF5F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DC82D-F734-4E87-AC62-55FD3DC4E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AB7C0-DDD7-42C0-AC8A-70C4D6799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1"/>
            <a:ext cx="477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A80D-4BE1-473B-93AB-C7497703B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C4A68-CD4D-4147-A411-BDAAFF68C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29251-F74E-412E-8209-835384799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CD88F-0179-4536-87E8-DD784AC33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6A8B7-E824-4EEA-AC3A-BD6A11A66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278AB-FC84-4F25-A68F-7C53C2182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74638"/>
            <a:ext cx="104648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600201"/>
            <a:ext cx="9753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48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4400" y="6400801"/>
            <a:ext cx="6502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61600" y="6400801"/>
            <a:ext cx="172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47E39B95-195E-4AEB-A160-9E7DCF3FF3B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d"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43200" y="1465261"/>
            <a:ext cx="7416800" cy="1774825"/>
          </a:xfrm>
        </p:spPr>
        <p:txBody>
          <a:bodyPr/>
          <a:lstStyle/>
          <a:p>
            <a:pPr hangingPunct="0"/>
            <a:r>
              <a:rPr lang="en-US" b="1" dirty="0"/>
              <a:t>Dead and/or Alive?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387600" y="2995169"/>
            <a:ext cx="7416800" cy="990600"/>
          </a:xfrm>
        </p:spPr>
        <p:txBody>
          <a:bodyPr/>
          <a:lstStyle/>
          <a:p>
            <a:r>
              <a:rPr lang="en-US" sz="3600" b="1" dirty="0"/>
              <a:t>Reading - Mark 8:27-38 </a:t>
            </a:r>
            <a:endParaRPr lang="en-US" sz="3600" dirty="0"/>
          </a:p>
        </p:txBody>
      </p:sp>
      <p:pic>
        <p:nvPicPr>
          <p:cNvPr id="6" name="Picture 5" descr="wanted dead or alive billy the kid.jpg"/>
          <p:cNvPicPr>
            <a:picLocks noChangeAspect="1"/>
          </p:cNvPicPr>
          <p:nvPr/>
        </p:nvPicPr>
        <p:blipFill>
          <a:blip r:embed="rId2"/>
          <a:srcRect l="11348" t="5430" r="17724"/>
          <a:stretch>
            <a:fillRect/>
          </a:stretch>
        </p:blipFill>
        <p:spPr>
          <a:xfrm>
            <a:off x="9677400" y="76200"/>
            <a:ext cx="2362200" cy="3291332"/>
          </a:xfrm>
          <a:prstGeom prst="rect">
            <a:avLst/>
          </a:prstGeom>
        </p:spPr>
      </p:pic>
      <p:pic>
        <p:nvPicPr>
          <p:cNvPr id="7" name="Picture 6" descr="wanted poster for Belle Star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76638"/>
            <a:ext cx="2057400" cy="2986088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114800" y="152400"/>
            <a:ext cx="6324600" cy="1447800"/>
          </a:xfrm>
        </p:spPr>
        <p:txBody>
          <a:bodyPr/>
          <a:lstStyle/>
          <a:p>
            <a:pPr algn="ctr"/>
            <a:r>
              <a:rPr lang="en-US" sz="5400" b="1" dirty="0"/>
              <a:t>A Story On Being Well-Organized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7924800" cy="4525963"/>
          </a:xfrm>
        </p:spPr>
        <p:txBody>
          <a:bodyPr/>
          <a:lstStyle/>
          <a:p>
            <a:r>
              <a:rPr lang="en-US" dirty="0"/>
              <a:t>You make you way down a hall to two more doors.</a:t>
            </a:r>
          </a:p>
          <a:p>
            <a:r>
              <a:rPr lang="en-US" dirty="0"/>
              <a:t>Emergency/ Non-Emergency</a:t>
            </a:r>
          </a:p>
        </p:txBody>
      </p:sp>
      <p:pic>
        <p:nvPicPr>
          <p:cNvPr id="6" name="Picture 5" descr="man on crutc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1" y="2553892"/>
            <a:ext cx="2809875" cy="3512343"/>
          </a:xfrm>
          <a:prstGeom prst="rect">
            <a:avLst/>
          </a:prstGeom>
        </p:spPr>
      </p:pic>
      <p:pic>
        <p:nvPicPr>
          <p:cNvPr id="7" name="Picture 6" descr="two-doors-outside on the str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940939"/>
            <a:ext cx="4724400" cy="356692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114800" y="152400"/>
            <a:ext cx="6324600" cy="1447800"/>
          </a:xfrm>
        </p:spPr>
        <p:txBody>
          <a:bodyPr/>
          <a:lstStyle/>
          <a:p>
            <a:pPr algn="ctr"/>
            <a:r>
              <a:rPr lang="en-US" sz="5400" b="1" dirty="0"/>
              <a:t>A Story On Being Well-Organized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1"/>
            <a:ext cx="7772400" cy="4449763"/>
          </a:xfrm>
        </p:spPr>
        <p:txBody>
          <a:bodyPr/>
          <a:lstStyle/>
          <a:p>
            <a:r>
              <a:rPr lang="en-US" sz="3200" b="1" dirty="0"/>
              <a:t>You go down a long corridor and find two more doors.</a:t>
            </a:r>
          </a:p>
          <a:p>
            <a:r>
              <a:rPr lang="en-US" dirty="0"/>
              <a:t>Medicare/ Non-Medicare</a:t>
            </a:r>
          </a:p>
        </p:txBody>
      </p:sp>
      <p:pic>
        <p:nvPicPr>
          <p:cNvPr id="6" name="Picture 5" descr="man on crutc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1" y="3256359"/>
            <a:ext cx="2809875" cy="3449241"/>
          </a:xfrm>
          <a:prstGeom prst="rect">
            <a:avLst/>
          </a:prstGeom>
        </p:spPr>
      </p:pic>
      <p:pic>
        <p:nvPicPr>
          <p:cNvPr id="7" name="Picture 6" descr="two-doors-outside on the str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91078"/>
            <a:ext cx="4724400" cy="356692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114800" y="152400"/>
            <a:ext cx="6324600" cy="1447800"/>
          </a:xfrm>
        </p:spPr>
        <p:txBody>
          <a:bodyPr/>
          <a:lstStyle/>
          <a:p>
            <a:pPr algn="ctr"/>
            <a:r>
              <a:rPr lang="en-US" sz="5400" b="1" dirty="0"/>
              <a:t>A Story On Being Well-Organized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696200" cy="4648200"/>
          </a:xfrm>
        </p:spPr>
        <p:txBody>
          <a:bodyPr/>
          <a:lstStyle/>
          <a:p>
            <a:r>
              <a:rPr lang="en-US" dirty="0"/>
              <a:t>Insurance/ Self-Pay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Choose a door and walk through to find….</a:t>
            </a:r>
          </a:p>
        </p:txBody>
      </p:sp>
      <p:pic>
        <p:nvPicPr>
          <p:cNvPr id="7" name="Picture 6" descr="two-doors-outside on the street.jpg"/>
          <p:cNvPicPr>
            <a:picLocks noChangeAspect="1"/>
          </p:cNvPicPr>
          <p:nvPr/>
        </p:nvPicPr>
        <p:blipFill>
          <a:blip r:embed="rId2"/>
          <a:srcRect l="3226" t="4272" r="6452" b="10276"/>
          <a:stretch>
            <a:fillRect/>
          </a:stretch>
        </p:blipFill>
        <p:spPr>
          <a:xfrm>
            <a:off x="1905000" y="2286000"/>
            <a:ext cx="4267200" cy="30480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114800" y="152400"/>
            <a:ext cx="6324600" cy="1447800"/>
          </a:xfrm>
        </p:spPr>
        <p:txBody>
          <a:bodyPr/>
          <a:lstStyle/>
          <a:p>
            <a:pPr algn="ctr"/>
            <a:r>
              <a:rPr lang="en-US" sz="5400" b="1" dirty="0"/>
              <a:t>You’re Back Out On The Street!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1"/>
            <a:ext cx="8229600" cy="4525963"/>
          </a:xfrm>
        </p:spPr>
        <p:txBody>
          <a:bodyPr/>
          <a:lstStyle/>
          <a:p>
            <a:r>
              <a:rPr lang="en-US" dirty="0"/>
              <a:t>You didn’t get any attention BUT THEY SURE ARE ORGANIZED!</a:t>
            </a:r>
          </a:p>
          <a:p>
            <a:r>
              <a:rPr lang="en-US" dirty="0"/>
              <a:t>Ministers &amp; Ministries galore!</a:t>
            </a:r>
          </a:p>
        </p:txBody>
      </p:sp>
      <p:pic>
        <p:nvPicPr>
          <p:cNvPr id="6" name="Picture 5" descr="man on crutches.jpg"/>
          <p:cNvPicPr>
            <a:picLocks noChangeAspect="1"/>
          </p:cNvPicPr>
          <p:nvPr/>
        </p:nvPicPr>
        <p:blipFill>
          <a:blip r:embed="rId2"/>
          <a:srcRect l="13994" t="4829"/>
          <a:stretch>
            <a:fillRect/>
          </a:stretch>
        </p:blipFill>
        <p:spPr>
          <a:xfrm>
            <a:off x="6781800" y="2132308"/>
            <a:ext cx="2819400" cy="4520597"/>
          </a:xfrm>
          <a:prstGeom prst="rect">
            <a:avLst/>
          </a:prstGeom>
        </p:spPr>
      </p:pic>
      <p:pic>
        <p:nvPicPr>
          <p:cNvPr id="7" name="Picture 6" descr="two-doors-outside on the street.jpg"/>
          <p:cNvPicPr>
            <a:picLocks noChangeAspect="1"/>
          </p:cNvPicPr>
          <p:nvPr/>
        </p:nvPicPr>
        <p:blipFill>
          <a:blip r:embed="rId3" cstate="print"/>
          <a:srcRect l="30000" t="15556" b="6165"/>
          <a:stretch>
            <a:fillRect/>
          </a:stretch>
        </p:blipFill>
        <p:spPr>
          <a:xfrm>
            <a:off x="1905000" y="3505200"/>
            <a:ext cx="3815862" cy="32004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4648200" y="145255"/>
            <a:ext cx="7391400" cy="1173162"/>
          </a:xfrm>
        </p:spPr>
        <p:txBody>
          <a:bodyPr/>
          <a:lstStyle/>
          <a:p>
            <a:r>
              <a:rPr lang="en-US" sz="4400" b="1" u="sng" cap="all" dirty="0"/>
              <a:t>Faith Without Works</a:t>
            </a:r>
            <a:endParaRPr lang="en-US" sz="4400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sz="4400" b="1" i="1" dirty="0"/>
              <a:t>(James 2:20-26)  </a:t>
            </a:r>
            <a:endParaRPr lang="en-US" sz="4400" dirty="0"/>
          </a:p>
          <a:p>
            <a:pPr lvl="0" hangingPunct="0"/>
            <a:r>
              <a:rPr lang="en-US" dirty="0"/>
              <a:t>One of the most important lessons in the Bible on “dead.”</a:t>
            </a:r>
          </a:p>
          <a:p>
            <a:pPr marL="0" lvl="0" indent="0" hangingPunc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86200"/>
            <a:ext cx="4933950" cy="28194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>
          <a:xfrm>
            <a:off x="3429000" y="274638"/>
            <a:ext cx="7010400" cy="1173162"/>
          </a:xfrm>
        </p:spPr>
        <p:txBody>
          <a:bodyPr/>
          <a:lstStyle/>
          <a:p>
            <a:r>
              <a:rPr lang="en-US" b="1" u="sng" cap="all" dirty="0"/>
              <a:t>Jewish Christians Are Dead to The Old Law</a:t>
            </a:r>
            <a:endParaRPr lang="en-US" dirty="0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sz="3600" b="1" i="1" dirty="0"/>
              <a:t>(Romans 7:4)  Therefore, my brethren, you also have become dead to the law through the body of Christ, that you may be married to another; to Him who was raised from the dead, that we should bear fruit to God.</a:t>
            </a:r>
          </a:p>
          <a:p>
            <a:pPr hangingPunct="0"/>
            <a:r>
              <a:rPr lang="en-US" b="1" dirty="0"/>
              <a:t>Dead to Catholicism, Mormonism, Methodism, Calvinism, etc.</a:t>
            </a:r>
            <a:endParaRPr lang="en-US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343400" y="145255"/>
            <a:ext cx="7620000" cy="1173162"/>
          </a:xfrm>
        </p:spPr>
        <p:txBody>
          <a:bodyPr/>
          <a:lstStyle/>
          <a:p>
            <a:r>
              <a:rPr lang="en-US" b="1" u="sng" cap="all" dirty="0"/>
              <a:t>Christian Is Dead In Regards To Living In Sin</a:t>
            </a: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sz="3200" b="1" i="1" dirty="0"/>
              <a:t>(Romans 6:11)  Likewise you also, reckon yourselves to be dead indeed to sin, but alive to God in Christ Jesus our Lord.</a:t>
            </a:r>
            <a:endParaRPr lang="en-US" sz="3200" dirty="0"/>
          </a:p>
          <a:p>
            <a:pPr lvl="0" hangingPunct="0"/>
            <a:r>
              <a:rPr lang="en-US" sz="4000" b="1" dirty="0"/>
              <a:t>We are dead today by way of a surrogate.</a:t>
            </a:r>
          </a:p>
        </p:txBody>
      </p:sp>
    </p:spTree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poleon army surrogates.jpg"/>
          <p:cNvPicPr>
            <a:picLocks noChangeAspect="1"/>
          </p:cNvPicPr>
          <p:nvPr/>
        </p:nvPicPr>
        <p:blipFill>
          <a:blip r:embed="rId2"/>
          <a:srcRect l="9044" t="6000" r="6314" b="6000"/>
          <a:stretch>
            <a:fillRect/>
          </a:stretch>
        </p:blipFill>
        <p:spPr>
          <a:xfrm>
            <a:off x="8001000" y="762000"/>
            <a:ext cx="2209800" cy="3136490"/>
          </a:xfrm>
          <a:prstGeom prst="rect">
            <a:avLst/>
          </a:prstGeom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-3218"/>
            <a:ext cx="7620000" cy="1173162"/>
          </a:xfrm>
        </p:spPr>
        <p:txBody>
          <a:bodyPr/>
          <a:lstStyle/>
          <a:p>
            <a:r>
              <a:rPr lang="en-US" b="1" u="sng" cap="all" dirty="0"/>
              <a:t>Christian Is Dead by Means of a Surrogate</a:t>
            </a: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2400" y="3886200"/>
            <a:ext cx="6324600" cy="2743200"/>
          </a:xfrm>
        </p:spPr>
        <p:txBody>
          <a:bodyPr/>
          <a:lstStyle/>
          <a:p>
            <a:pPr lvl="0" hangingPunct="0"/>
            <a:r>
              <a:rPr lang="en-US" dirty="0"/>
              <a:t> "You can't take me. I'm dead.  I died on the battlefield." </a:t>
            </a:r>
          </a:p>
          <a:p>
            <a:r>
              <a:rPr lang="en-US" dirty="0"/>
              <a:t>After checking the record they found his name, </a:t>
            </a:r>
            <a:r>
              <a:rPr lang="en-US" i="1" u="words" dirty="0"/>
              <a:t>with another name written beside</a:t>
            </a:r>
            <a:r>
              <a:rPr lang="en-US" dirty="0"/>
              <a:t> it.</a:t>
            </a:r>
          </a:p>
        </p:txBody>
      </p:sp>
      <p:pic>
        <p:nvPicPr>
          <p:cNvPr id="4" name="Picture 3" descr="napoleon army and b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0"/>
            <a:ext cx="3430814" cy="2362200"/>
          </a:xfrm>
          <a:prstGeom prst="rect">
            <a:avLst/>
          </a:prstGeom>
        </p:spPr>
      </p:pic>
      <p:pic>
        <p:nvPicPr>
          <p:cNvPr id="6" name="Picture 5" descr="french nobleman and surrog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267201"/>
            <a:ext cx="2302684" cy="2348089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poleon army surrog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1" y="4500275"/>
            <a:ext cx="2282378" cy="2255565"/>
          </a:xfrm>
          <a:prstGeom prst="rect">
            <a:avLst/>
          </a:prstGeom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2819400" y="274638"/>
            <a:ext cx="7620000" cy="1173162"/>
          </a:xfrm>
        </p:spPr>
        <p:txBody>
          <a:bodyPr/>
          <a:lstStyle/>
          <a:p>
            <a:r>
              <a:rPr lang="en-US" b="1" u="sng" cap="all" dirty="0"/>
              <a:t>Christian Is Dead by Means of a Surrogate</a:t>
            </a: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00400" y="1600200"/>
            <a:ext cx="6705600" cy="4267200"/>
          </a:xfrm>
        </p:spPr>
        <p:txBody>
          <a:bodyPr/>
          <a:lstStyle/>
          <a:p>
            <a:pPr lvl="0" hangingPunct="0"/>
            <a:r>
              <a:rPr lang="en-US" sz="3600" dirty="0"/>
              <a:t> "Through a surrogate, this man has not only fought, but has died in his country's service.  No man can die more than once, therefore the law has no claim on him.“ </a:t>
            </a:r>
          </a:p>
        </p:txBody>
      </p:sp>
      <p:pic>
        <p:nvPicPr>
          <p:cNvPr id="4" name="Picture 3" descr="napoleon army and b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09" y="1752600"/>
            <a:ext cx="1600200" cy="2596675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poleon army surrog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062" y="4267200"/>
            <a:ext cx="2689736" cy="2133600"/>
          </a:xfrm>
          <a:prstGeom prst="rect">
            <a:avLst/>
          </a:prstGeom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2819400" y="274638"/>
            <a:ext cx="7620000" cy="1173162"/>
          </a:xfrm>
        </p:spPr>
        <p:txBody>
          <a:bodyPr/>
          <a:lstStyle/>
          <a:p>
            <a:r>
              <a:rPr lang="en-US" b="1" u="sng" cap="all" dirty="0"/>
              <a:t>Christian Is Dead by Means of a Surrogate</a:t>
            </a: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00400" y="1600200"/>
            <a:ext cx="6705600" cy="4267200"/>
          </a:xfrm>
        </p:spPr>
        <p:txBody>
          <a:bodyPr/>
          <a:lstStyle/>
          <a:p>
            <a:pPr lvl="0" hangingPunct="0"/>
            <a:r>
              <a:rPr lang="en-US" dirty="0"/>
              <a:t>Jesus went to a cross to bear the penalty that rightly belonged to us.  He died in our place. And through Him, </a:t>
            </a:r>
            <a:r>
              <a:rPr lang="en-US" i="1" u="words" dirty="0"/>
              <a:t>our names are written in the book, with His name written beside ours.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362200"/>
            <a:ext cx="2895600" cy="1968194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166380" y="4103224"/>
            <a:ext cx="2057400" cy="1676400"/>
          </a:xfrm>
        </p:spPr>
        <p:txBody>
          <a:bodyPr/>
          <a:lstStyle/>
          <a:p>
            <a:r>
              <a:rPr lang="en-US" sz="2400" dirty="0"/>
              <a:t>All of these people were well known = Notorious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547"/>
            <a:ext cx="3905250" cy="4080986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29200" y="5867400"/>
            <a:ext cx="341312" cy="533400"/>
          </a:xfrm>
        </p:spPr>
        <p:txBody>
          <a:bodyPr/>
          <a:lstStyle/>
          <a:p>
            <a:r>
              <a:rPr lang="en-US" dirty="0"/>
              <a:t>*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37" y="2171700"/>
            <a:ext cx="3514725" cy="468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4334" r="5882" b="5000"/>
          <a:stretch/>
        </p:blipFill>
        <p:spPr>
          <a:xfrm>
            <a:off x="8093364" y="152400"/>
            <a:ext cx="3733800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86" y="16164"/>
            <a:ext cx="1371600" cy="1990725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2743200" y="274638"/>
            <a:ext cx="7696200" cy="1173162"/>
          </a:xfrm>
        </p:spPr>
        <p:txBody>
          <a:bodyPr/>
          <a:lstStyle/>
          <a:p>
            <a:r>
              <a:rPr lang="en-US" b="1" u="sng" cap="all" dirty="0"/>
              <a:t>developing the wrong ideas about being alive? </a:t>
            </a: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r>
              <a:rPr lang="en-US" sz="4000" dirty="0"/>
              <a:t>Life never means </a:t>
            </a:r>
            <a:r>
              <a:rPr lang="en-US" sz="4000" u="sng" dirty="0"/>
              <a:t>mere existence</a:t>
            </a:r>
            <a:r>
              <a:rPr lang="en-US" sz="4000" dirty="0"/>
              <a:t>.</a:t>
            </a:r>
          </a:p>
          <a:p>
            <a:pPr lvl="0" hangingPunct="0"/>
            <a:r>
              <a:rPr lang="en-US" dirty="0"/>
              <a:t>Our lives can be divided into three categories:</a:t>
            </a:r>
          </a:p>
          <a:p>
            <a:pPr lvl="0" algn="ctr" hangingPunct="0">
              <a:buNone/>
            </a:pPr>
            <a:r>
              <a:rPr lang="en-US" dirty="0"/>
              <a:t> </a:t>
            </a:r>
            <a:r>
              <a:rPr lang="en-US" sz="5400" b="1" u="words" dirty="0"/>
              <a:t>worship, work, and play</a:t>
            </a:r>
            <a:endParaRPr lang="en-US" b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4191000" y="228600"/>
            <a:ext cx="6096000" cy="1173162"/>
          </a:xfrm>
        </p:spPr>
        <p:txBody>
          <a:bodyPr/>
          <a:lstStyle/>
          <a:p>
            <a:r>
              <a:rPr lang="en-US" sz="6600" b="1" dirty="0"/>
              <a:t>We Tend To: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1" u="sng" dirty="0"/>
              <a:t>Worship</a:t>
            </a:r>
            <a:r>
              <a:rPr lang="en-US" sz="6000" u="sng" dirty="0"/>
              <a:t> our work</a:t>
            </a:r>
            <a:r>
              <a:rPr lang="en-US" sz="6000" dirty="0"/>
              <a:t>, </a:t>
            </a:r>
          </a:p>
          <a:p>
            <a:r>
              <a:rPr lang="en-US" sz="6000" b="1" u="sng" dirty="0"/>
              <a:t>Work</a:t>
            </a:r>
            <a:r>
              <a:rPr lang="en-US" sz="6000" u="sng" dirty="0"/>
              <a:t> at our play</a:t>
            </a:r>
            <a:r>
              <a:rPr lang="en-US" sz="6000" dirty="0"/>
              <a:t>, and </a:t>
            </a:r>
          </a:p>
          <a:p>
            <a:r>
              <a:rPr lang="en-US" sz="6000" b="1" u="sng" dirty="0"/>
              <a:t>Play </a:t>
            </a:r>
            <a:r>
              <a:rPr lang="en-US" sz="6000" u="sng" dirty="0"/>
              <a:t>at our worship</a:t>
            </a:r>
            <a:endParaRPr lang="en-US" sz="6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600" dirty="0"/>
              <a:t>The tragedy of life is not that it ends so soon, but that we wait so long to begin it. </a:t>
            </a: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r>
              <a:rPr lang="en-US" sz="3600" b="1" i="1" dirty="0"/>
              <a:t>(James 4:13-14) </a:t>
            </a:r>
          </a:p>
          <a:p>
            <a:pPr lvl="0" hangingPunct="0"/>
            <a:r>
              <a:rPr lang="en-US" b="1" i="1" dirty="0"/>
              <a:t>H</a:t>
            </a:r>
            <a:r>
              <a:rPr lang="en-US" dirty="0"/>
              <a:t>ow much more of your life can you afford to waste?</a:t>
            </a:r>
          </a:p>
          <a:p>
            <a:pPr hangingPunct="0"/>
            <a:r>
              <a:rPr lang="en-US" dirty="0"/>
              <a:t>Science may be able to add years to your life, but only Christ can add life to your years.</a:t>
            </a:r>
          </a:p>
          <a:p>
            <a:pPr hangingPunct="0"/>
            <a:r>
              <a:rPr lang="en-US" b="1" i="1" dirty="0"/>
              <a:t>(John 14:6) Jesus said …, "I am the way, the truth, and the life. No one comes to the Father except through Me.</a:t>
            </a:r>
            <a:endParaRPr lang="en-US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3962400" y="274638"/>
            <a:ext cx="6477000" cy="1173162"/>
          </a:xfrm>
        </p:spPr>
        <p:txBody>
          <a:bodyPr/>
          <a:lstStyle/>
          <a:p>
            <a:r>
              <a:rPr lang="en-US" dirty="0"/>
              <a:t>Four Important Things to Remember About Being Alive: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r>
              <a:rPr lang="en-US" dirty="0"/>
              <a:t>OPPORTUNITY:  </a:t>
            </a:r>
            <a:r>
              <a:rPr lang="en-US" b="1" i="1" dirty="0"/>
              <a:t>(Ephesians 5:16)  redeem the time, because the days are evil.</a:t>
            </a:r>
            <a:endParaRPr lang="en-US" dirty="0"/>
          </a:p>
          <a:p>
            <a:pPr lvl="0" hangingPunct="0"/>
            <a:r>
              <a:rPr lang="en-US" dirty="0"/>
              <a:t>FAITH:  </a:t>
            </a:r>
            <a:r>
              <a:rPr lang="en-US" sz="3200" b="1" i="1" dirty="0"/>
              <a:t>Romans 10:17</a:t>
            </a:r>
          </a:p>
          <a:p>
            <a:pPr lvl="0" hangingPunct="0"/>
            <a:r>
              <a:rPr lang="en-US" dirty="0"/>
              <a:t>FEAR: The Christian must fearlessly live in fear.  </a:t>
            </a:r>
            <a:r>
              <a:rPr lang="en-US" b="1" i="1" dirty="0"/>
              <a:t>(Acts 18:9-10)    </a:t>
            </a:r>
            <a:r>
              <a:rPr lang="en-US" dirty="0"/>
              <a:t>         </a:t>
            </a:r>
            <a:r>
              <a:rPr lang="en-US" b="1" i="1" dirty="0"/>
              <a:t>(1 Corinthians 2:3-5) </a:t>
            </a:r>
            <a:r>
              <a:rPr lang="en-US" dirty="0"/>
              <a:t> </a:t>
            </a:r>
            <a:r>
              <a:rPr lang="en-US" b="1" i="1" dirty="0"/>
              <a:t>(Matthew 10:28) </a:t>
            </a:r>
          </a:p>
          <a:p>
            <a:pPr hangingPunct="0"/>
            <a:r>
              <a:rPr lang="en-US" dirty="0"/>
              <a:t>PERSECUTION: </a:t>
            </a:r>
            <a:r>
              <a:rPr lang="en-US" sz="3200" b="1" i="1" dirty="0"/>
              <a:t>(2 Timothy 3:12)</a:t>
            </a:r>
            <a:endParaRPr lang="en-US" sz="32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nted poster 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00200"/>
            <a:ext cx="4419600" cy="4419600"/>
          </a:xfrm>
          <a:prstGeom prst="rect">
            <a:avLst/>
          </a:prstGeom>
        </p:spPr>
      </p:pic>
      <p:sp>
        <p:nvSpPr>
          <p:cNvPr id="92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62400" y="2667000"/>
            <a:ext cx="4495800" cy="2286000"/>
          </a:xfrm>
        </p:spPr>
        <p:txBody>
          <a:bodyPr/>
          <a:lstStyle/>
          <a:p>
            <a:pPr algn="ctr"/>
            <a:r>
              <a:rPr lang="en-US" b="1" dirty="0"/>
              <a:t>Christians That Are Dead To Sin!</a:t>
            </a:r>
          </a:p>
        </p:txBody>
      </p:sp>
    </p:spTree>
  </p:cSld>
  <p:clrMapOvr>
    <a:masterClrMapping/>
  </p:clrMapOvr>
  <p:transition spd="med">
    <p:pull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nted poster 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00200"/>
            <a:ext cx="4419600" cy="4419600"/>
          </a:xfrm>
          <a:prstGeom prst="rect">
            <a:avLst/>
          </a:prstGeom>
        </p:spPr>
      </p:pic>
      <p:sp>
        <p:nvSpPr>
          <p:cNvPr id="92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62400" y="2667000"/>
            <a:ext cx="4495800" cy="2286000"/>
          </a:xfrm>
        </p:spPr>
        <p:txBody>
          <a:bodyPr/>
          <a:lstStyle/>
          <a:p>
            <a:pPr algn="ctr"/>
            <a:r>
              <a:rPr lang="en-US" b="1" dirty="0"/>
              <a:t>Christians That Are Alive in Christ!</a:t>
            </a:r>
          </a:p>
        </p:txBody>
      </p:sp>
    </p:spTree>
  </p:cSld>
  <p:clrMapOvr>
    <a:masterClrMapping/>
  </p:clrMapOvr>
  <p:transition spd="med">
    <p:pull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nted poster 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00200"/>
            <a:ext cx="4419600" cy="4419600"/>
          </a:xfrm>
          <a:prstGeom prst="rect">
            <a:avLst/>
          </a:prstGeom>
        </p:spPr>
      </p:pic>
      <p:sp>
        <p:nvSpPr>
          <p:cNvPr id="922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62400" y="3124200"/>
            <a:ext cx="4495800" cy="1828800"/>
          </a:xfrm>
        </p:spPr>
        <p:txBody>
          <a:bodyPr/>
          <a:lstStyle/>
          <a:p>
            <a:pPr algn="ctr"/>
            <a:r>
              <a:rPr lang="en-US" b="1" dirty="0"/>
              <a:t>Do You Fit The Description?</a:t>
            </a:r>
          </a:p>
        </p:txBody>
      </p:sp>
    </p:spTree>
  </p:cSld>
  <p:clrMapOvr>
    <a:masterClrMapping/>
  </p:clrMapOvr>
  <p:transition spd="med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347788" y="3505200"/>
            <a:ext cx="3071812" cy="2590800"/>
          </a:xfrm>
        </p:spPr>
        <p:txBody>
          <a:bodyPr/>
          <a:lstStyle/>
          <a:p>
            <a:r>
              <a:rPr lang="en-US" sz="3200" dirty="0"/>
              <a:t>Have you ever done something notorious to warrant this?</a:t>
            </a:r>
          </a:p>
        </p:txBody>
      </p:sp>
      <p:pic>
        <p:nvPicPr>
          <p:cNvPr id="10" name="Picture Placeholder 9" descr="wanted posted bin lad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114369" y="0"/>
            <a:ext cx="4729843" cy="60198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917190" y="2667000"/>
            <a:ext cx="3124200" cy="533400"/>
          </a:xfrm>
        </p:spPr>
        <p:txBody>
          <a:bodyPr/>
          <a:lstStyle/>
          <a:p>
            <a:pPr algn="ctr"/>
            <a:r>
              <a:rPr lang="en-US" sz="2800" b="1" dirty="0"/>
              <a:t>Your Name Here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8425873" cy="1325562"/>
          </a:xfrm>
        </p:spPr>
        <p:txBody>
          <a:bodyPr/>
          <a:lstStyle/>
          <a:p>
            <a:pPr algn="ctr"/>
            <a:r>
              <a:rPr lang="en-US" sz="4400" b="1" dirty="0"/>
              <a:t>What does it mean to be wanted dead or alive spiritually speaking?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10287000" cy="3657600"/>
          </a:xfrm>
        </p:spPr>
        <p:txBody>
          <a:bodyPr/>
          <a:lstStyle/>
          <a:p>
            <a:pPr hangingPunct="0"/>
            <a:r>
              <a:rPr lang="en-US" sz="3200" b="1" dirty="0"/>
              <a:t>Who would want you dead? [Satan]</a:t>
            </a:r>
          </a:p>
          <a:p>
            <a:pPr hangingPunct="0"/>
            <a:r>
              <a:rPr lang="en-US" sz="3200" b="1" dirty="0"/>
              <a:t>Is it possible to be alive &amp; dead at the same time?</a:t>
            </a:r>
          </a:p>
          <a:p>
            <a:pPr hangingPunct="0"/>
            <a:r>
              <a:rPr lang="en-US" sz="3200" b="1" dirty="0"/>
              <a:t>Let us look briefly at the word “dead” in its various uses.</a:t>
            </a:r>
          </a:p>
        </p:txBody>
      </p:sp>
    </p:spTree>
  </p:cSld>
  <p:clrMapOvr>
    <a:masterClrMapping/>
  </p:clrMapOvr>
  <p:transition spd="med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6934200" cy="1173162"/>
          </a:xfrm>
        </p:spPr>
        <p:txBody>
          <a:bodyPr/>
          <a:lstStyle/>
          <a:p>
            <a:r>
              <a:rPr lang="en-US" b="1" u="sng" cap="all" dirty="0"/>
              <a:t>The Physical Body </a:t>
            </a:r>
            <a:endParaRPr lang="en-US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b="1" i="1" dirty="0"/>
              <a:t>(James 2:26) For as the body without the spirit is dead, so faith without works is dead also.</a:t>
            </a:r>
            <a:endParaRPr lang="en-US" dirty="0"/>
          </a:p>
          <a:p>
            <a:pPr hangingPunct="0"/>
            <a:r>
              <a:rPr lang="en-US" dirty="0"/>
              <a:t>Equation:  </a:t>
            </a:r>
            <a:r>
              <a:rPr lang="en-US" sz="3600" b="1" dirty="0"/>
              <a:t>body - spirit = corpse</a:t>
            </a: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D731B-1BDA-487B-B11C-0BAF5B40E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2" y="4036748"/>
            <a:ext cx="2983927" cy="2387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575EB-CFE5-4F1A-84A0-24806C6C9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036748"/>
            <a:ext cx="3429000" cy="238714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343400" y="145255"/>
            <a:ext cx="7315200" cy="1173162"/>
          </a:xfrm>
        </p:spPr>
        <p:txBody>
          <a:bodyPr/>
          <a:lstStyle/>
          <a:p>
            <a:r>
              <a:rPr lang="en-US" sz="4400" b="1" u="sng" cap="all" dirty="0"/>
              <a:t>Spiritual Condition of The Unsaved:</a:t>
            </a:r>
            <a:endParaRPr lang="en-US" sz="4400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1"/>
            <a:ext cx="10668000" cy="5029199"/>
          </a:xfrm>
        </p:spPr>
        <p:txBody>
          <a:bodyPr/>
          <a:lstStyle/>
          <a:p>
            <a:pPr hangingPunct="0"/>
            <a:r>
              <a:rPr lang="en-US" sz="3600" dirty="0"/>
              <a:t>The dead “spiritually” hold funerals for their own all of the time. </a:t>
            </a:r>
            <a:r>
              <a:rPr lang="en-US" sz="3600" b="1" i="1" dirty="0"/>
              <a:t>(Matthew 8:22) </a:t>
            </a:r>
            <a:endParaRPr lang="en-US" sz="3600" dirty="0"/>
          </a:p>
          <a:p>
            <a:pPr lvl="0" hangingPunct="0"/>
            <a:r>
              <a:rPr lang="en-US" sz="4000" dirty="0"/>
              <a:t>The Gospel is preached to the dead so that they might hear, obey, and live.</a:t>
            </a:r>
            <a:r>
              <a:rPr lang="en-US" sz="4000" b="1" i="1" dirty="0"/>
              <a:t> (John 5:25) </a:t>
            </a:r>
            <a:endParaRPr lang="en-US" sz="4000" dirty="0"/>
          </a:p>
          <a:p>
            <a:pPr hangingPunct="0"/>
            <a:r>
              <a:rPr lang="en-US" sz="4000" dirty="0"/>
              <a:t>Death does not always mean non-existence.</a:t>
            </a:r>
            <a:r>
              <a:rPr lang="en-US" sz="4000" b="1" i="1" dirty="0"/>
              <a:t>          (1 Timothy 5:6)</a:t>
            </a:r>
            <a:r>
              <a:rPr lang="en-US" sz="4000" dirty="0"/>
              <a:t> </a:t>
            </a:r>
            <a:r>
              <a:rPr lang="en-US" sz="4000" b="1" i="1" dirty="0"/>
              <a:t>  </a:t>
            </a:r>
            <a:endParaRPr lang="en-US" sz="4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876800" y="145255"/>
            <a:ext cx="6934200" cy="1173162"/>
          </a:xfrm>
        </p:spPr>
        <p:txBody>
          <a:bodyPr/>
          <a:lstStyle/>
          <a:p>
            <a:r>
              <a:rPr lang="en-US" sz="6000" b="1" i="1" u="sng" cap="all" dirty="0"/>
              <a:t>Luke 15:24</a:t>
            </a:r>
            <a:endParaRPr lang="en-US" sz="6000" i="1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r>
              <a:rPr lang="en-US" sz="4000" dirty="0"/>
              <a:t>A beloved brother in Christ had to withdraw from his own son because he practiced homosexuality. He said, “I believe he is hopelessly and eternally lost.” </a:t>
            </a:r>
          </a:p>
          <a:p>
            <a:pPr hangingPunct="0"/>
            <a:r>
              <a:rPr lang="en-US" sz="4000" dirty="0"/>
              <a:t>There is such a state! </a:t>
            </a:r>
            <a:r>
              <a:rPr lang="en-US" sz="4800" b="1" i="1" dirty="0"/>
              <a:t>(Hebrews 6:4-6)  </a:t>
            </a:r>
            <a:endParaRPr lang="en-US" sz="48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22400" y="1600201"/>
            <a:ext cx="9753600" cy="4876799"/>
          </a:xfrm>
        </p:spPr>
        <p:txBody>
          <a:bodyPr/>
          <a:lstStyle/>
          <a:p>
            <a:pPr hangingPunct="0"/>
            <a:r>
              <a:rPr lang="en-US" sz="4400" b="1" i="1" dirty="0"/>
              <a:t>(Revelation 3:1)</a:t>
            </a:r>
            <a:endParaRPr lang="en-US" sz="4400" dirty="0"/>
          </a:p>
          <a:p>
            <a:pPr algn="r" hangingPunct="0">
              <a:buNone/>
            </a:pPr>
            <a:r>
              <a:rPr lang="en-US" b="1" dirty="0"/>
              <a:t>Perception: “We’re Alive”</a:t>
            </a:r>
          </a:p>
          <a:p>
            <a:pPr algn="r" hangingPunct="0">
              <a:buNone/>
            </a:pPr>
            <a:r>
              <a:rPr lang="en-US" b="1" dirty="0"/>
              <a:t>Reality: “You are dead.”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4419600" y="145255"/>
            <a:ext cx="8229600" cy="1173162"/>
          </a:xfrm>
        </p:spPr>
        <p:txBody>
          <a:bodyPr/>
          <a:lstStyle/>
          <a:p>
            <a:r>
              <a:rPr lang="en-US" b="1" u="sng" cap="all" dirty="0"/>
              <a:t>The Spiritual Condition of A Church In Decline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12D3A-FE93-4C7A-9311-73F96B7C0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148375"/>
            <a:ext cx="6096000" cy="3552825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114800" y="152400"/>
            <a:ext cx="6324600" cy="1447800"/>
          </a:xfrm>
        </p:spPr>
        <p:txBody>
          <a:bodyPr/>
          <a:lstStyle/>
          <a:p>
            <a:pPr algn="ctr"/>
            <a:r>
              <a:rPr lang="en-US" sz="5400" b="1" dirty="0"/>
              <a:t>Being Well-Organized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get hurt and need attention</a:t>
            </a:r>
          </a:p>
          <a:p>
            <a:r>
              <a:rPr lang="en-US" dirty="0"/>
              <a:t>You make it to the clinic.</a:t>
            </a:r>
          </a:p>
        </p:txBody>
      </p:sp>
      <p:pic>
        <p:nvPicPr>
          <p:cNvPr id="6" name="Picture 5" descr="man on crutches.jpg"/>
          <p:cNvPicPr>
            <a:picLocks noChangeAspect="1"/>
          </p:cNvPicPr>
          <p:nvPr/>
        </p:nvPicPr>
        <p:blipFill>
          <a:blip r:embed="rId2"/>
          <a:srcRect l="13994" t="4829"/>
          <a:stretch>
            <a:fillRect/>
          </a:stretch>
        </p:blipFill>
        <p:spPr>
          <a:xfrm>
            <a:off x="7315201" y="2057401"/>
            <a:ext cx="2809875" cy="4505325"/>
          </a:xfrm>
          <a:prstGeom prst="rect">
            <a:avLst/>
          </a:prstGeom>
        </p:spPr>
      </p:pic>
      <p:pic>
        <p:nvPicPr>
          <p:cNvPr id="7" name="Picture 6" descr="two-doors-outside on the street.jpg"/>
          <p:cNvPicPr>
            <a:picLocks noChangeAspect="1"/>
          </p:cNvPicPr>
          <p:nvPr/>
        </p:nvPicPr>
        <p:blipFill>
          <a:blip r:embed="rId3" cstate="print"/>
          <a:srcRect l="30000" t="15556" b="6165"/>
          <a:stretch>
            <a:fillRect/>
          </a:stretch>
        </p:blipFill>
        <p:spPr>
          <a:xfrm>
            <a:off x="1905000" y="2743200"/>
            <a:ext cx="4724400" cy="39624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for project post-mortem">
  <a:themeElements>
    <a:clrScheme name="Office Theme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project post-mortem</Template>
  <TotalTime>2199</TotalTime>
  <Words>822</Words>
  <Application>Microsoft Office PowerPoint</Application>
  <PresentationFormat>Widescreen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Garamond</vt:lpstr>
      <vt:lpstr>Times New Roman</vt:lpstr>
      <vt:lpstr>Presentation for project post-mortem</vt:lpstr>
      <vt:lpstr>Dead and/or Alive? </vt:lpstr>
      <vt:lpstr>All of these people were well known = Notorious</vt:lpstr>
      <vt:lpstr>Have you ever done something notorious to warrant this?</vt:lpstr>
      <vt:lpstr>What does it mean to be wanted dead or alive spiritually speaking?</vt:lpstr>
      <vt:lpstr>The Physical Body </vt:lpstr>
      <vt:lpstr>Spiritual Condition of The Unsaved:</vt:lpstr>
      <vt:lpstr>Luke 15:24</vt:lpstr>
      <vt:lpstr>The Spiritual Condition of A Church In Decline</vt:lpstr>
      <vt:lpstr>Being Well-Organized</vt:lpstr>
      <vt:lpstr>A Story On Being Well-Organized</vt:lpstr>
      <vt:lpstr>A Story On Being Well-Organized</vt:lpstr>
      <vt:lpstr>A Story On Being Well-Organized</vt:lpstr>
      <vt:lpstr>You’re Back Out On The Street!</vt:lpstr>
      <vt:lpstr>Faith Without Works</vt:lpstr>
      <vt:lpstr>Jewish Christians Are Dead to The Old Law</vt:lpstr>
      <vt:lpstr>Christian Is Dead In Regards To Living In Sin</vt:lpstr>
      <vt:lpstr>Christian Is Dead by Means of a Surrogate</vt:lpstr>
      <vt:lpstr>Christian Is Dead by Means of a Surrogate</vt:lpstr>
      <vt:lpstr>Christian Is Dead by Means of a Surrogate</vt:lpstr>
      <vt:lpstr>developing the wrong ideas about being alive? </vt:lpstr>
      <vt:lpstr>We Tend To:</vt:lpstr>
      <vt:lpstr> The tragedy of life is not that it ends so soon, but that we wait so long to begin it. </vt:lpstr>
      <vt:lpstr>Four Important Things to Remember About Being Alive:</vt:lpstr>
      <vt:lpstr>Christians That Are Dead To Sin!</vt:lpstr>
      <vt:lpstr>Christians That Are Alive in Christ!</vt:lpstr>
      <vt:lpstr>Do You Fit The Description?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Dead or Alive?</dc:title>
  <dc:creator>Maxx</dc:creator>
  <cp:lastModifiedBy>Bill McIlvain</cp:lastModifiedBy>
  <cp:revision>74</cp:revision>
  <cp:lastPrinted>1601-01-01T00:00:00Z</cp:lastPrinted>
  <dcterms:created xsi:type="dcterms:W3CDTF">2009-05-29T02:58:50Z</dcterms:created>
  <dcterms:modified xsi:type="dcterms:W3CDTF">2022-03-20T01:04:24Z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TC010184551033</vt:lpwstr>
  </property>
</Properties>
</file>