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1" r:id="rId6"/>
    <p:sldId id="265" r:id="rId7"/>
    <p:sldId id="268" r:id="rId8"/>
    <p:sldId id="266" r:id="rId9"/>
    <p:sldId id="269" r:id="rId10"/>
    <p:sldId id="267" r:id="rId11"/>
    <p:sldId id="272" r:id="rId12"/>
    <p:sldId id="273" r:id="rId13"/>
    <p:sldId id="271" r:id="rId14"/>
    <p:sldId id="275" r:id="rId15"/>
    <p:sldId id="274" r:id="rId16"/>
    <p:sldId id="270" r:id="rId17"/>
    <p:sldId id="278" r:id="rId18"/>
    <p:sldId id="277" r:id="rId19"/>
    <p:sldId id="279" r:id="rId20"/>
    <p:sldId id="280" r:id="rId21"/>
    <p:sldId id="281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5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109728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973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9737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defRPr sz="2400"/>
            </a:lvl1pPr>
            <a:lvl2pPr>
              <a:spcBef>
                <a:spcPts val="20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5386917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914400"/>
            <a:ext cx="5389033" cy="1260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97534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10972800" cy="5257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Let Your Conscience Be Your Guide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5927"/>
            <a:ext cx="8534400" cy="1752600"/>
          </a:xfrm>
        </p:spPr>
        <p:txBody>
          <a:bodyPr>
            <a:normAutofit/>
          </a:bodyPr>
          <a:lstStyle/>
          <a:p>
            <a:r>
              <a:rPr lang="en-US" sz="3600" b="1" dirty="0"/>
              <a:t>Reading -- Romans 14:14-23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32" y="304800"/>
            <a:ext cx="1966736" cy="1905000"/>
          </a:xfrm>
          <a:prstGeom prst="rect">
            <a:avLst/>
          </a:prstGeom>
        </p:spPr>
      </p:pic>
      <p:pic>
        <p:nvPicPr>
          <p:cNvPr id="5" name="Picture 4" descr="stumbling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4233918"/>
            <a:ext cx="2057400" cy="2648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0980"/>
            <a:ext cx="2819400" cy="208635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249362"/>
          </a:xfrm>
        </p:spPr>
        <p:txBody>
          <a:bodyPr>
            <a:normAutofit/>
          </a:bodyPr>
          <a:lstStyle/>
          <a:p>
            <a:r>
              <a:rPr lang="en-US" dirty="0"/>
              <a:t>In such matters, each brother should be true to their conscience.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343400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  <a:r>
              <a:rPr lang="en-US" sz="4400" dirty="0"/>
              <a:t>Whatever you do you should do as service rendered to the Lord.</a:t>
            </a:r>
          </a:p>
          <a:p>
            <a:pPr algn="ctr"/>
            <a:r>
              <a:rPr lang="en-US" sz="4800" b="1" i="1" dirty="0"/>
              <a:t>(Ephesians 6:5-6)</a:t>
            </a:r>
            <a:endParaRPr lang="en-US" sz="4800" dirty="0"/>
          </a:p>
          <a:p>
            <a:r>
              <a:rPr lang="en-US" sz="4800" dirty="0"/>
              <a:t>Now Read </a:t>
            </a:r>
            <a:r>
              <a:rPr lang="en-US" sz="4800" b="1" i="1" dirty="0"/>
              <a:t>(Romans 14:5-9)</a:t>
            </a:r>
            <a:endParaRPr lang="en-US" sz="4800" dirty="0"/>
          </a:p>
        </p:txBody>
      </p:sp>
      <p:pic>
        <p:nvPicPr>
          <p:cNvPr id="5" name="Picture 4" descr="passover nt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4800600"/>
            <a:ext cx="2772697" cy="1828800"/>
          </a:xfrm>
          <a:prstGeom prst="rect">
            <a:avLst/>
          </a:prstGeom>
        </p:spPr>
      </p:pic>
      <p:pic>
        <p:nvPicPr>
          <p:cNvPr id="6" name="Picture 5" descr="passover cerem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800600"/>
            <a:ext cx="2578100" cy="174123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506200" cy="1249362"/>
          </a:xfrm>
        </p:spPr>
        <p:txBody>
          <a:bodyPr>
            <a:normAutofit/>
          </a:bodyPr>
          <a:lstStyle/>
          <a:p>
            <a:r>
              <a:rPr lang="en-US" dirty="0"/>
              <a:t>There is no place for condemning or despising one another in matters of conscience.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6309"/>
            <a:ext cx="92202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Jesus will be the judge </a:t>
            </a:r>
            <a:r>
              <a:rPr lang="en-US" sz="4400" b="1" i="1" dirty="0"/>
              <a:t>(Romans 14:10-12) </a:t>
            </a:r>
            <a:endParaRPr lang="en-US" sz="2800" b="1" i="1" dirty="0"/>
          </a:p>
          <a:p>
            <a:r>
              <a:rPr lang="en-US" sz="3600" dirty="0"/>
              <a:t>We all can be guilty of judging our brethren’s </a:t>
            </a:r>
            <a:r>
              <a:rPr lang="en-US" sz="3600" dirty="0">
                <a:solidFill>
                  <a:srgbClr val="FF0000"/>
                </a:solidFill>
              </a:rPr>
              <a:t>motives</a:t>
            </a:r>
            <a:r>
              <a:rPr lang="en-US" sz="3600" dirty="0"/>
              <a:t> for missing services. </a:t>
            </a:r>
          </a:p>
          <a:p>
            <a:r>
              <a:rPr lang="en-US" sz="3600" dirty="0"/>
              <a:t>It doesn’t matter what he or she does or doesn’t do.... They must answer for it themselves.</a:t>
            </a:r>
          </a:p>
        </p:txBody>
      </p:sp>
      <p:pic>
        <p:nvPicPr>
          <p:cNvPr id="4" name="Picture 3" descr="judges deci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2418347"/>
            <a:ext cx="1371600" cy="202130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Your primary concern is not to put stumbling blocks in a brother’s way.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9220200" cy="4800600"/>
          </a:xfrm>
        </p:spPr>
        <p:txBody>
          <a:bodyPr/>
          <a:lstStyle/>
          <a:p>
            <a:r>
              <a:rPr lang="en-US" sz="4000" b="1" i="1" dirty="0"/>
              <a:t>(Romans 14:13) Therefore let us not </a:t>
            </a:r>
            <a:r>
              <a:rPr lang="en-US" sz="4000" b="1" i="1" dirty="0">
                <a:solidFill>
                  <a:srgbClr val="FF0000"/>
                </a:solidFill>
              </a:rPr>
              <a:t>judge</a:t>
            </a:r>
            <a:r>
              <a:rPr lang="en-US" sz="4000" b="1" i="1" dirty="0"/>
              <a:t> one another anymore, but rather resolve this, not to put a stumbling block or a cause to fall in our brother’s way.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55F3F-BCA0-480B-841E-C36B71FE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4056002"/>
            <a:ext cx="3221956" cy="242421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096962"/>
          </a:xfrm>
        </p:spPr>
        <p:txBody>
          <a:bodyPr>
            <a:noAutofit/>
          </a:bodyPr>
          <a:lstStyle/>
          <a:p>
            <a:r>
              <a:rPr lang="en-US" dirty="0"/>
              <a:t>Now you may understand why this is one of the things that the Lord </a:t>
            </a:r>
            <a:r>
              <a:rPr lang="en-US" dirty="0">
                <a:solidFill>
                  <a:srgbClr val="FF0000"/>
                </a:solidFill>
              </a:rPr>
              <a:t>hates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724400"/>
          </a:xfrm>
        </p:spPr>
        <p:txBody>
          <a:bodyPr>
            <a:normAutofit/>
          </a:bodyPr>
          <a:lstStyle/>
          <a:p>
            <a:r>
              <a:rPr lang="en-US" sz="4000" dirty="0"/>
              <a:t>(</a:t>
            </a:r>
            <a:r>
              <a:rPr lang="en-US" sz="4000" b="1" i="1" dirty="0"/>
              <a:t>Proverbs 6:16-19) These six things the LORD hates…  And </a:t>
            </a:r>
            <a:r>
              <a:rPr lang="en-US" sz="4000" b="1" i="1" u="words" dirty="0"/>
              <a:t>one who sows discord among brethren</a:t>
            </a:r>
            <a:r>
              <a:rPr lang="en-US" sz="4000" b="1" i="1" dirty="0"/>
              <a:t>.</a:t>
            </a:r>
            <a:r>
              <a:rPr lang="en-US" sz="4000" dirty="0"/>
              <a:t> </a:t>
            </a:r>
          </a:p>
          <a:p>
            <a:r>
              <a:rPr lang="en-US" dirty="0"/>
              <a:t>That is one reason why we withdraw our company from one who is called a brother.</a:t>
            </a:r>
          </a:p>
          <a:p>
            <a:pPr algn="ctr"/>
            <a:r>
              <a:rPr lang="en-US" sz="4800" b="1" i="1" dirty="0"/>
              <a:t>(2 Thessalonians 3:6)</a:t>
            </a:r>
            <a:endParaRPr lang="en-US" sz="4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u="sng" cap="all" dirty="0"/>
              <a:t>we are our brother’s keeper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6600" dirty="0"/>
              <a:t>Life would be easier if we only had to look out for ourselves.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stumbling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9295" y="304800"/>
            <a:ext cx="1566611" cy="1905000"/>
          </a:xfrm>
          <a:prstGeom prst="rect">
            <a:avLst/>
          </a:prstGeom>
        </p:spPr>
      </p:pic>
      <p:pic>
        <p:nvPicPr>
          <p:cNvPr id="5" name="Picture 4" descr="stumbling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3700" y="4876800"/>
            <a:ext cx="1447800" cy="1863834"/>
          </a:xfrm>
          <a:prstGeom prst="rect">
            <a:avLst/>
          </a:prstGeom>
        </p:spPr>
      </p:pic>
      <p:pic>
        <p:nvPicPr>
          <p:cNvPr id="6" name="Picture 5" descr="slip-fall-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1" y="152400"/>
            <a:ext cx="1590285" cy="213893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201400" cy="1173162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harmless within themselves can destroy those whose consciences do not permit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10744200" cy="4419600"/>
          </a:xfrm>
        </p:spPr>
        <p:txBody>
          <a:bodyPr>
            <a:normAutofit/>
          </a:bodyPr>
          <a:lstStyle/>
          <a:p>
            <a:r>
              <a:rPr lang="en-US" sz="3200" b="1" i="1" dirty="0"/>
              <a:t>(Romans 14:14-16)</a:t>
            </a:r>
            <a:endParaRPr lang="en-US" sz="3200" dirty="0"/>
          </a:p>
          <a:p>
            <a:r>
              <a:rPr lang="en-US" sz="3200" dirty="0"/>
              <a:t>Now substitute dancing as the activity in the place of eating meats. </a:t>
            </a:r>
            <a:r>
              <a:rPr lang="en-US" sz="3200" b="1" i="1" dirty="0"/>
              <a:t>{15} Yet if your brother is grieved because of your </a:t>
            </a:r>
            <a:r>
              <a:rPr lang="en-US" sz="3200" b="1" dirty="0">
                <a:solidFill>
                  <a:srgbClr val="FF0000"/>
                </a:solidFill>
              </a:rPr>
              <a:t>dancing</a:t>
            </a:r>
            <a:r>
              <a:rPr lang="en-US" sz="3200" b="1" i="1" dirty="0"/>
              <a:t>, you are no longer walking in love. Do not destroy with your </a:t>
            </a:r>
            <a:r>
              <a:rPr lang="en-US" sz="3200" b="1" dirty="0">
                <a:solidFill>
                  <a:srgbClr val="FF0000"/>
                </a:solidFill>
              </a:rPr>
              <a:t>dancing</a:t>
            </a:r>
            <a:r>
              <a:rPr lang="en-US" sz="3200" b="1" i="1" dirty="0"/>
              <a:t> the one for whom Christ died. {16} Therefore do not let your good be spoken of as evil;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motives may be innocent.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5181600" cy="5257800"/>
          </a:xfrm>
        </p:spPr>
        <p:txBody>
          <a:bodyPr>
            <a:normAutofit/>
          </a:bodyPr>
          <a:lstStyle/>
          <a:p>
            <a:r>
              <a:rPr lang="en-US" dirty="0"/>
              <a:t>You enjoy listening to the music and having your friends around.</a:t>
            </a:r>
          </a:p>
          <a:p>
            <a:r>
              <a:rPr lang="en-US" dirty="0"/>
              <a:t>You aren’t looking to attract someone or steal anyone’s spouse, </a:t>
            </a:r>
          </a:p>
          <a:p>
            <a:r>
              <a:rPr lang="en-US" dirty="0"/>
              <a:t>You’re not looking to drink or smoke or “get lucky”</a:t>
            </a:r>
          </a:p>
          <a:p>
            <a:r>
              <a:rPr lang="en-US" dirty="0"/>
              <a:t>You don’t wear immodest apparel nor do you engage in suggestive or provocative movements.</a:t>
            </a:r>
          </a:p>
          <a:p>
            <a:r>
              <a:rPr lang="en-US" dirty="0"/>
              <a:t>You look at dancing [like swing dancing] as simply a form of exercise.</a:t>
            </a:r>
          </a:p>
          <a:p>
            <a:r>
              <a:rPr lang="en-US" dirty="0"/>
              <a:t>Given all those guidelines you are at liberty to participate in this activity in all good conscience, however....</a:t>
            </a:r>
          </a:p>
          <a:p>
            <a:endParaRPr lang="en-US" dirty="0"/>
          </a:p>
        </p:txBody>
      </p:sp>
      <p:pic>
        <p:nvPicPr>
          <p:cNvPr id="4" name="Picture 3" descr="Going_Out_Dancing.jpg"/>
          <p:cNvPicPr>
            <a:picLocks noChangeAspect="1"/>
          </p:cNvPicPr>
          <p:nvPr/>
        </p:nvPicPr>
        <p:blipFill>
          <a:blip r:embed="rId2" cstate="print"/>
          <a:srcRect l="13303" t="8889" r="9225" b="2222"/>
          <a:stretch>
            <a:fillRect/>
          </a:stretch>
        </p:blipFill>
        <p:spPr>
          <a:xfrm>
            <a:off x="7162800" y="990599"/>
            <a:ext cx="3505200" cy="491957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>
            <a:normAutofit/>
          </a:bodyPr>
          <a:lstStyle/>
          <a:p>
            <a:r>
              <a:rPr lang="en-US" b="1" dirty="0"/>
              <a:t>[1 Thessalonians 5:22]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8635"/>
            <a:ext cx="92964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Where can you go where there isn’t other incriminating elements that make you guilty by association? </a:t>
            </a:r>
          </a:p>
          <a:p>
            <a:r>
              <a:rPr lang="en-US" sz="2800" dirty="0"/>
              <a:t>You have weaker brethren who associate dancing with the drinking, smoking and lasciviousness in the clubs.</a:t>
            </a:r>
          </a:p>
          <a:p>
            <a:r>
              <a:rPr lang="en-US" sz="2800" dirty="0"/>
              <a:t>To encourage them to dance is their invitation to go back to the old man they are so desperately trying to put behind. </a:t>
            </a:r>
            <a:r>
              <a:rPr lang="en-US" sz="3600" b="1" i="1" dirty="0"/>
              <a:t>{15} Yet if your brother is grieved because of your </a:t>
            </a:r>
            <a:r>
              <a:rPr lang="en-US" sz="3600" dirty="0"/>
              <a:t>dancing</a:t>
            </a:r>
            <a:r>
              <a:rPr lang="en-US" sz="3600" b="1" i="1" dirty="0"/>
              <a:t>, </a:t>
            </a:r>
            <a:r>
              <a:rPr lang="en-US" sz="3600" b="1" i="1" u="sng" dirty="0"/>
              <a:t>you are no longer walking in love</a:t>
            </a:r>
            <a:r>
              <a:rPr lang="en-US" sz="3600" b="1" i="1" dirty="0"/>
              <a:t>. Do not destroy with your </a:t>
            </a:r>
            <a:r>
              <a:rPr lang="en-US" sz="3600" dirty="0"/>
              <a:t>dancing</a:t>
            </a:r>
            <a:r>
              <a:rPr lang="en-US" sz="3600" b="1" i="1" dirty="0"/>
              <a:t> the one for whom Christ died.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 descr="Going_Out_Dancing.jpg"/>
          <p:cNvPicPr>
            <a:picLocks noChangeAspect="1"/>
          </p:cNvPicPr>
          <p:nvPr/>
        </p:nvPicPr>
        <p:blipFill>
          <a:blip r:embed="rId2" cstate="print"/>
          <a:srcRect l="13303" t="8889" r="9225" b="2222"/>
          <a:stretch>
            <a:fillRect/>
          </a:stretch>
        </p:blipFill>
        <p:spPr>
          <a:xfrm>
            <a:off x="9753600" y="1524000"/>
            <a:ext cx="1628775" cy="2286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848600" cy="1249362"/>
          </a:xfrm>
        </p:spPr>
        <p:txBody>
          <a:bodyPr>
            <a:noAutofit/>
          </a:bodyPr>
          <a:lstStyle/>
          <a:p>
            <a:r>
              <a:rPr lang="en-US" sz="4400" dirty="0"/>
              <a:t>“Well, I just won’t invite them when I go dancing”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dirty="0"/>
              <a:t>How many Christians can you find who would be willing to go to the clubs with you?</a:t>
            </a:r>
          </a:p>
          <a:p>
            <a:r>
              <a:rPr lang="en-US" dirty="0"/>
              <a:t>So, even if you want to assert your </a:t>
            </a:r>
            <a:r>
              <a:rPr lang="en-US" dirty="0">
                <a:solidFill>
                  <a:srgbClr val="FF0000"/>
                </a:solidFill>
              </a:rPr>
              <a:t>liberty</a:t>
            </a:r>
            <a:r>
              <a:rPr lang="en-US" dirty="0"/>
              <a:t> to go out dancing who do you have to accompany you?  </a:t>
            </a:r>
          </a:p>
          <a:p>
            <a:r>
              <a:rPr lang="en-US" sz="4400" dirty="0"/>
              <a:t>Other non-Christians! </a:t>
            </a:r>
          </a:p>
          <a:p>
            <a:r>
              <a:rPr lang="en-US" sz="4400" b="1" i="1" dirty="0"/>
              <a:t>(1 Corinthians 15:33)  Do not be deceived: "Evil company corrupts good habits."</a:t>
            </a:r>
            <a:r>
              <a:rPr lang="en-US" sz="4400" dirty="0"/>
              <a:t> </a:t>
            </a:r>
          </a:p>
          <a:p>
            <a:endParaRPr lang="en-US" dirty="0"/>
          </a:p>
        </p:txBody>
      </p:sp>
      <p:pic>
        <p:nvPicPr>
          <p:cNvPr id="4" name="Picture 3" descr="Going_Out_Dancing.jpg"/>
          <p:cNvPicPr>
            <a:picLocks noChangeAspect="1"/>
          </p:cNvPicPr>
          <p:nvPr/>
        </p:nvPicPr>
        <p:blipFill>
          <a:blip r:embed="rId2" cstate="print"/>
          <a:srcRect l="13303" t="8889" r="9225" b="2222"/>
          <a:stretch>
            <a:fillRect/>
          </a:stretch>
        </p:blipFill>
        <p:spPr>
          <a:xfrm>
            <a:off x="8686801" y="1752600"/>
            <a:ext cx="1628775" cy="2286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10820400" cy="2011362"/>
          </a:xfrm>
        </p:spPr>
        <p:txBody>
          <a:bodyPr>
            <a:normAutofit/>
          </a:bodyPr>
          <a:lstStyle/>
          <a:p>
            <a:r>
              <a:rPr lang="en-US" dirty="0"/>
              <a:t>Those who </a:t>
            </a:r>
            <a:r>
              <a:rPr lang="en-US" u="sng" dirty="0">
                <a:solidFill>
                  <a:srgbClr val="FF0000"/>
                </a:solidFill>
              </a:rPr>
              <a:t>understand</a:t>
            </a:r>
            <a:r>
              <a:rPr lang="en-US" dirty="0"/>
              <a:t> the true nature of the kingdom of God will be willing to forego personal liberties to maintain peace and build up their weaker brethren.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51460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sz="3200" b="1" i="1" dirty="0"/>
              <a:t>{17} for the kingdom of God is not eating and drinking, </a:t>
            </a:r>
            <a:r>
              <a:rPr lang="en-US" sz="3200" b="1" dirty="0">
                <a:solidFill>
                  <a:srgbClr val="FF0000"/>
                </a:solidFill>
              </a:rPr>
              <a:t>[it’s not playing cards or dancing]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/>
              <a:t>but righteousness and peace and joy in the Holy Spirit. {18} For he who serves Christ in these things is acceptable to God and approved by men. {19} Therefore let us pursue the things which make for peace and the things by which one may edify another. 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Cliché: “Let your conscience be your guide”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553200" cy="5257800"/>
          </a:xfrm>
        </p:spPr>
        <p:txBody>
          <a:bodyPr>
            <a:normAutofit/>
          </a:bodyPr>
          <a:lstStyle/>
          <a:p>
            <a:r>
              <a:rPr lang="en-US" sz="5400" b="1" dirty="0"/>
              <a:t>CONSCIENCE: </a:t>
            </a:r>
            <a:r>
              <a:rPr lang="en-US" sz="5400" dirty="0"/>
              <a:t>a moral awareness that judges an action right or wrong.</a:t>
            </a:r>
          </a:p>
        </p:txBody>
      </p:sp>
      <p:pic>
        <p:nvPicPr>
          <p:cNvPr id="4" name="Picture 3" descr="webster diction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5401" y="1828800"/>
            <a:ext cx="1476375" cy="22098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086600" cy="57150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Gambling or Recreation?</a:t>
            </a:r>
          </a:p>
          <a:p>
            <a:pPr lvl="1"/>
            <a:r>
              <a:rPr lang="en-US" sz="2800" dirty="0"/>
              <a:t>Bowling League</a:t>
            </a:r>
          </a:p>
          <a:p>
            <a:pPr lvl="1"/>
            <a:r>
              <a:rPr lang="en-US" sz="2800" dirty="0"/>
              <a:t>Golf Tournament</a:t>
            </a:r>
          </a:p>
          <a:p>
            <a:pPr lvl="1"/>
            <a:r>
              <a:rPr lang="en-US" sz="2800" dirty="0"/>
              <a:t>Dice games – Bunco!</a:t>
            </a:r>
          </a:p>
          <a:p>
            <a:r>
              <a:rPr lang="en-US" sz="3200" b="1" i="1" dirty="0"/>
              <a:t>{20} Do not destroy the work of God for the sake of food. </a:t>
            </a:r>
            <a:r>
              <a:rPr lang="en-US" sz="3200" b="1" dirty="0">
                <a:solidFill>
                  <a:srgbClr val="FF0000"/>
                </a:solidFill>
              </a:rPr>
              <a:t>[Entertainment] </a:t>
            </a:r>
            <a:r>
              <a:rPr lang="en-US" sz="3200" b="1" i="1" dirty="0"/>
              <a:t>All things indeed are pure, but it is </a:t>
            </a:r>
            <a:r>
              <a:rPr lang="en-US" sz="3200" b="1" i="1" u="sng" dirty="0"/>
              <a:t>evil</a:t>
            </a:r>
            <a:r>
              <a:rPr lang="en-US" sz="3200" b="1" i="1" dirty="0"/>
              <a:t> for the man who eats with offense. </a:t>
            </a:r>
            <a:endParaRPr lang="en-US" sz="3200" dirty="0"/>
          </a:p>
          <a:p>
            <a:r>
              <a:rPr lang="en-US" sz="3200" dirty="0"/>
              <a:t>James said it this way </a:t>
            </a:r>
            <a:r>
              <a:rPr lang="en-US" sz="3200" b="1" i="1" dirty="0"/>
              <a:t>(James 4:17) Therefore, to him who knows to do good and does not do it, to him it is sin.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 descr="bowling men.jpg"/>
          <p:cNvPicPr>
            <a:picLocks noChangeAspect="1"/>
          </p:cNvPicPr>
          <p:nvPr/>
        </p:nvPicPr>
        <p:blipFill>
          <a:blip r:embed="rId2" cstate="print"/>
          <a:srcRect l="4000" t="12667" r="3000" b="2000"/>
          <a:stretch>
            <a:fillRect/>
          </a:stretch>
        </p:blipFill>
        <p:spPr>
          <a:xfrm>
            <a:off x="8857013" y="533400"/>
            <a:ext cx="2768203" cy="1905000"/>
          </a:xfrm>
          <a:prstGeom prst="rect">
            <a:avLst/>
          </a:prstGeom>
        </p:spPr>
      </p:pic>
      <p:pic>
        <p:nvPicPr>
          <p:cNvPr id="5" name="Picture 4" descr="dice - wood.jpg"/>
          <p:cNvPicPr>
            <a:picLocks noChangeAspect="1"/>
          </p:cNvPicPr>
          <p:nvPr/>
        </p:nvPicPr>
        <p:blipFill>
          <a:blip r:embed="rId3" cstate="print"/>
          <a:srcRect l="9687" t="11250" r="7813" b="10000"/>
          <a:stretch>
            <a:fillRect/>
          </a:stretch>
        </p:blipFill>
        <p:spPr>
          <a:xfrm>
            <a:off x="8389257" y="4114800"/>
            <a:ext cx="3193143" cy="2286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277600" cy="1325562"/>
          </a:xfrm>
        </p:spPr>
        <p:txBody>
          <a:bodyPr>
            <a:noAutofit/>
          </a:bodyPr>
          <a:lstStyle/>
          <a:p>
            <a:r>
              <a:rPr lang="en-US" sz="4000" dirty="0"/>
              <a:t>It is a sin to cause your weaker brother to stumble.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915400" cy="5181600"/>
          </a:xfrm>
        </p:spPr>
        <p:txBody>
          <a:bodyPr>
            <a:normAutofit/>
          </a:bodyPr>
          <a:lstStyle/>
          <a:p>
            <a:r>
              <a:rPr lang="en-US" dirty="0"/>
              <a:t>...</a:t>
            </a:r>
            <a:r>
              <a:rPr lang="en-US" b="1" i="1" dirty="0"/>
              <a:t>{21} It is good neither to eat meat nor drink wine nor to do </a:t>
            </a:r>
            <a:r>
              <a:rPr lang="en-US" b="1" i="1" u="sng" dirty="0"/>
              <a:t>anything</a:t>
            </a:r>
            <a:r>
              <a:rPr lang="en-US" b="1" i="1" dirty="0"/>
              <a:t> by which your brother stumbles or is offended or is made weak. {22} Do you have faith? Have it to yourself before God. </a:t>
            </a:r>
            <a:endParaRPr lang="en-US" dirty="0"/>
          </a:p>
          <a:p>
            <a:r>
              <a:rPr lang="en-US" sz="2800" dirty="0"/>
              <a:t>This is exactly the message of Chapter 12 - </a:t>
            </a:r>
            <a:r>
              <a:rPr lang="en-US" sz="2800" b="1" i="1" dirty="0">
                <a:solidFill>
                  <a:srgbClr val="FF0000"/>
                </a:solidFill>
              </a:rPr>
              <a:t>to present our bodies a living sacrifice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/>
              <a:t>What kind of </a:t>
            </a:r>
            <a:r>
              <a:rPr lang="en-US" sz="2800" b="1" u="sng" dirty="0"/>
              <a:t>mature</a:t>
            </a:r>
            <a:r>
              <a:rPr lang="en-US" sz="2800" dirty="0"/>
              <a:t> Christian is it who has to have his way all the time?</a:t>
            </a:r>
          </a:p>
          <a:p>
            <a:r>
              <a:rPr lang="en-US" sz="2800" b="1" i="1" dirty="0"/>
              <a:t>{22..cont’d} Happy is he who does not condemn himself in what he approves. </a:t>
            </a:r>
            <a:endParaRPr lang="en-US" sz="28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201400" cy="1477962"/>
          </a:xfrm>
        </p:spPr>
        <p:txBody>
          <a:bodyPr>
            <a:normAutofit/>
          </a:bodyPr>
          <a:lstStyle/>
          <a:p>
            <a:r>
              <a:rPr lang="en-US" sz="4000" dirty="0"/>
              <a:t>The best rule of thumb is “When in doubt, avoid it.”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sz="3600" b="1" i="1" dirty="0"/>
              <a:t>{23} But he who </a:t>
            </a:r>
            <a:r>
              <a:rPr lang="en-US" sz="3600" b="1" i="1" dirty="0">
                <a:solidFill>
                  <a:srgbClr val="FF0000"/>
                </a:solidFill>
              </a:rPr>
              <a:t>doubts</a:t>
            </a:r>
            <a:r>
              <a:rPr lang="en-US" sz="3600" b="1" i="1" dirty="0"/>
              <a:t> is condemned if he eats, because he does not eat from faith; for whatever is not from faith is sin.</a:t>
            </a:r>
            <a:endParaRPr lang="en-US" sz="3600" dirty="0"/>
          </a:p>
          <a:p>
            <a:r>
              <a:rPr lang="en-US" sz="3600" dirty="0"/>
              <a:t>Whatever we do in our life must be from </a:t>
            </a:r>
            <a:r>
              <a:rPr lang="en-US" sz="3600" u="sng" dirty="0"/>
              <a:t>faith</a:t>
            </a:r>
            <a:r>
              <a:rPr lang="en-US" sz="3600" dirty="0"/>
              <a:t>.</a:t>
            </a:r>
          </a:p>
          <a:p>
            <a:r>
              <a:rPr lang="en-US" sz="3600" dirty="0"/>
              <a:t>If we do anything outside of that, we are standing on shaky ground</a:t>
            </a:r>
          </a:p>
          <a:p>
            <a:pPr>
              <a:buNone/>
            </a:pPr>
            <a:endParaRPr lang="en-US" sz="3600" dirty="0"/>
          </a:p>
          <a:p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40002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Old Testament, the Hebrew word is usually translated "heart“.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9601200" cy="4114800"/>
          </a:xfrm>
        </p:spPr>
        <p:txBody>
          <a:bodyPr>
            <a:normAutofit/>
          </a:bodyPr>
          <a:lstStyle/>
          <a:p>
            <a:r>
              <a:rPr lang="en-US" sz="3200" dirty="0"/>
              <a:t>For example, </a:t>
            </a:r>
            <a:r>
              <a:rPr lang="en-US" sz="3200" b="1" i="1" dirty="0"/>
              <a:t>(2 Samuel 24:10) And David's </a:t>
            </a:r>
            <a:r>
              <a:rPr lang="en-US" sz="3200" b="1" i="1" u="sng" dirty="0"/>
              <a:t>heart</a:t>
            </a:r>
            <a:r>
              <a:rPr lang="en-US" sz="3200" b="1" i="1" dirty="0"/>
              <a:t> condemned him after he had numbered the people. </a:t>
            </a:r>
            <a:endParaRPr lang="en-US" sz="3200" dirty="0"/>
          </a:p>
          <a:p>
            <a:r>
              <a:rPr lang="en-US" sz="3200" dirty="0"/>
              <a:t>Romans 14 follows closely what we find in </a:t>
            </a:r>
            <a:r>
              <a:rPr lang="en-US" sz="3200" b="1" i="1" dirty="0"/>
              <a:t>(1 John 3:20-21) For if our </a:t>
            </a:r>
            <a:r>
              <a:rPr lang="en-US" sz="3200" b="1" i="1" u="sng" dirty="0"/>
              <a:t>heart</a:t>
            </a:r>
            <a:r>
              <a:rPr lang="en-US" sz="3200" b="1" i="1" dirty="0"/>
              <a:t> condemns us, God is greater than our </a:t>
            </a:r>
            <a:r>
              <a:rPr lang="en-US" sz="3200" b="1" i="1" u="sng" dirty="0"/>
              <a:t>heart</a:t>
            </a:r>
            <a:r>
              <a:rPr lang="en-US" sz="3200" b="1" i="1" dirty="0"/>
              <a:t>, and knows all things. {21} Beloved, if our </a:t>
            </a:r>
            <a:r>
              <a:rPr lang="en-US" sz="3200" b="1" i="1" u="sng" dirty="0"/>
              <a:t>heart</a:t>
            </a:r>
            <a:r>
              <a:rPr lang="en-US" sz="3200" b="1" i="1" dirty="0"/>
              <a:t> does not condemn us, we have confidence toward God.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E8467-DFF8-4974-997D-F74F72F76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240002"/>
            <a:ext cx="2228850" cy="204787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210800" cy="1554162"/>
          </a:xfrm>
        </p:spPr>
        <p:txBody>
          <a:bodyPr>
            <a:noAutofit/>
          </a:bodyPr>
          <a:lstStyle/>
          <a:p>
            <a:r>
              <a:rPr lang="en-US" dirty="0"/>
              <a:t>A person can react wrongly because of wrong </a:t>
            </a:r>
            <a:r>
              <a:rPr lang="en-US" dirty="0">
                <a:solidFill>
                  <a:srgbClr val="FF0000"/>
                </a:solidFill>
              </a:rPr>
              <a:t>information</a:t>
            </a:r>
            <a:r>
              <a:rPr lang="en-US" dirty="0"/>
              <a:t>, wrong </a:t>
            </a:r>
            <a:r>
              <a:rPr lang="en-US" dirty="0">
                <a:solidFill>
                  <a:srgbClr val="FF0000"/>
                </a:solidFill>
              </a:rPr>
              <a:t>environment</a:t>
            </a:r>
            <a:r>
              <a:rPr lang="en-US" dirty="0"/>
              <a:t>, and wrong </a:t>
            </a:r>
            <a:r>
              <a:rPr lang="en-US" dirty="0">
                <a:solidFill>
                  <a:srgbClr val="FF0000"/>
                </a:solidFill>
              </a:rPr>
              <a:t>habit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8229600" cy="4038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812636"/>
            <a:ext cx="8001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European Gypsy children are taught to steal by their parents.</a:t>
            </a:r>
          </a:p>
          <a:p>
            <a:r>
              <a:rPr lang="en-US" sz="3200" dirty="0"/>
              <a:t> When mama praises you for the amount of things you took from the store, you have no concept of stealing as being wrong.</a:t>
            </a:r>
          </a:p>
          <a:p>
            <a:r>
              <a:rPr lang="en-US" sz="3200" dirty="0"/>
              <a:t>Some consciences have been seared from a very young age.</a:t>
            </a:r>
          </a:p>
          <a:p>
            <a:pPr algn="ctr"/>
            <a:r>
              <a:rPr lang="en-US" sz="5400" b="1" i="1" dirty="0"/>
              <a:t>(Luke 17:2)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2D77C-3EEC-43ED-A2AD-1F0D8E10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50" y="3817979"/>
            <a:ext cx="3314700" cy="25336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The sinful conscience is "defiled"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1582341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/>
              <a:t>(Titus 1:15) To the pure all things are pure, but to those who are defiled and unbelieving </a:t>
            </a:r>
            <a:r>
              <a:rPr lang="en-US" sz="3200" b="1" i="1" dirty="0">
                <a:solidFill>
                  <a:srgbClr val="FF0000"/>
                </a:solidFill>
              </a:rPr>
              <a:t>nothing</a:t>
            </a:r>
            <a:r>
              <a:rPr lang="en-US" sz="3200" b="1" i="1" dirty="0"/>
              <a:t> is pure; but even their mind and conscience are defiled.</a:t>
            </a:r>
            <a:endParaRPr lang="en-US" sz="3200" dirty="0"/>
          </a:p>
          <a:p>
            <a:r>
              <a:rPr lang="en-US" sz="3200" dirty="0"/>
              <a:t>Just because we had a bad start in life, doesn’t mean that we must finish that course.</a:t>
            </a:r>
          </a:p>
          <a:p>
            <a:pPr algn="ctr"/>
            <a:r>
              <a:rPr lang="en-US" sz="6000" b="1" i="1" dirty="0"/>
              <a:t>(Hebrews 10:22)</a:t>
            </a:r>
            <a:endParaRPr lang="en-US" sz="6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12039600" cy="124936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The conscience is </a:t>
            </a:r>
            <a:r>
              <a:rPr lang="en-US" sz="6000" u="sng" dirty="0"/>
              <a:t>not</a:t>
            </a:r>
            <a:r>
              <a:rPr lang="en-US" sz="6000" dirty="0"/>
              <a:t> the ultimate guide</a:t>
            </a:r>
            <a:r>
              <a:rPr lang="en-US" sz="4400" dirty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0134600" cy="43434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God’s Word </a:t>
            </a:r>
            <a:r>
              <a:rPr lang="en-US" sz="2800" dirty="0"/>
              <a:t>is the standard and not ourselves. </a:t>
            </a:r>
            <a:r>
              <a:rPr lang="en-US" sz="2800" b="1" i="1" dirty="0"/>
              <a:t>(Proverbs 14:12)  There is a way that seems right to a man, But its end is the way of death.</a:t>
            </a:r>
            <a:endParaRPr lang="en-US" sz="2800" dirty="0"/>
          </a:p>
          <a:p>
            <a:r>
              <a:rPr lang="en-US" sz="2800" dirty="0"/>
              <a:t>If the conscience is not active in judging past acts, it is called “weak” </a:t>
            </a:r>
          </a:p>
          <a:p>
            <a:r>
              <a:rPr lang="en-US" sz="2800" dirty="0"/>
              <a:t>Consider what the Holy Spirit had to say to the Corinthians, which tie into the same things he says to the Romans. </a:t>
            </a:r>
          </a:p>
          <a:p>
            <a:pPr algn="ctr"/>
            <a:r>
              <a:rPr lang="en-US" sz="4000" b="1" i="1" dirty="0"/>
              <a:t>(1 Corinthians 8:6-13)</a:t>
            </a:r>
            <a:endParaRPr lang="en-US" sz="72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05800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Instead of eating meat offered to idols substitute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4038600" cy="4800600"/>
          </a:xfrm>
        </p:spPr>
        <p:txBody>
          <a:bodyPr/>
          <a:lstStyle/>
          <a:p>
            <a:r>
              <a:rPr lang="en-US" sz="4000" dirty="0"/>
              <a:t>Playing </a:t>
            </a:r>
            <a:r>
              <a:rPr lang="en-US" sz="4000" dirty="0">
                <a:solidFill>
                  <a:srgbClr val="FF0000"/>
                </a:solidFill>
              </a:rPr>
              <a:t>Pinochle</a:t>
            </a:r>
            <a:r>
              <a:rPr lang="en-US" sz="4000" dirty="0"/>
              <a:t>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Bingo</a:t>
            </a:r>
            <a:r>
              <a:rPr lang="en-US" sz="4000" dirty="0"/>
              <a:t> poses a problem with people converted from Catholicism.</a:t>
            </a:r>
          </a:p>
          <a:p>
            <a:endParaRPr lang="en-US" dirty="0"/>
          </a:p>
        </p:txBody>
      </p:sp>
      <p:pic>
        <p:nvPicPr>
          <p:cNvPr id="4" name="Picture 3" descr="pinochle plyers.jpg"/>
          <p:cNvPicPr>
            <a:picLocks noChangeAspect="1"/>
          </p:cNvPicPr>
          <p:nvPr/>
        </p:nvPicPr>
        <p:blipFill>
          <a:blip r:embed="rId2" cstate="print"/>
          <a:srcRect l="8750" t="15000" r="10000" b="6667"/>
          <a:stretch>
            <a:fillRect/>
          </a:stretch>
        </p:blipFill>
        <p:spPr>
          <a:xfrm>
            <a:off x="6019800" y="1295400"/>
            <a:ext cx="3899170" cy="2819400"/>
          </a:xfrm>
          <a:prstGeom prst="rect">
            <a:avLst/>
          </a:prstGeom>
        </p:spPr>
      </p:pic>
      <p:pic>
        <p:nvPicPr>
          <p:cNvPr id="5" name="Picture 4" descr="bingo 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572000"/>
            <a:ext cx="1951892" cy="211455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277600" cy="1249362"/>
          </a:xfrm>
        </p:spPr>
        <p:txBody>
          <a:bodyPr>
            <a:normAutofit/>
          </a:bodyPr>
          <a:lstStyle/>
          <a:p>
            <a:r>
              <a:rPr lang="en-US" dirty="0"/>
              <a:t>A conscience is something that is formed and shaped from the </a:t>
            </a:r>
            <a:r>
              <a:rPr lang="en-US" dirty="0">
                <a:solidFill>
                  <a:srgbClr val="FF0000"/>
                </a:solidFill>
              </a:rPr>
              <a:t>outside</a:t>
            </a:r>
            <a:r>
              <a:rPr lang="en-US" dirty="0"/>
              <a:t> &amp; then </a:t>
            </a:r>
            <a:r>
              <a:rPr lang="en-US" dirty="0">
                <a:solidFill>
                  <a:srgbClr val="FF0000"/>
                </a:solidFill>
              </a:rPr>
              <a:t>internalized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9067800" cy="43434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2800" dirty="0"/>
              <a:t>Notice where Paul said his conscience came from. </a:t>
            </a:r>
            <a:endParaRPr lang="en-US" sz="3200" dirty="0"/>
          </a:p>
          <a:p>
            <a:pPr algn="ctr"/>
            <a:r>
              <a:rPr lang="en-US" sz="6000" b="1" i="1" dirty="0"/>
              <a:t>1 Corinthians 4:4 </a:t>
            </a:r>
            <a:endParaRPr lang="en-US" sz="6000" dirty="0"/>
          </a:p>
          <a:p>
            <a:r>
              <a:rPr lang="en-US" sz="3600" dirty="0"/>
              <a:t>A pure conscience is valuable, but </a:t>
            </a:r>
            <a:r>
              <a:rPr lang="en-US" sz="3600" u="words" dirty="0"/>
              <a:t>Jesus is the final standard</a:t>
            </a:r>
            <a:r>
              <a:rPr lang="en-US" sz="3600" dirty="0"/>
              <a:t> by which a person is judged</a:t>
            </a:r>
            <a:r>
              <a:rPr lang="en-US" dirty="0"/>
              <a:t>.</a:t>
            </a:r>
            <a:endParaRPr lang="en-US" sz="36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7620000" cy="1470025"/>
          </a:xfrm>
        </p:spPr>
        <p:txBody>
          <a:bodyPr>
            <a:normAutofit/>
          </a:bodyPr>
          <a:lstStyle/>
          <a:p>
            <a:r>
              <a:rPr lang="en-US" b="1" u="sng" cap="all" dirty="0"/>
              <a:t>the relationship between the strong and the weak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Romans 14:1-4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 descr="stumbling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2540000" cy="1905000"/>
          </a:xfrm>
          <a:prstGeom prst="rect">
            <a:avLst/>
          </a:prstGeom>
        </p:spPr>
      </p:pic>
      <p:pic>
        <p:nvPicPr>
          <p:cNvPr id="5" name="Picture 4" descr="stumblingb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8800" y="3558562"/>
            <a:ext cx="2399145" cy="3088554"/>
          </a:xfrm>
          <a:prstGeom prst="rect">
            <a:avLst/>
          </a:prstGeom>
        </p:spPr>
      </p:pic>
      <p:pic>
        <p:nvPicPr>
          <p:cNvPr id="6" name="Picture 5" descr="slip-fall-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0" y="213192"/>
            <a:ext cx="2123685" cy="285635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Energy and paper-saving presentation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Energy and paper-saving presentation</Template>
  <TotalTime>540</TotalTime>
  <Words>1342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Energy and paper-saving presentation</vt:lpstr>
      <vt:lpstr>Let Your Conscience Be Your Guide </vt:lpstr>
      <vt:lpstr>Cliché: “Let your conscience be your guide”</vt:lpstr>
      <vt:lpstr>Old Testament, the Hebrew word is usually translated "heart“.</vt:lpstr>
      <vt:lpstr>A person can react wrongly because of wrong information, wrong environment, and wrong habit. </vt:lpstr>
      <vt:lpstr>The sinful conscience is "defiled" </vt:lpstr>
      <vt:lpstr>The conscience is not the ultimate guide. </vt:lpstr>
      <vt:lpstr>Instead of eating meat offered to idols substitute </vt:lpstr>
      <vt:lpstr>A conscience is something that is formed and shaped from the outside &amp; then internalized.</vt:lpstr>
      <vt:lpstr>the relationship between the strong and the weak</vt:lpstr>
      <vt:lpstr>In such matters, each brother should be true to their conscience.</vt:lpstr>
      <vt:lpstr>There is no place for condemning or despising one another in matters of conscience. </vt:lpstr>
      <vt:lpstr>Your primary concern is not to put stumbling blocks in a brother’s way.</vt:lpstr>
      <vt:lpstr>Now you may understand why this is one of the things that the Lord hates.</vt:lpstr>
      <vt:lpstr>we are our brother’s keeper</vt:lpstr>
      <vt:lpstr>Things harmless within themselves can destroy those whose consciences do not permit them.</vt:lpstr>
      <vt:lpstr>Your motives may be innocent.</vt:lpstr>
      <vt:lpstr>[1 Thessalonians 5:22] </vt:lpstr>
      <vt:lpstr>“Well, I just won’t invite them when I go dancing”</vt:lpstr>
      <vt:lpstr>Those who understand the true nature of the kingdom of God will be willing to forego personal liberties to maintain peace and build up their weaker brethren. </vt:lpstr>
      <vt:lpstr>Other Situations</vt:lpstr>
      <vt:lpstr>It is a sin to cause your weaker brother to stumble.</vt:lpstr>
      <vt:lpstr>The best rule of thumb is “When in doubt, avoid it.”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Causing A Brother To Stumble</dc:title>
  <dc:creator>Maxx</dc:creator>
  <cp:lastModifiedBy>Bill McIlvain</cp:lastModifiedBy>
  <cp:revision>37</cp:revision>
  <dcterms:created xsi:type="dcterms:W3CDTF">2009-08-01T22:36:41Z</dcterms:created>
  <dcterms:modified xsi:type="dcterms:W3CDTF">2022-04-10T04:52:29Z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TC102872791033</vt:lpwstr>
  </property>
</Properties>
</file>