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3813F-E631-4A63-88D8-C4738DFC19AA}" v="1" dt="2022-08-21T00:39:3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8" d="100"/>
          <a:sy n="78" d="100"/>
        </p:scale>
        <p:origin x="126" y="7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 Matthew" userId="eb37464b-c61f-4bd1-ba7c-5a6152c4ef42" providerId="ADAL" clId="{E0D3813F-E631-4A63-88D8-C4738DFC19AA}"/>
    <pc:docChg chg="custSel modSld">
      <pc:chgData name="Phillips, Matthew" userId="eb37464b-c61f-4bd1-ba7c-5a6152c4ef42" providerId="ADAL" clId="{E0D3813F-E631-4A63-88D8-C4738DFC19AA}" dt="2022-08-21T00:39:35.703" v="22"/>
      <pc:docMkLst>
        <pc:docMk/>
      </pc:docMkLst>
      <pc:sldChg chg="modSp mod">
        <pc:chgData name="Phillips, Matthew" userId="eb37464b-c61f-4bd1-ba7c-5a6152c4ef42" providerId="ADAL" clId="{E0D3813F-E631-4A63-88D8-C4738DFC19AA}" dt="2022-08-21T00:38:18.336" v="21" actId="113"/>
        <pc:sldMkLst>
          <pc:docMk/>
          <pc:sldMk cId="1642162075" sldId="256"/>
        </pc:sldMkLst>
        <pc:spChg chg="mod">
          <ac:chgData name="Phillips, Matthew" userId="eb37464b-c61f-4bd1-ba7c-5a6152c4ef42" providerId="ADAL" clId="{E0D3813F-E631-4A63-88D8-C4738DFC19AA}" dt="2022-08-21T00:38:12.454" v="20" actId="113"/>
          <ac:spMkLst>
            <pc:docMk/>
            <pc:sldMk cId="1642162075" sldId="256"/>
            <ac:spMk id="2" creationId="{D830A7D2-F8AB-459D-B936-7D8721417298}"/>
          </ac:spMkLst>
        </pc:spChg>
        <pc:spChg chg="mod">
          <ac:chgData name="Phillips, Matthew" userId="eb37464b-c61f-4bd1-ba7c-5a6152c4ef42" providerId="ADAL" clId="{E0D3813F-E631-4A63-88D8-C4738DFC19AA}" dt="2022-08-21T00:38:18.336" v="21" actId="113"/>
          <ac:spMkLst>
            <pc:docMk/>
            <pc:sldMk cId="1642162075" sldId="256"/>
            <ac:spMk id="3" creationId="{D1ED8FC2-971C-4E8B-99C8-7EC9E25351B8}"/>
          </ac:spMkLst>
        </pc:spChg>
      </pc:sldChg>
      <pc:sldChg chg="modSp mod modAnim">
        <pc:chgData name="Phillips, Matthew" userId="eb37464b-c61f-4bd1-ba7c-5a6152c4ef42" providerId="ADAL" clId="{E0D3813F-E631-4A63-88D8-C4738DFC19AA}" dt="2022-08-21T00:39:35.703" v="22"/>
        <pc:sldMkLst>
          <pc:docMk/>
          <pc:sldMk cId="1408494452" sldId="274"/>
        </pc:sldMkLst>
        <pc:spChg chg="mod">
          <ac:chgData name="Phillips, Matthew" userId="eb37464b-c61f-4bd1-ba7c-5a6152c4ef42" providerId="ADAL" clId="{E0D3813F-E631-4A63-88D8-C4738DFC19AA}" dt="2022-08-21T00:36:41.309" v="12" actId="207"/>
          <ac:spMkLst>
            <pc:docMk/>
            <pc:sldMk cId="1408494452" sldId="274"/>
            <ac:spMk id="8" creationId="{B44E7544-4826-4026-85E7-DDE8CE9048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92E3-72C8-4B57-9CD0-B61EC2663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DD3819-52F1-4939-AD75-70E1807C3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23332F-D057-40E5-9793-7DCED0116D14}"/>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54C2FF70-6EE3-4FFF-A9FB-3767DB82A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7BB51-CE77-4EC7-808F-8316CEB8C59C}"/>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247403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9741-1DAF-48C5-B629-F590538A1A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4CE0E4-C2BB-4C90-8A6D-244A466D9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66133-D775-4675-826B-285CAC92250C}"/>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908EDFE3-1A2F-47DC-8C8A-33FAF5D4B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BFC13-441F-475A-97E2-1FDCC47F841F}"/>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374641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77D1C-B94B-48A1-83DC-2430230A7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4AD85-4EFC-4BA5-9FB6-DE5F105284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A437A-E653-49F5-A14F-DB1E5DA9A082}"/>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7F0EC03D-FEB3-4B37-9F5A-00731613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8DFFE-AF5A-4B2E-8E05-5A738EC6353D}"/>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28442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C2E1-1075-4DF4-B045-760342D05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CB85E-1EAD-4D40-9A24-62B7BCDFDC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A70F8-A3F8-4C53-A5DA-704BA803A765}"/>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7C56290D-8CEE-4A67-9A8F-8355132DA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5AA10-9FB6-4518-B2F7-DCB8FECB82C2}"/>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413838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2DA2-0E1D-456C-84DE-974717B766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01F41-389C-427C-8648-0A4ABE1D8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CA166-586E-4945-99A3-CFF08A45B671}"/>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F408CB23-532C-4D3C-AF85-70298D4AB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169A5-B0BA-464C-84F0-BF33879DD0A0}"/>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256549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B555-0E7A-4B07-9696-CD16B627D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8A898-34F9-47A1-AA1C-1C38779F1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B9955-2C50-4D01-9F67-A25FFE3080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2249-D90B-4147-8A03-F85FF123666C}"/>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6" name="Footer Placeholder 5">
            <a:extLst>
              <a:ext uri="{FF2B5EF4-FFF2-40B4-BE49-F238E27FC236}">
                <a16:creationId xmlns:a16="http://schemas.microsoft.com/office/drawing/2014/main" id="{8EC2DB15-57F6-4E25-88E3-875DFD924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33AED-86EA-4797-A8BA-A0C5F6DB1534}"/>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42759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8450-601C-4DDE-A658-D32A9F04E6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D953C4-24C8-4E4F-865E-8580112ED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BE371-5D88-4211-93B2-C86A2CC460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A1C71C-3DAB-4BF7-B7FD-EDB72CA33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9B658-3CD8-4FB1-84A4-8B7E02096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A49C6-479B-4804-A96D-C977B7B1ED9C}"/>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8" name="Footer Placeholder 7">
            <a:extLst>
              <a:ext uri="{FF2B5EF4-FFF2-40B4-BE49-F238E27FC236}">
                <a16:creationId xmlns:a16="http://schemas.microsoft.com/office/drawing/2014/main" id="{07BBAA40-E6F1-4E76-8689-74D0240084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6C97D1-A165-4423-8A43-782E5594B206}"/>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214292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CCDE-3CB8-4309-B155-EDE0CF08CF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164473-90BA-4DC5-A312-C8A7CA5B4E3E}"/>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4" name="Footer Placeholder 3">
            <a:extLst>
              <a:ext uri="{FF2B5EF4-FFF2-40B4-BE49-F238E27FC236}">
                <a16:creationId xmlns:a16="http://schemas.microsoft.com/office/drawing/2014/main" id="{67B86E8B-FFEB-4278-BBF7-A022CA93D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D0D7D-E0B7-4030-842B-BBF3FBB646BB}"/>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185277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A8A21-A4DA-4802-B503-D8795083DA67}"/>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3" name="Footer Placeholder 2">
            <a:extLst>
              <a:ext uri="{FF2B5EF4-FFF2-40B4-BE49-F238E27FC236}">
                <a16:creationId xmlns:a16="http://schemas.microsoft.com/office/drawing/2014/main" id="{648569B2-B9A5-4A30-B8EB-31A4445584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D4C33-ECC5-4AFE-9760-3FD08483A3BC}"/>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246600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C5B6-57F0-4A77-A607-37F59A25B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D554DE-4240-4165-9EC8-4854CC8DE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36FF2-8423-418A-9846-53E428588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DF427-1E35-4AA9-A26B-3AB98DB57A2A}"/>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6" name="Footer Placeholder 5">
            <a:extLst>
              <a:ext uri="{FF2B5EF4-FFF2-40B4-BE49-F238E27FC236}">
                <a16:creationId xmlns:a16="http://schemas.microsoft.com/office/drawing/2014/main" id="{1A899706-9C6F-4C5C-8108-3DE21195F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6FA-CD27-4A91-936D-5F75CFBD60C3}"/>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386476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F444-2BDA-4273-8510-07CDBAF36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C873B-8A6F-4C1F-9E67-36D4C578D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6D3E7-BBAF-444D-BEF6-7A313141E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F0F3E-C08A-4480-9545-54CF9FF63F34}"/>
              </a:ext>
            </a:extLst>
          </p:cNvPr>
          <p:cNvSpPr>
            <a:spLocks noGrp="1"/>
          </p:cNvSpPr>
          <p:nvPr>
            <p:ph type="dt" sz="half" idx="10"/>
          </p:nvPr>
        </p:nvSpPr>
        <p:spPr/>
        <p:txBody>
          <a:bodyPr/>
          <a:lstStyle/>
          <a:p>
            <a:fld id="{7C054F25-165B-4713-87DE-EFA45EB8F812}" type="datetimeFigureOut">
              <a:rPr lang="en-US" smtClean="0"/>
              <a:t>8/20/2022</a:t>
            </a:fld>
            <a:endParaRPr lang="en-US"/>
          </a:p>
        </p:txBody>
      </p:sp>
      <p:sp>
        <p:nvSpPr>
          <p:cNvPr id="6" name="Footer Placeholder 5">
            <a:extLst>
              <a:ext uri="{FF2B5EF4-FFF2-40B4-BE49-F238E27FC236}">
                <a16:creationId xmlns:a16="http://schemas.microsoft.com/office/drawing/2014/main" id="{8F776001-3D34-4F70-9198-BCDCC3150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AEE60-9BDB-4B1A-9F0E-87E68CEC7DC9}"/>
              </a:ext>
            </a:extLst>
          </p:cNvPr>
          <p:cNvSpPr>
            <a:spLocks noGrp="1"/>
          </p:cNvSpPr>
          <p:nvPr>
            <p:ph type="sldNum" sz="quarter" idx="12"/>
          </p:nvPr>
        </p:nvSpPr>
        <p:spPr/>
        <p:txBody>
          <a:bodyPr/>
          <a:lstStyle/>
          <a:p>
            <a:fld id="{B23BDA9B-BCCF-4D97-9668-DF8B16D880DA}" type="slidenum">
              <a:rPr lang="en-US" smtClean="0"/>
              <a:t>‹#›</a:t>
            </a:fld>
            <a:endParaRPr lang="en-US"/>
          </a:p>
        </p:txBody>
      </p:sp>
    </p:spTree>
    <p:extLst>
      <p:ext uri="{BB962C8B-B14F-4D97-AF65-F5344CB8AC3E}">
        <p14:creationId xmlns:p14="http://schemas.microsoft.com/office/powerpoint/2010/main" val="318681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104AB-3A1B-4985-A312-FE7FB4BA5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15FB73-2976-4ABE-A719-70F7A6153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7148C-0FE2-4AEB-8D92-72D19E045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54F25-165B-4713-87DE-EFA45EB8F812}" type="datetimeFigureOut">
              <a:rPr lang="en-US" smtClean="0"/>
              <a:t>8/20/2022</a:t>
            </a:fld>
            <a:endParaRPr lang="en-US"/>
          </a:p>
        </p:txBody>
      </p:sp>
      <p:sp>
        <p:nvSpPr>
          <p:cNvPr id="5" name="Footer Placeholder 4">
            <a:extLst>
              <a:ext uri="{FF2B5EF4-FFF2-40B4-BE49-F238E27FC236}">
                <a16:creationId xmlns:a16="http://schemas.microsoft.com/office/drawing/2014/main" id="{B17F815A-44E9-4E59-81C3-FEA74BEF2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0AD92D-4FDF-4532-904E-54470A8BB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DA9B-BCCF-4D97-9668-DF8B16D880DA}" type="slidenum">
              <a:rPr lang="en-US" smtClean="0"/>
              <a:t>‹#›</a:t>
            </a:fld>
            <a:endParaRPr lang="en-US"/>
          </a:p>
        </p:txBody>
      </p:sp>
    </p:spTree>
    <p:extLst>
      <p:ext uri="{BB962C8B-B14F-4D97-AF65-F5344CB8AC3E}">
        <p14:creationId xmlns:p14="http://schemas.microsoft.com/office/powerpoint/2010/main" val="354216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Romans+7%3A14-25&amp;version=NASB1995#fen-NASB1995-28115d"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0A7D2-F8AB-459D-B936-7D8721417298}"/>
              </a:ext>
            </a:extLst>
          </p:cNvPr>
          <p:cNvSpPr>
            <a:spLocks noGrp="1"/>
          </p:cNvSpPr>
          <p:nvPr>
            <p:ph type="ctrTitle"/>
          </p:nvPr>
        </p:nvSpPr>
        <p:spPr>
          <a:xfrm>
            <a:off x="2573009" y="1298375"/>
            <a:ext cx="5452529" cy="3569242"/>
          </a:xfrm>
        </p:spPr>
        <p:txBody>
          <a:bodyPr anchor="t">
            <a:normAutofit/>
          </a:bodyPr>
          <a:lstStyle/>
          <a:p>
            <a:pPr algn="l"/>
            <a:r>
              <a:rPr lang="en-US" sz="5200" b="1" dirty="0"/>
              <a:t>Epic Warrior – Defying the Odds</a:t>
            </a:r>
          </a:p>
        </p:txBody>
      </p:sp>
      <p:sp>
        <p:nvSpPr>
          <p:cNvPr id="3" name="Subtitle 2">
            <a:extLst>
              <a:ext uri="{FF2B5EF4-FFF2-40B4-BE49-F238E27FC236}">
                <a16:creationId xmlns:a16="http://schemas.microsoft.com/office/drawing/2014/main" id="{D1ED8FC2-971C-4E8B-99C8-7EC9E25351B8}"/>
              </a:ext>
            </a:extLst>
          </p:cNvPr>
          <p:cNvSpPr>
            <a:spLocks noGrp="1"/>
          </p:cNvSpPr>
          <p:nvPr>
            <p:ph type="subTitle" idx="1"/>
          </p:nvPr>
        </p:nvSpPr>
        <p:spPr>
          <a:xfrm>
            <a:off x="2613130" y="2828325"/>
            <a:ext cx="5449479" cy="509341"/>
          </a:xfrm>
        </p:spPr>
        <p:txBody>
          <a:bodyPr anchor="b">
            <a:normAutofit/>
          </a:bodyPr>
          <a:lstStyle/>
          <a:p>
            <a:pPr algn="l"/>
            <a:r>
              <a:rPr lang="en-US" b="1" dirty="0"/>
              <a:t>Scripture : Ephesians 6: 10-13</a:t>
            </a:r>
          </a:p>
        </p:txBody>
      </p:sp>
      <p:sp>
        <p:nvSpPr>
          <p:cNvPr id="30" name="Rectangle 2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16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r>
              <a:rPr lang="en-US" sz="2000" b="1" dirty="0"/>
              <a:t>Exodus 32:1; 7-14; 19-22</a:t>
            </a:r>
          </a:p>
          <a:p>
            <a:r>
              <a:rPr lang="en-US" b="1" dirty="0"/>
              <a:t>32 </a:t>
            </a:r>
            <a:r>
              <a:rPr lang="en-US" dirty="0"/>
              <a:t>Now when the people saw that Moses delayed to come down from the mountain, the people assembled about Aaron and said to him, “Come, make us a god who will go before us; as for this Moses, the man who brought us up from the land of Egypt, we do not know what has become of him.”… </a:t>
            </a:r>
          </a:p>
          <a:p>
            <a:r>
              <a:rPr lang="en-US" b="1" baseline="30000" dirty="0"/>
              <a:t>7 </a:t>
            </a:r>
            <a:r>
              <a:rPr lang="en-US" dirty="0"/>
              <a:t>Then the </a:t>
            </a:r>
            <a:r>
              <a:rPr lang="en-US" cap="small" dirty="0"/>
              <a:t>Lord</a:t>
            </a:r>
            <a:r>
              <a:rPr lang="en-US" dirty="0"/>
              <a:t> spoke to Moses, “Go down at once, for your people, whom you brought up from the land of Egypt, have corrupted </a:t>
            </a:r>
            <a:r>
              <a:rPr lang="en-US" i="1" dirty="0"/>
              <a:t>themselves</a:t>
            </a:r>
            <a:r>
              <a:rPr lang="en-US" dirty="0"/>
              <a:t>. </a:t>
            </a:r>
            <a:r>
              <a:rPr lang="en-US" b="1" baseline="30000" dirty="0"/>
              <a:t>8 </a:t>
            </a:r>
            <a:r>
              <a:rPr lang="en-US" dirty="0"/>
              <a:t>They have quickly turned aside from the way which I commanded them. They have made for themselves a molten calf, and have worshiped it and have sacrificed to it and said, ‘This is your god, O Israel, who brought you up from the land of Egypt!’” </a:t>
            </a:r>
            <a:r>
              <a:rPr lang="en-US" b="1" baseline="30000" dirty="0"/>
              <a:t>9 </a:t>
            </a:r>
            <a:r>
              <a:rPr lang="en-US" dirty="0"/>
              <a:t>The </a:t>
            </a:r>
            <a:r>
              <a:rPr lang="en-US" cap="small" dirty="0"/>
              <a:t>Lord</a:t>
            </a:r>
            <a:r>
              <a:rPr lang="en-US" dirty="0"/>
              <a:t> said to Moses, “I have seen this people, and behold, they are an obstinate people. </a:t>
            </a:r>
            <a:r>
              <a:rPr lang="en-US" b="1" baseline="30000" dirty="0"/>
              <a:t>10 </a:t>
            </a:r>
            <a:r>
              <a:rPr lang="en-US" dirty="0"/>
              <a:t>Now then let Me alone, that My anger may burn against them and that I may destroy them; and I will make of you a great nation.”</a:t>
            </a:r>
            <a:endParaRPr lang="en-US" b="1" dirty="0"/>
          </a:p>
          <a:p>
            <a:r>
              <a:rPr lang="en-US" b="1" baseline="30000" dirty="0"/>
              <a:t>11 </a:t>
            </a:r>
            <a:r>
              <a:rPr lang="en-US" dirty="0"/>
              <a:t>Then Moses entreated the </a:t>
            </a:r>
            <a:r>
              <a:rPr lang="en-US" cap="small" dirty="0"/>
              <a:t>Lord</a:t>
            </a:r>
            <a:r>
              <a:rPr lang="en-US" dirty="0"/>
              <a:t> his God, and said, “O </a:t>
            </a:r>
            <a:r>
              <a:rPr lang="en-US" cap="small" dirty="0"/>
              <a:t>Lord</a:t>
            </a:r>
            <a:r>
              <a:rPr lang="en-US" dirty="0"/>
              <a:t>, why does Your anger burn against Your people whom You have brought out from the land of Egypt with great power and with a mighty </a:t>
            </a:r>
          </a:p>
          <a:p>
            <a:r>
              <a:rPr lang="en-US" dirty="0"/>
              <a:t>hand? </a:t>
            </a:r>
          </a:p>
          <a:p>
            <a:endParaRPr lang="en-US" dirty="0"/>
          </a:p>
        </p:txBody>
      </p:sp>
    </p:spTree>
    <p:extLst>
      <p:ext uri="{BB962C8B-B14F-4D97-AF65-F5344CB8AC3E}">
        <p14:creationId xmlns:p14="http://schemas.microsoft.com/office/powerpoint/2010/main" val="2803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71951"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000" b="1" dirty="0"/>
          </a:p>
          <a:p>
            <a:endParaRPr lang="en-US" sz="2000" b="1" dirty="0"/>
          </a:p>
          <a:p>
            <a:endParaRPr lang="en-US" sz="2000" b="1" dirty="0"/>
          </a:p>
          <a:p>
            <a:r>
              <a:rPr lang="en-US" sz="2000" b="1" dirty="0"/>
              <a:t>Exodus 32:1; 7-14; 19-22</a:t>
            </a:r>
          </a:p>
          <a:p>
            <a:r>
              <a:rPr lang="en-US" b="1" baseline="30000" dirty="0"/>
              <a:t>12 </a:t>
            </a:r>
            <a:r>
              <a:rPr lang="en-US" dirty="0"/>
              <a:t>Why should the Egyptians speak, saying, ‘With evil </a:t>
            </a:r>
            <a:r>
              <a:rPr lang="en-US" i="1" dirty="0"/>
              <a:t>intent</a:t>
            </a:r>
            <a:r>
              <a:rPr lang="en-US" dirty="0"/>
              <a:t> He brought them out to kill them in the mountains and to destroy them from the face of the earth’? Turn from Your burning anger and change Your </a:t>
            </a:r>
          </a:p>
          <a:p>
            <a:r>
              <a:rPr lang="en-US" dirty="0"/>
              <a:t>mind about </a:t>
            </a:r>
            <a:r>
              <a:rPr lang="en-US" i="1" dirty="0"/>
              <a:t>doing</a:t>
            </a:r>
            <a:r>
              <a:rPr lang="en-US" dirty="0"/>
              <a:t> harm to Your people. </a:t>
            </a:r>
            <a:r>
              <a:rPr lang="en-US" b="1" baseline="30000" dirty="0"/>
              <a:t>13 </a:t>
            </a:r>
            <a:r>
              <a:rPr lang="en-US" dirty="0"/>
              <a:t>Remember Abraham, Isaac, and Israel, Your servants to whom You swore by Yourself, and said to them, ‘I will multiply your descendants as the stars of the heavens, and all this land of which I have spoken I will give to your descendants, and they shall inherit </a:t>
            </a:r>
            <a:r>
              <a:rPr lang="en-US" i="1" dirty="0"/>
              <a:t>it</a:t>
            </a:r>
            <a:r>
              <a:rPr lang="en-US" dirty="0"/>
              <a:t> forever.’” </a:t>
            </a:r>
            <a:r>
              <a:rPr lang="en-US" b="1" baseline="30000" dirty="0"/>
              <a:t>14 </a:t>
            </a:r>
            <a:r>
              <a:rPr lang="en-US" dirty="0"/>
              <a:t>So the </a:t>
            </a:r>
            <a:r>
              <a:rPr lang="en-US" cap="small" dirty="0"/>
              <a:t>Lord</a:t>
            </a:r>
            <a:r>
              <a:rPr lang="en-US" dirty="0"/>
              <a:t> changed His mind about the harm which He said He would do to His people…</a:t>
            </a:r>
          </a:p>
          <a:p>
            <a:r>
              <a:rPr lang="en-US" b="1" baseline="30000" dirty="0"/>
              <a:t>19 </a:t>
            </a:r>
            <a:r>
              <a:rPr lang="en-US" dirty="0"/>
              <a:t>It came about, as soon as Moses came near the camp, that he saw the calf and </a:t>
            </a:r>
            <a:r>
              <a:rPr lang="en-US" i="1" dirty="0"/>
              <a:t>the</a:t>
            </a:r>
            <a:r>
              <a:rPr lang="en-US" dirty="0"/>
              <a:t> dancing; and Moses’ anger burned, and he threw the tablets from his hands and shattered them at the foot of the mountain. </a:t>
            </a:r>
            <a:r>
              <a:rPr lang="en-US" b="1" baseline="30000" dirty="0"/>
              <a:t>20 </a:t>
            </a:r>
            <a:r>
              <a:rPr lang="en-US" dirty="0"/>
              <a:t>He took the calf which they had made and burned </a:t>
            </a:r>
            <a:r>
              <a:rPr lang="en-US" i="1" dirty="0"/>
              <a:t>it</a:t>
            </a:r>
            <a:r>
              <a:rPr lang="en-US" dirty="0"/>
              <a:t> with fire, and ground it to powder, and scattered it over the surface of the water and made the sons of Israel drink </a:t>
            </a:r>
            <a:r>
              <a:rPr lang="en-US" i="1" dirty="0"/>
              <a:t>it</a:t>
            </a:r>
            <a:r>
              <a:rPr lang="en-US" dirty="0"/>
              <a:t>.</a:t>
            </a:r>
          </a:p>
          <a:p>
            <a:r>
              <a:rPr lang="en-US" b="1" baseline="30000" dirty="0"/>
              <a:t>21 </a:t>
            </a:r>
            <a:r>
              <a:rPr lang="en-US" dirty="0"/>
              <a:t>Then Moses said to Aaron, “What did this people do to you, that you have brought </a:t>
            </a:r>
            <a:r>
              <a:rPr lang="en-US" i="1" dirty="0"/>
              <a:t>such</a:t>
            </a:r>
            <a:r>
              <a:rPr lang="en-US" dirty="0"/>
              <a:t> great sin upon them?” </a:t>
            </a:r>
            <a:r>
              <a:rPr lang="en-US" b="1" baseline="30000" dirty="0"/>
              <a:t>22 </a:t>
            </a:r>
            <a:r>
              <a:rPr lang="en-US" dirty="0"/>
              <a:t>Aaron said, </a:t>
            </a:r>
          </a:p>
          <a:p>
            <a:r>
              <a:rPr lang="en-US" dirty="0"/>
              <a:t>“Do not let the anger of my lord burn; you know </a:t>
            </a:r>
          </a:p>
          <a:p>
            <a:r>
              <a:rPr lang="en-US" dirty="0"/>
              <a:t>the people yourself, that they are</a:t>
            </a:r>
            <a:endParaRPr lang="en-US" baseline="30000" dirty="0"/>
          </a:p>
          <a:p>
            <a:r>
              <a:rPr lang="en-US" dirty="0"/>
              <a:t>prone to evil.</a:t>
            </a:r>
          </a:p>
        </p:txBody>
      </p:sp>
    </p:spTree>
    <p:extLst>
      <p:ext uri="{BB962C8B-B14F-4D97-AF65-F5344CB8AC3E}">
        <p14:creationId xmlns:p14="http://schemas.microsoft.com/office/powerpoint/2010/main" val="2679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endParaRPr lang="en-US" sz="2000" b="1" dirty="0"/>
          </a:p>
          <a:p>
            <a:r>
              <a:rPr lang="en-US" sz="2000" b="1" dirty="0"/>
              <a:t>2 Samuel 12:1-13</a:t>
            </a:r>
          </a:p>
          <a:p>
            <a:r>
              <a:rPr lang="en-US" b="1" dirty="0"/>
              <a:t>12 </a:t>
            </a:r>
            <a:r>
              <a:rPr lang="en-US" dirty="0"/>
              <a:t>Then the </a:t>
            </a:r>
            <a:r>
              <a:rPr lang="en-US" cap="small" dirty="0"/>
              <a:t>Lord</a:t>
            </a:r>
            <a:r>
              <a:rPr lang="en-US" dirty="0"/>
              <a:t> sent Nathan to David. And he came to him and said,</a:t>
            </a:r>
          </a:p>
          <a:p>
            <a:r>
              <a:rPr lang="en-US" dirty="0"/>
              <a:t>     “There were two men in one city, the one rich and the other poor.</a:t>
            </a:r>
            <a:br>
              <a:rPr lang="en-US" dirty="0"/>
            </a:br>
            <a:r>
              <a:rPr lang="en-US" dirty="0"/>
              <a:t>   </a:t>
            </a:r>
            <a:r>
              <a:rPr lang="en-US" b="1" baseline="30000" dirty="0"/>
              <a:t>2 </a:t>
            </a:r>
            <a:r>
              <a:rPr lang="en-US" dirty="0"/>
              <a:t>“The rich man had a great many flocks and herds.</a:t>
            </a:r>
            <a:br>
              <a:rPr lang="en-US" dirty="0"/>
            </a:br>
            <a:r>
              <a:rPr lang="en-US" dirty="0"/>
              <a:t>   </a:t>
            </a:r>
            <a:r>
              <a:rPr lang="en-US" b="1" baseline="30000" dirty="0"/>
              <a:t>3 </a:t>
            </a:r>
            <a:r>
              <a:rPr lang="en-US" dirty="0"/>
              <a:t>“But the poor man had nothing except one little ewe lamb</a:t>
            </a:r>
            <a:br>
              <a:rPr lang="en-US" dirty="0"/>
            </a:br>
            <a:r>
              <a:rPr lang="en-US" dirty="0"/>
              <a:t>      Which he bought and nourished;</a:t>
            </a:r>
            <a:br>
              <a:rPr lang="en-US" dirty="0"/>
            </a:br>
            <a:r>
              <a:rPr lang="en-US" dirty="0"/>
              <a:t>      And it grew up together with him and his children.</a:t>
            </a:r>
            <a:br>
              <a:rPr lang="en-US" dirty="0"/>
            </a:br>
            <a:r>
              <a:rPr lang="en-US" dirty="0"/>
              <a:t>      It would eat of his bread and drink of his cup and lie in his bosom,</a:t>
            </a:r>
            <a:br>
              <a:rPr lang="en-US" dirty="0"/>
            </a:br>
            <a:r>
              <a:rPr lang="en-US" dirty="0"/>
              <a:t>      And was like a daughter to him.</a:t>
            </a:r>
            <a:br>
              <a:rPr lang="en-US" dirty="0"/>
            </a:br>
            <a:r>
              <a:rPr lang="en-US" dirty="0"/>
              <a:t>   </a:t>
            </a:r>
            <a:r>
              <a:rPr lang="en-US" b="1" baseline="30000" dirty="0"/>
              <a:t>4 </a:t>
            </a:r>
            <a:r>
              <a:rPr lang="en-US" dirty="0"/>
              <a:t>“Now a traveler came to the rich man,</a:t>
            </a:r>
            <a:br>
              <a:rPr lang="en-US" dirty="0"/>
            </a:br>
            <a:r>
              <a:rPr lang="en-US" dirty="0"/>
              <a:t>      And he was unwilling to take from his own flock or his own herd,</a:t>
            </a:r>
            <a:br>
              <a:rPr lang="en-US" dirty="0"/>
            </a:br>
            <a:r>
              <a:rPr lang="en-US" dirty="0"/>
              <a:t>      To prepare for the wayfarer who had come to him;</a:t>
            </a:r>
            <a:br>
              <a:rPr lang="en-US" dirty="0"/>
            </a:br>
            <a:r>
              <a:rPr lang="en-US" dirty="0"/>
              <a:t>      Rather he took the poor man’s ewe lamb and prepared it for the man </a:t>
            </a:r>
          </a:p>
          <a:p>
            <a:r>
              <a:rPr lang="en-US" dirty="0"/>
              <a:t>      who had come to him.”</a:t>
            </a:r>
          </a:p>
          <a:p>
            <a:r>
              <a:rPr lang="en-US" b="1" baseline="30000" dirty="0"/>
              <a:t>5 </a:t>
            </a:r>
            <a:r>
              <a:rPr lang="en-US" dirty="0"/>
              <a:t>Then David’s anger burned greatly against the man, and he said to Nathan, “As the </a:t>
            </a:r>
            <a:r>
              <a:rPr lang="en-US" cap="small" dirty="0"/>
              <a:t>Lord</a:t>
            </a:r>
            <a:r>
              <a:rPr lang="en-US" dirty="0"/>
              <a:t> lives, surely the man who has done this deserves to die. </a:t>
            </a:r>
            <a:r>
              <a:rPr lang="en-US" b="1" baseline="30000" dirty="0"/>
              <a:t>6 </a:t>
            </a:r>
            <a:r>
              <a:rPr lang="en-US" dirty="0"/>
              <a:t>He must make restitution for the lamb fourfold, because he did this thing and had no compassion.” </a:t>
            </a:r>
            <a:r>
              <a:rPr lang="en-US" b="1" baseline="30000" dirty="0"/>
              <a:t>6 </a:t>
            </a:r>
            <a:r>
              <a:rPr lang="en-US" dirty="0"/>
              <a:t>He must make restitution for the </a:t>
            </a:r>
          </a:p>
          <a:p>
            <a:r>
              <a:rPr lang="en-US" dirty="0"/>
              <a:t>lamb fourfold, because he did this thing and </a:t>
            </a:r>
          </a:p>
          <a:p>
            <a:r>
              <a:rPr lang="en-US" dirty="0"/>
              <a:t>had no compassion.”</a:t>
            </a:r>
          </a:p>
        </p:txBody>
      </p:sp>
    </p:spTree>
    <p:extLst>
      <p:ext uri="{BB962C8B-B14F-4D97-AF65-F5344CB8AC3E}">
        <p14:creationId xmlns:p14="http://schemas.microsoft.com/office/powerpoint/2010/main" val="94211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r>
              <a:rPr lang="en-US" sz="2000" b="1" dirty="0"/>
              <a:t>2 Samuel 12:1-13</a:t>
            </a:r>
          </a:p>
          <a:p>
            <a:r>
              <a:rPr lang="en-US" b="1" baseline="30000" dirty="0"/>
              <a:t>7 </a:t>
            </a:r>
            <a:r>
              <a:rPr lang="en-US" dirty="0"/>
              <a:t>Nathan then said to David, “You are the man! Thus says the </a:t>
            </a:r>
            <a:r>
              <a:rPr lang="en-US" cap="small" dirty="0"/>
              <a:t>Lord</a:t>
            </a:r>
            <a:r>
              <a:rPr lang="en-US" dirty="0"/>
              <a:t> God of Israel, ‘It is I who anointed you king over Israel and it is I who delivered you from the hand of Saul. </a:t>
            </a:r>
            <a:r>
              <a:rPr lang="en-US" b="1" baseline="30000" dirty="0"/>
              <a:t>8 </a:t>
            </a:r>
            <a:r>
              <a:rPr lang="en-US" dirty="0"/>
              <a:t>I also gave you your master’s house and your master’s wives into your care, and I gave you the house of Israel and Judah; and if </a:t>
            </a:r>
            <a:r>
              <a:rPr lang="en-US" i="1" dirty="0"/>
              <a:t>that had been</a:t>
            </a:r>
            <a:r>
              <a:rPr lang="en-US" dirty="0"/>
              <a:t> too little, I would have added to you many more things like these! </a:t>
            </a:r>
            <a:r>
              <a:rPr lang="en-US" b="1" baseline="30000" dirty="0"/>
              <a:t>9 </a:t>
            </a:r>
            <a:r>
              <a:rPr lang="en-US" dirty="0"/>
              <a:t>Why have you despised the word of the </a:t>
            </a:r>
            <a:r>
              <a:rPr lang="en-US" cap="small" dirty="0"/>
              <a:t>Lord</a:t>
            </a:r>
            <a:r>
              <a:rPr lang="en-US" dirty="0"/>
              <a:t> by doing evil in His sight? You have struck down Uriah the Hittite with the sword, have taken his wife to be your wife, and have killed him with the sword of the sons of Ammon. </a:t>
            </a:r>
            <a:r>
              <a:rPr lang="en-US" b="1" baseline="30000" dirty="0"/>
              <a:t>10 </a:t>
            </a:r>
            <a:r>
              <a:rPr lang="en-US" dirty="0"/>
              <a:t>Now therefore, the sword shall never depart from your house, because you have despised Me and have taken the wife of Uriah the Hittite to be your wife.’ </a:t>
            </a:r>
            <a:r>
              <a:rPr lang="en-US" b="1" baseline="30000" dirty="0"/>
              <a:t>11 </a:t>
            </a:r>
            <a:r>
              <a:rPr lang="en-US" dirty="0"/>
              <a:t>Thus says the </a:t>
            </a:r>
            <a:r>
              <a:rPr lang="en-US" cap="small" dirty="0"/>
              <a:t>Lord</a:t>
            </a:r>
            <a:r>
              <a:rPr lang="en-US" dirty="0"/>
              <a:t>, ‘Behold, I will raise up evil against you from your own household; I will even take your wives before your eyes and give </a:t>
            </a:r>
            <a:r>
              <a:rPr lang="en-US" i="1" dirty="0"/>
              <a:t>them</a:t>
            </a:r>
            <a:r>
              <a:rPr lang="en-US" dirty="0"/>
              <a:t> to your companion, and he will lie with your wives in broad daylight. </a:t>
            </a:r>
            <a:r>
              <a:rPr lang="en-US" b="1" baseline="30000" dirty="0"/>
              <a:t>12 </a:t>
            </a:r>
            <a:r>
              <a:rPr lang="en-US" dirty="0"/>
              <a:t>Indeed you did it secretly, but I will do this thing before all Israel, and under the sun.’” </a:t>
            </a:r>
            <a:r>
              <a:rPr lang="en-US" b="1" baseline="30000" dirty="0"/>
              <a:t>13 </a:t>
            </a:r>
            <a:r>
              <a:rPr lang="en-US" dirty="0"/>
              <a:t>Then David said to Nathan, “I have sinned against the </a:t>
            </a:r>
            <a:r>
              <a:rPr lang="en-US" cap="small" dirty="0"/>
              <a:t>Lord</a:t>
            </a:r>
            <a:r>
              <a:rPr lang="en-US" dirty="0"/>
              <a:t>.” And Nathan said to David, “The </a:t>
            </a:r>
            <a:r>
              <a:rPr lang="en-US" cap="small" dirty="0"/>
              <a:t>Lord</a:t>
            </a:r>
            <a:r>
              <a:rPr lang="en-US" dirty="0"/>
              <a:t> also has taken </a:t>
            </a:r>
          </a:p>
          <a:p>
            <a:r>
              <a:rPr lang="en-US" dirty="0"/>
              <a:t>away your sin; you shall not die.</a:t>
            </a:r>
          </a:p>
        </p:txBody>
      </p:sp>
    </p:spTree>
    <p:extLst>
      <p:ext uri="{BB962C8B-B14F-4D97-AF65-F5344CB8AC3E}">
        <p14:creationId xmlns:p14="http://schemas.microsoft.com/office/powerpoint/2010/main" val="119307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1" i="0" dirty="0">
              <a:solidFill>
                <a:schemeClr val="bg1"/>
              </a:solidFill>
              <a:effectLst/>
              <a:latin typeface="system-ui"/>
            </a:endParaRPr>
          </a:p>
          <a:p>
            <a:pPr algn="l"/>
            <a:endParaRPr lang="en-US" sz="2000" b="1" dirty="0">
              <a:solidFill>
                <a:schemeClr val="bg1"/>
              </a:solidFill>
              <a:latin typeface="system-ui"/>
            </a:endParaRPr>
          </a:p>
          <a:p>
            <a:pPr algn="l"/>
            <a:endParaRPr lang="en-US" sz="2000" b="1" i="0" dirty="0">
              <a:solidFill>
                <a:schemeClr val="bg1"/>
              </a:solidFill>
              <a:effectLst/>
              <a:latin typeface="system-ui"/>
            </a:endParaRPr>
          </a:p>
          <a:p>
            <a:pPr algn="l"/>
            <a:r>
              <a:rPr lang="en-US" sz="2000" b="1" i="0" dirty="0">
                <a:solidFill>
                  <a:schemeClr val="bg1"/>
                </a:solidFill>
                <a:effectLst/>
                <a:latin typeface="system-ui"/>
              </a:rPr>
              <a:t>Romans 7:14-25</a:t>
            </a:r>
          </a:p>
          <a:p>
            <a:pPr algn="l"/>
            <a:r>
              <a:rPr lang="en-US" b="1" i="0" baseline="30000" dirty="0">
                <a:solidFill>
                  <a:schemeClr val="bg1"/>
                </a:solidFill>
                <a:effectLst/>
                <a:latin typeface="system-ui"/>
              </a:rPr>
              <a:t>14 </a:t>
            </a:r>
            <a:r>
              <a:rPr lang="en-US" b="0" i="0" dirty="0">
                <a:solidFill>
                  <a:schemeClr val="bg1"/>
                </a:solidFill>
                <a:effectLst/>
                <a:latin typeface="system-ui"/>
              </a:rPr>
              <a:t>For we know that the Law is spiritual, but I am of flesh, sold into bondage to sin. </a:t>
            </a:r>
            <a:r>
              <a:rPr lang="en-US" b="1" i="0" baseline="30000" dirty="0">
                <a:solidFill>
                  <a:schemeClr val="bg1"/>
                </a:solidFill>
                <a:effectLst/>
                <a:latin typeface="system-ui"/>
              </a:rPr>
              <a:t>15 </a:t>
            </a:r>
            <a:r>
              <a:rPr lang="en-US" b="0" i="0" dirty="0">
                <a:solidFill>
                  <a:schemeClr val="bg1"/>
                </a:solidFill>
                <a:effectLst/>
                <a:latin typeface="system-ui"/>
              </a:rPr>
              <a:t>For what I am doing, I do not understand; for I am not practicing what I </a:t>
            </a:r>
            <a:r>
              <a:rPr lang="en-US" b="0" i="1" dirty="0">
                <a:solidFill>
                  <a:schemeClr val="bg1"/>
                </a:solidFill>
                <a:effectLst/>
                <a:latin typeface="system-ui"/>
              </a:rPr>
              <a:t>would</a:t>
            </a:r>
            <a:r>
              <a:rPr lang="en-US" b="0" i="0" dirty="0">
                <a:solidFill>
                  <a:schemeClr val="bg1"/>
                </a:solidFill>
                <a:effectLst/>
                <a:latin typeface="system-ui"/>
              </a:rPr>
              <a:t> like to </a:t>
            </a:r>
            <a:r>
              <a:rPr lang="en-US" b="0" i="1" dirty="0">
                <a:solidFill>
                  <a:schemeClr val="bg1"/>
                </a:solidFill>
                <a:effectLst/>
                <a:latin typeface="system-ui"/>
              </a:rPr>
              <a:t>do</a:t>
            </a:r>
            <a:r>
              <a:rPr lang="en-US" b="0" i="0" dirty="0">
                <a:solidFill>
                  <a:schemeClr val="bg1"/>
                </a:solidFill>
                <a:effectLst/>
                <a:latin typeface="system-ui"/>
              </a:rPr>
              <a:t>, but I am doing the very thing I hate. </a:t>
            </a:r>
            <a:r>
              <a:rPr lang="en-US" b="1" i="0" baseline="30000" dirty="0">
                <a:solidFill>
                  <a:schemeClr val="bg1"/>
                </a:solidFill>
                <a:effectLst/>
                <a:latin typeface="system-ui"/>
              </a:rPr>
              <a:t>16 </a:t>
            </a:r>
            <a:r>
              <a:rPr lang="en-US" b="0" i="0" dirty="0">
                <a:solidFill>
                  <a:schemeClr val="bg1"/>
                </a:solidFill>
                <a:effectLst/>
                <a:latin typeface="system-ui"/>
              </a:rPr>
              <a:t>But if I do the very thing I do not want </a:t>
            </a:r>
            <a:r>
              <a:rPr lang="en-US" b="0" i="1" dirty="0">
                <a:solidFill>
                  <a:schemeClr val="bg1"/>
                </a:solidFill>
                <a:effectLst/>
                <a:latin typeface="system-ui"/>
              </a:rPr>
              <a:t>to do</a:t>
            </a:r>
            <a:r>
              <a:rPr lang="en-US" b="0" i="0" dirty="0">
                <a:solidFill>
                  <a:schemeClr val="bg1"/>
                </a:solidFill>
                <a:effectLst/>
                <a:latin typeface="system-ui"/>
              </a:rPr>
              <a:t>, I agree with the Law, </a:t>
            </a:r>
            <a:r>
              <a:rPr lang="en-US" b="0" i="1" dirty="0">
                <a:solidFill>
                  <a:schemeClr val="bg1"/>
                </a:solidFill>
                <a:effectLst/>
                <a:latin typeface="system-ui"/>
              </a:rPr>
              <a:t>confessing</a:t>
            </a:r>
            <a:r>
              <a:rPr lang="en-US" b="0" i="0" dirty="0">
                <a:solidFill>
                  <a:schemeClr val="bg1"/>
                </a:solidFill>
                <a:effectLst/>
                <a:latin typeface="system-ui"/>
              </a:rPr>
              <a:t> that the Law is good. </a:t>
            </a:r>
            <a:r>
              <a:rPr lang="en-US" b="1" i="0" baseline="30000" dirty="0">
                <a:solidFill>
                  <a:schemeClr val="bg1"/>
                </a:solidFill>
                <a:effectLst/>
                <a:latin typeface="system-ui"/>
              </a:rPr>
              <a:t>17 </a:t>
            </a:r>
            <a:r>
              <a:rPr lang="en-US" b="0" i="0" dirty="0">
                <a:solidFill>
                  <a:schemeClr val="bg1"/>
                </a:solidFill>
                <a:effectLst/>
                <a:latin typeface="system-ui"/>
              </a:rPr>
              <a:t>So now, no longer am I the one doing it, but sin which dwells in me. </a:t>
            </a:r>
            <a:r>
              <a:rPr lang="en-US" b="1" i="0" baseline="30000" dirty="0">
                <a:solidFill>
                  <a:schemeClr val="bg1"/>
                </a:solidFill>
                <a:effectLst/>
                <a:latin typeface="system-ui"/>
              </a:rPr>
              <a:t>18 </a:t>
            </a:r>
            <a:r>
              <a:rPr lang="en-US" b="0" i="0" dirty="0">
                <a:solidFill>
                  <a:schemeClr val="bg1"/>
                </a:solidFill>
                <a:effectLst/>
                <a:latin typeface="system-ui"/>
              </a:rPr>
              <a:t>For I know that nothing good dwells in me, that is, in my flesh; for the willing is present in me, but the doing of the good </a:t>
            </a:r>
            <a:r>
              <a:rPr lang="en-US" b="0" i="1" dirty="0">
                <a:solidFill>
                  <a:schemeClr val="bg1"/>
                </a:solidFill>
                <a:effectLst/>
                <a:latin typeface="system-ui"/>
              </a:rPr>
              <a:t>is</a:t>
            </a:r>
            <a:r>
              <a:rPr lang="en-US" b="0" i="0" dirty="0">
                <a:solidFill>
                  <a:schemeClr val="bg1"/>
                </a:solidFill>
                <a:effectLst/>
                <a:latin typeface="system-ui"/>
              </a:rPr>
              <a:t> not. </a:t>
            </a:r>
            <a:r>
              <a:rPr lang="en-US" b="1" i="0" baseline="30000" dirty="0">
                <a:solidFill>
                  <a:schemeClr val="bg1"/>
                </a:solidFill>
                <a:effectLst/>
                <a:latin typeface="system-ui"/>
              </a:rPr>
              <a:t>19 </a:t>
            </a:r>
            <a:r>
              <a:rPr lang="en-US" b="0" i="0" dirty="0">
                <a:solidFill>
                  <a:schemeClr val="bg1"/>
                </a:solidFill>
                <a:effectLst/>
                <a:latin typeface="system-ui"/>
              </a:rPr>
              <a:t>For the good that I want, I do not do, but I practice the very evil that I do not want. </a:t>
            </a:r>
            <a:r>
              <a:rPr lang="en-US" b="1" i="0" baseline="30000" dirty="0">
                <a:solidFill>
                  <a:schemeClr val="bg1"/>
                </a:solidFill>
                <a:effectLst/>
                <a:latin typeface="system-ui"/>
              </a:rPr>
              <a:t>20 </a:t>
            </a:r>
            <a:r>
              <a:rPr lang="en-US" b="0" i="0" dirty="0">
                <a:solidFill>
                  <a:schemeClr val="bg1"/>
                </a:solidFill>
                <a:effectLst/>
                <a:latin typeface="system-ui"/>
              </a:rPr>
              <a:t>But if I am doing the very thing I do not want, I am no longer the one doing it, but sin which dwells in me. </a:t>
            </a:r>
            <a:r>
              <a:rPr lang="en-US" b="1" i="0" baseline="30000" dirty="0">
                <a:solidFill>
                  <a:schemeClr val="bg1"/>
                </a:solidFill>
                <a:effectLst/>
                <a:latin typeface="system-ui"/>
              </a:rPr>
              <a:t>21 </a:t>
            </a:r>
            <a:r>
              <a:rPr lang="en-US" b="0" i="0" dirty="0">
                <a:solidFill>
                  <a:schemeClr val="bg1"/>
                </a:solidFill>
                <a:effectLst/>
                <a:latin typeface="system-ui"/>
              </a:rPr>
              <a:t>I find then the principle that evil is present in me, the one who wants to do good. </a:t>
            </a:r>
            <a:r>
              <a:rPr lang="en-US" b="1" i="0" baseline="30000" dirty="0">
                <a:solidFill>
                  <a:schemeClr val="bg1"/>
                </a:solidFill>
                <a:effectLst/>
                <a:latin typeface="system-ui"/>
              </a:rPr>
              <a:t>22 </a:t>
            </a:r>
            <a:r>
              <a:rPr lang="en-US" b="0" i="0" dirty="0">
                <a:solidFill>
                  <a:schemeClr val="bg1"/>
                </a:solidFill>
                <a:effectLst/>
                <a:latin typeface="system-ui"/>
              </a:rPr>
              <a:t>For I joyfully concur with the law of God in the inner man, </a:t>
            </a:r>
            <a:r>
              <a:rPr lang="en-US" b="1" i="0" baseline="30000" dirty="0">
                <a:solidFill>
                  <a:schemeClr val="bg1"/>
                </a:solidFill>
                <a:effectLst/>
                <a:latin typeface="system-ui"/>
              </a:rPr>
              <a:t>23 </a:t>
            </a:r>
            <a:r>
              <a:rPr lang="en-US" b="0" i="0" dirty="0">
                <a:solidFill>
                  <a:schemeClr val="bg1"/>
                </a:solidFill>
                <a:effectLst/>
                <a:latin typeface="system-ui"/>
              </a:rPr>
              <a:t>but I see a different law in </a:t>
            </a:r>
            <a:r>
              <a:rPr lang="en-US" b="0" i="0" baseline="30000" dirty="0">
                <a:solidFill>
                  <a:schemeClr val="bg1"/>
                </a:solidFill>
                <a:effectLst/>
                <a:latin typeface="system-ui"/>
              </a:rPr>
              <a:t>[</a:t>
            </a:r>
            <a:r>
              <a:rPr lang="en-US" b="0" i="0" baseline="30000" dirty="0">
                <a:solidFill>
                  <a:schemeClr val="bg1"/>
                </a:solidFill>
                <a:effectLst/>
                <a:latin typeface="system-ui"/>
                <a:hlinkClick r:id="rId3" tooltip="See footnote d">
                  <a:extLst>
                    <a:ext uri="{A12FA001-AC4F-418D-AE19-62706E023703}">
                      <ahyp:hlinkClr xmlns:ahyp="http://schemas.microsoft.com/office/drawing/2018/hyperlinkcolor" val="tx"/>
                    </a:ext>
                  </a:extLst>
                </a:hlinkClick>
              </a:rPr>
              <a:t>d</a:t>
            </a:r>
            <a:r>
              <a:rPr lang="en-US" b="0" i="0" baseline="30000" dirty="0">
                <a:solidFill>
                  <a:schemeClr val="bg1"/>
                </a:solidFill>
                <a:effectLst/>
                <a:latin typeface="system-ui"/>
              </a:rPr>
              <a:t>]</a:t>
            </a:r>
            <a:r>
              <a:rPr lang="en-US" b="0" i="0" dirty="0">
                <a:solidFill>
                  <a:schemeClr val="bg1"/>
                </a:solidFill>
                <a:effectLst/>
                <a:latin typeface="system-ui"/>
              </a:rPr>
              <a:t>the members of my body, waging war against the law of my mind and making me a prisoner of the law of sin which is in my members. </a:t>
            </a:r>
            <a:r>
              <a:rPr lang="en-US" b="1" i="0" baseline="30000" dirty="0">
                <a:solidFill>
                  <a:schemeClr val="bg1"/>
                </a:solidFill>
                <a:effectLst/>
                <a:latin typeface="system-ui"/>
              </a:rPr>
              <a:t>24 </a:t>
            </a:r>
            <a:r>
              <a:rPr lang="en-US" b="0" i="0" dirty="0">
                <a:solidFill>
                  <a:schemeClr val="bg1"/>
                </a:solidFill>
                <a:effectLst/>
                <a:latin typeface="system-ui"/>
              </a:rPr>
              <a:t>Wretched man that I am! Who will set me free from the body of this death? </a:t>
            </a:r>
            <a:r>
              <a:rPr lang="en-US" b="1" i="0" baseline="30000" dirty="0">
                <a:solidFill>
                  <a:schemeClr val="bg1"/>
                </a:solidFill>
                <a:effectLst/>
                <a:latin typeface="system-ui"/>
              </a:rPr>
              <a:t>25 </a:t>
            </a:r>
            <a:r>
              <a:rPr lang="en-US" b="0" i="0" dirty="0">
                <a:solidFill>
                  <a:schemeClr val="bg1"/>
                </a:solidFill>
                <a:effectLst/>
                <a:latin typeface="system-ui"/>
              </a:rPr>
              <a:t>Thanks be to God through Jesus Christ our Lord! So then, on the one hand I myself with my mind am serving the law of </a:t>
            </a:r>
          </a:p>
          <a:p>
            <a:pPr algn="l"/>
            <a:r>
              <a:rPr lang="en-US" b="0" i="0" dirty="0">
                <a:solidFill>
                  <a:schemeClr val="bg1"/>
                </a:solidFill>
                <a:effectLst/>
                <a:latin typeface="system-ui"/>
              </a:rPr>
              <a:t>God, but on the other, with my flesh the law </a:t>
            </a:r>
          </a:p>
          <a:p>
            <a:pPr algn="l"/>
            <a:r>
              <a:rPr lang="en-US" b="0" i="0" dirty="0">
                <a:solidFill>
                  <a:schemeClr val="bg1"/>
                </a:solidFill>
                <a:effectLst/>
                <a:latin typeface="system-ui"/>
              </a:rPr>
              <a:t>of sin.</a:t>
            </a:r>
          </a:p>
        </p:txBody>
      </p:sp>
    </p:spTree>
    <p:extLst>
      <p:ext uri="{BB962C8B-B14F-4D97-AF65-F5344CB8AC3E}">
        <p14:creationId xmlns:p14="http://schemas.microsoft.com/office/powerpoint/2010/main" val="93987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1" dirty="0">
              <a:solidFill>
                <a:schemeClr val="bg1"/>
              </a:solidFill>
              <a:latin typeface="system-ui"/>
            </a:endParaRPr>
          </a:p>
          <a:p>
            <a:pPr algn="l"/>
            <a:endParaRPr lang="en-US" sz="2000" b="1" dirty="0">
              <a:solidFill>
                <a:schemeClr val="bg1"/>
              </a:solidFill>
              <a:latin typeface="system-ui"/>
            </a:endParaRPr>
          </a:p>
          <a:p>
            <a:pPr algn="l"/>
            <a:endParaRPr lang="en-US" sz="2000" b="1" dirty="0">
              <a:solidFill>
                <a:schemeClr val="bg1"/>
              </a:solidFill>
              <a:latin typeface="system-ui"/>
            </a:endParaRPr>
          </a:p>
          <a:p>
            <a:pPr algn="l"/>
            <a:r>
              <a:rPr lang="en-US" sz="2000" b="1" dirty="0">
                <a:solidFill>
                  <a:schemeClr val="bg1"/>
                </a:solidFill>
                <a:latin typeface="system-ui"/>
              </a:rPr>
              <a:t>2 Corinthians 12: 1-9</a:t>
            </a:r>
          </a:p>
          <a:p>
            <a:pPr algn="l"/>
            <a:r>
              <a:rPr lang="en-US" b="1" i="0" dirty="0">
                <a:solidFill>
                  <a:schemeClr val="bg1"/>
                </a:solidFill>
                <a:effectLst/>
                <a:latin typeface="system-ui"/>
              </a:rPr>
              <a:t>12 </a:t>
            </a:r>
            <a:r>
              <a:rPr lang="en-US" b="0" i="0" dirty="0">
                <a:solidFill>
                  <a:schemeClr val="bg1"/>
                </a:solidFill>
                <a:effectLst/>
                <a:latin typeface="system-ui"/>
              </a:rPr>
              <a:t>Boasting is necessary, though it is not profitable; but I will go on to visions and revelations of the Lord. </a:t>
            </a:r>
            <a:r>
              <a:rPr lang="en-US" b="1" i="0" baseline="30000" dirty="0">
                <a:solidFill>
                  <a:schemeClr val="bg1"/>
                </a:solidFill>
                <a:effectLst/>
                <a:latin typeface="system-ui"/>
              </a:rPr>
              <a:t>2 </a:t>
            </a:r>
            <a:r>
              <a:rPr lang="en-US" b="0" i="0" dirty="0">
                <a:solidFill>
                  <a:schemeClr val="bg1"/>
                </a:solidFill>
                <a:effectLst/>
                <a:latin typeface="system-ui"/>
              </a:rPr>
              <a:t>I know a man in Christ who fourteen years ago—whether in the body I do not know, or out of the body I do not know, God knows—such a man was caught up to the third heaven. </a:t>
            </a:r>
            <a:r>
              <a:rPr lang="en-US" b="1" i="0" baseline="30000" dirty="0">
                <a:solidFill>
                  <a:schemeClr val="bg1"/>
                </a:solidFill>
                <a:effectLst/>
                <a:latin typeface="system-ui"/>
              </a:rPr>
              <a:t>3 </a:t>
            </a:r>
            <a:r>
              <a:rPr lang="en-US" b="0" i="0" dirty="0">
                <a:solidFill>
                  <a:schemeClr val="bg1"/>
                </a:solidFill>
                <a:effectLst/>
                <a:latin typeface="system-ui"/>
              </a:rPr>
              <a:t>And I know how such a man—whether in the body or apart from the body I do not know, God knows— </a:t>
            </a:r>
            <a:r>
              <a:rPr lang="en-US" b="1" i="0" baseline="30000" dirty="0">
                <a:solidFill>
                  <a:schemeClr val="bg1"/>
                </a:solidFill>
                <a:effectLst/>
                <a:latin typeface="system-ui"/>
              </a:rPr>
              <a:t>4 </a:t>
            </a:r>
            <a:r>
              <a:rPr lang="en-US" b="0" i="0" dirty="0">
                <a:solidFill>
                  <a:schemeClr val="bg1"/>
                </a:solidFill>
                <a:effectLst/>
                <a:latin typeface="system-ui"/>
              </a:rPr>
              <a:t>was caught up into Paradise and heard inexpressible words, which a man is not permitted to speak. </a:t>
            </a:r>
            <a:r>
              <a:rPr lang="en-US" b="1" i="0" baseline="30000" dirty="0">
                <a:solidFill>
                  <a:schemeClr val="bg1"/>
                </a:solidFill>
                <a:effectLst/>
                <a:latin typeface="system-ui"/>
              </a:rPr>
              <a:t>5 </a:t>
            </a:r>
            <a:r>
              <a:rPr lang="en-US" b="0" i="0" dirty="0">
                <a:solidFill>
                  <a:schemeClr val="bg1"/>
                </a:solidFill>
                <a:effectLst/>
                <a:latin typeface="system-ui"/>
              </a:rPr>
              <a:t>On behalf of such a man I will boast; but on my own behalf I will not boast, except in regard to </a:t>
            </a:r>
            <a:r>
              <a:rPr lang="en-US" b="0" i="1" dirty="0">
                <a:solidFill>
                  <a:schemeClr val="bg1"/>
                </a:solidFill>
                <a:effectLst/>
                <a:latin typeface="system-ui"/>
              </a:rPr>
              <a:t>my</a:t>
            </a:r>
            <a:r>
              <a:rPr lang="en-US" b="0" i="0" dirty="0">
                <a:solidFill>
                  <a:schemeClr val="bg1"/>
                </a:solidFill>
                <a:effectLst/>
                <a:latin typeface="system-ui"/>
              </a:rPr>
              <a:t> weaknesses. </a:t>
            </a:r>
            <a:r>
              <a:rPr lang="en-US" b="1" i="0" baseline="30000" dirty="0">
                <a:solidFill>
                  <a:schemeClr val="bg1"/>
                </a:solidFill>
                <a:effectLst/>
                <a:latin typeface="system-ui"/>
              </a:rPr>
              <a:t>6 </a:t>
            </a:r>
            <a:r>
              <a:rPr lang="en-US" b="0" i="0" dirty="0">
                <a:solidFill>
                  <a:schemeClr val="bg1"/>
                </a:solidFill>
                <a:effectLst/>
                <a:latin typeface="system-ui"/>
              </a:rPr>
              <a:t>For if I do wish to boast I will not be foolish, for I will be speaking the truth; but I refrain </a:t>
            </a:r>
            <a:r>
              <a:rPr lang="en-US" b="0" i="1" dirty="0">
                <a:solidFill>
                  <a:schemeClr val="bg1"/>
                </a:solidFill>
                <a:effectLst/>
                <a:latin typeface="system-ui"/>
              </a:rPr>
              <a:t>from this</a:t>
            </a:r>
            <a:r>
              <a:rPr lang="en-US" b="0" i="0" dirty="0">
                <a:solidFill>
                  <a:schemeClr val="bg1"/>
                </a:solidFill>
                <a:effectLst/>
                <a:latin typeface="system-ui"/>
              </a:rPr>
              <a:t>, so that no one will credit me with more than he sees </a:t>
            </a:r>
            <a:r>
              <a:rPr lang="en-US" b="0" i="1" dirty="0">
                <a:solidFill>
                  <a:schemeClr val="bg1"/>
                </a:solidFill>
                <a:effectLst/>
                <a:latin typeface="system-ui"/>
              </a:rPr>
              <a:t>in</a:t>
            </a:r>
            <a:r>
              <a:rPr lang="en-US" b="0" i="0" dirty="0">
                <a:solidFill>
                  <a:schemeClr val="bg1"/>
                </a:solidFill>
                <a:effectLst/>
                <a:latin typeface="system-ui"/>
              </a:rPr>
              <a:t> me or hears from me.</a:t>
            </a:r>
            <a:endParaRPr lang="en-US" b="1" i="0" dirty="0">
              <a:solidFill>
                <a:schemeClr val="bg1"/>
              </a:solidFill>
              <a:effectLst/>
              <a:latin typeface="system-ui"/>
            </a:endParaRPr>
          </a:p>
          <a:p>
            <a:r>
              <a:rPr lang="en-US" b="1" i="0" baseline="30000" dirty="0">
                <a:solidFill>
                  <a:schemeClr val="bg1"/>
                </a:solidFill>
                <a:effectLst/>
                <a:latin typeface="system-ui"/>
              </a:rPr>
              <a:t>7 </a:t>
            </a:r>
            <a:r>
              <a:rPr lang="en-US" b="0" i="0" dirty="0">
                <a:solidFill>
                  <a:schemeClr val="bg1"/>
                </a:solidFill>
                <a:effectLst/>
                <a:latin typeface="system-ui"/>
              </a:rPr>
              <a:t>Because of the surpassing greatness of the revelations, for this reason, to keep me from exalting myself, there was given me a thorn in the flesh, a messenger of Satan to torment me—to keep me from exalting myself! </a:t>
            </a:r>
            <a:r>
              <a:rPr lang="en-US" b="1" i="0" baseline="30000" dirty="0">
                <a:solidFill>
                  <a:schemeClr val="bg1"/>
                </a:solidFill>
                <a:effectLst/>
                <a:latin typeface="system-ui"/>
              </a:rPr>
              <a:t>8 </a:t>
            </a:r>
            <a:r>
              <a:rPr lang="en-US" b="0" i="0" dirty="0">
                <a:solidFill>
                  <a:schemeClr val="bg1"/>
                </a:solidFill>
                <a:effectLst/>
                <a:latin typeface="system-ui"/>
              </a:rPr>
              <a:t>Concerning this I implored the Lord three times that it might leave me. </a:t>
            </a:r>
            <a:r>
              <a:rPr lang="en-US" b="1" i="0" baseline="30000" dirty="0">
                <a:solidFill>
                  <a:schemeClr val="bg1"/>
                </a:solidFill>
                <a:effectLst/>
                <a:latin typeface="system-ui"/>
              </a:rPr>
              <a:t>9 </a:t>
            </a:r>
            <a:r>
              <a:rPr lang="en-US" b="0" i="0" dirty="0">
                <a:solidFill>
                  <a:schemeClr val="bg1"/>
                </a:solidFill>
                <a:effectLst/>
                <a:latin typeface="system-ui"/>
              </a:rPr>
              <a:t>And He has said to me, “My grace is sufficient for you, for power is perfected in weakness.” Most gladly, therefore, I will </a:t>
            </a:r>
          </a:p>
          <a:p>
            <a:r>
              <a:rPr lang="en-US" b="0" i="0" dirty="0">
                <a:solidFill>
                  <a:schemeClr val="bg1"/>
                </a:solidFill>
                <a:effectLst/>
                <a:latin typeface="system-ui"/>
              </a:rPr>
              <a:t>rather boast about my weaknesses, so that the </a:t>
            </a:r>
          </a:p>
          <a:p>
            <a:r>
              <a:rPr lang="en-US" b="0" i="0" dirty="0">
                <a:solidFill>
                  <a:schemeClr val="bg1"/>
                </a:solidFill>
                <a:effectLst/>
                <a:latin typeface="system-ui"/>
              </a:rPr>
              <a:t>power of Christ may dwell in me.</a:t>
            </a:r>
          </a:p>
        </p:txBody>
      </p:sp>
    </p:spTree>
    <p:extLst>
      <p:ext uri="{BB962C8B-B14F-4D97-AF65-F5344CB8AC3E}">
        <p14:creationId xmlns:p14="http://schemas.microsoft.com/office/powerpoint/2010/main" val="413492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Front Will Not Be Easy</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6" y="1000899"/>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sz="2800" b="1" i="0" dirty="0">
                <a:solidFill>
                  <a:schemeClr val="bg1"/>
                </a:solidFill>
                <a:effectLst/>
                <a:latin typeface="system-ui"/>
              </a:rPr>
              <a:t>2 Timothy 4:6-8</a:t>
            </a:r>
          </a:p>
          <a:p>
            <a:pPr algn="l"/>
            <a:r>
              <a:rPr lang="en-US" sz="2400" b="1" i="0" baseline="30000" dirty="0">
                <a:solidFill>
                  <a:schemeClr val="bg1"/>
                </a:solidFill>
                <a:effectLst/>
                <a:latin typeface="system-ui"/>
              </a:rPr>
              <a:t>6 </a:t>
            </a:r>
            <a:r>
              <a:rPr lang="en-US" sz="2400" b="0" i="0" dirty="0">
                <a:solidFill>
                  <a:schemeClr val="bg1"/>
                </a:solidFill>
                <a:effectLst/>
                <a:latin typeface="system-ui"/>
              </a:rPr>
              <a:t>For I am already being poured out as a drink offering, and the time of my departure has come. </a:t>
            </a:r>
            <a:r>
              <a:rPr lang="en-US" sz="2400" b="1" i="0" baseline="30000" dirty="0">
                <a:solidFill>
                  <a:schemeClr val="bg1"/>
                </a:solidFill>
                <a:effectLst/>
                <a:latin typeface="system-ui"/>
              </a:rPr>
              <a:t>7 </a:t>
            </a:r>
            <a:r>
              <a:rPr lang="en-US" sz="2400" b="0" i="0" dirty="0">
                <a:solidFill>
                  <a:schemeClr val="bg1"/>
                </a:solidFill>
                <a:effectLst/>
                <a:latin typeface="system-ui"/>
              </a:rPr>
              <a:t>I have fought the good fight, I have finished the course, I have kept the faith; </a:t>
            </a:r>
            <a:r>
              <a:rPr lang="en-US" sz="2400" b="1" i="0" baseline="30000" dirty="0">
                <a:solidFill>
                  <a:schemeClr val="bg1"/>
                </a:solidFill>
                <a:effectLst/>
                <a:latin typeface="system-ui"/>
              </a:rPr>
              <a:t>8 </a:t>
            </a:r>
            <a:r>
              <a:rPr lang="en-US" sz="2400" b="0" i="0" dirty="0">
                <a:solidFill>
                  <a:schemeClr val="bg1"/>
                </a:solidFill>
                <a:effectLst/>
                <a:latin typeface="system-ui"/>
              </a:rPr>
              <a:t>in the future there is laid up for me the crown of righteousness, which the Lord, the righteous Judge, will award to me on that day; and not only to me, but also to all who have loved His appearing.</a:t>
            </a:r>
          </a:p>
          <a:p>
            <a:pPr algn="l"/>
            <a:endParaRPr lang="en-US" sz="2400" b="0" i="0" dirty="0">
              <a:solidFill>
                <a:schemeClr val="bg1"/>
              </a:solidFill>
              <a:effectLst/>
              <a:latin typeface="system-ui"/>
            </a:endParaRPr>
          </a:p>
          <a:p>
            <a:pPr algn="l"/>
            <a:endParaRPr lang="en-US" sz="2400" dirty="0">
              <a:solidFill>
                <a:schemeClr val="bg1"/>
              </a:solidFill>
              <a:latin typeface="system-ui"/>
            </a:endParaRPr>
          </a:p>
          <a:p>
            <a:pPr algn="l"/>
            <a:endParaRPr lang="en-US" sz="2400" b="0" i="0" dirty="0">
              <a:solidFill>
                <a:schemeClr val="bg1"/>
              </a:solidFill>
              <a:effectLst/>
              <a:latin typeface="system-ui"/>
            </a:endParaRPr>
          </a:p>
          <a:p>
            <a:pPr algn="l"/>
            <a:endParaRPr lang="en-US" sz="2400" b="0" i="0" dirty="0">
              <a:solidFill>
                <a:schemeClr val="bg1"/>
              </a:solidFill>
              <a:effectLst/>
              <a:latin typeface="system-ui"/>
            </a:endParaRPr>
          </a:p>
          <a:p>
            <a:pPr algn="l"/>
            <a:endParaRPr lang="en-US" sz="2000" b="1" i="0" dirty="0">
              <a:solidFill>
                <a:schemeClr val="bg1"/>
              </a:solidFill>
              <a:effectLst/>
              <a:latin typeface="system-ui"/>
            </a:endParaRPr>
          </a:p>
        </p:txBody>
      </p:sp>
    </p:spTree>
    <p:extLst>
      <p:ext uri="{BB962C8B-B14F-4D97-AF65-F5344CB8AC3E}">
        <p14:creationId xmlns:p14="http://schemas.microsoft.com/office/powerpoint/2010/main" val="88052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Is In Front Of Us</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b="1" dirty="0"/>
              <a:t>2 Timothy 2:1-3</a:t>
            </a:r>
          </a:p>
          <a:p>
            <a:r>
              <a:rPr lang="en-US" sz="2400" b="1" dirty="0"/>
              <a:t>2 </a:t>
            </a:r>
            <a:r>
              <a:rPr lang="en-US" sz="2400" dirty="0"/>
              <a:t>You therefore, my son, be strong in the grace that is in Christ Jesus. </a:t>
            </a:r>
            <a:r>
              <a:rPr lang="en-US" sz="2400" b="1" baseline="30000" dirty="0"/>
              <a:t>2 </a:t>
            </a:r>
            <a:r>
              <a:rPr lang="en-US" sz="2400" dirty="0"/>
              <a:t>The things which you have heard from me in the presence of many witnesses, entrust these to faithful men who will be able to teach others also. </a:t>
            </a:r>
            <a:r>
              <a:rPr lang="en-US" sz="2400" b="1" baseline="30000" dirty="0"/>
              <a:t>3 </a:t>
            </a:r>
            <a:r>
              <a:rPr lang="en-US" sz="2400" dirty="0"/>
              <a:t>Suffer hardship with </a:t>
            </a:r>
            <a:r>
              <a:rPr lang="en-US" sz="2400" i="1" dirty="0"/>
              <a:t>me</a:t>
            </a:r>
            <a:r>
              <a:rPr lang="en-US" sz="2400" dirty="0"/>
              <a:t>, as a good soldier of Christ Jesus. </a:t>
            </a:r>
          </a:p>
          <a:p>
            <a:endParaRPr lang="en-US" sz="2400" dirty="0"/>
          </a:p>
          <a:p>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5351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The Battle Is In Front Of Us</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b="1" dirty="0"/>
              <a:t>1 Peter 5:8-9</a:t>
            </a:r>
          </a:p>
          <a:p>
            <a:r>
              <a:rPr lang="en-US" sz="2400" b="1" baseline="30000" dirty="0"/>
              <a:t>8 </a:t>
            </a:r>
            <a:r>
              <a:rPr lang="en-US" sz="2400" dirty="0"/>
              <a:t>Be of sober </a:t>
            </a:r>
            <a:r>
              <a:rPr lang="en-US" sz="2400" i="1" dirty="0"/>
              <a:t>spirit</a:t>
            </a:r>
            <a:r>
              <a:rPr lang="en-US" sz="2400" dirty="0"/>
              <a:t>, be on the alert. Your adversary, the devil, prowls around like a roaring lion, seeking someone to devour. </a:t>
            </a:r>
            <a:r>
              <a:rPr lang="en-US" sz="2400" b="1" baseline="30000" dirty="0"/>
              <a:t>9 </a:t>
            </a:r>
            <a:r>
              <a:rPr lang="en-US" sz="2400" dirty="0"/>
              <a:t>But resist him, firm in </a:t>
            </a:r>
            <a:r>
              <a:rPr lang="en-US" sz="2400" i="1" dirty="0"/>
              <a:t>your</a:t>
            </a:r>
            <a:r>
              <a:rPr lang="en-US" sz="2400" dirty="0"/>
              <a:t> faith, knowing that the same experiences of suffering are being accomplished by your brethren who are in the world.</a:t>
            </a:r>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286151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t>Defying the Odds – The ONE</a:t>
            </a:r>
            <a:endParaRPr lang="en-US" sz="5400" b="1" dirty="0"/>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sz="2400" b="0" i="0" dirty="0">
                <a:solidFill>
                  <a:schemeClr val="bg1"/>
                </a:solidFill>
                <a:effectLst/>
                <a:latin typeface="system-ui"/>
              </a:rPr>
              <a:t>Ephesians 6:13-18</a:t>
            </a:r>
          </a:p>
          <a:p>
            <a:pPr algn="l"/>
            <a:r>
              <a:rPr lang="en-US" sz="2000" b="1" i="0" baseline="30000" dirty="0">
                <a:solidFill>
                  <a:schemeClr val="bg1"/>
                </a:solidFill>
                <a:effectLst/>
                <a:latin typeface="system-ui"/>
              </a:rPr>
              <a:t>13 </a:t>
            </a:r>
            <a:r>
              <a:rPr lang="en-US" sz="2000" b="0" i="0" dirty="0">
                <a:solidFill>
                  <a:schemeClr val="bg1"/>
                </a:solidFill>
                <a:effectLst/>
                <a:latin typeface="system-ui"/>
              </a:rPr>
              <a:t>Therefore, take up the full armor of God, so that you will be able to resist in the evil day, and having done everything, to stand firm. </a:t>
            </a:r>
            <a:r>
              <a:rPr lang="en-US" sz="2000" b="1" i="0" baseline="30000" dirty="0">
                <a:solidFill>
                  <a:schemeClr val="bg1"/>
                </a:solidFill>
                <a:effectLst/>
                <a:latin typeface="system-ui"/>
              </a:rPr>
              <a:t>14 </a:t>
            </a:r>
            <a:r>
              <a:rPr lang="en-US" sz="2000" b="0" i="0" dirty="0">
                <a:solidFill>
                  <a:schemeClr val="bg1"/>
                </a:solidFill>
                <a:effectLst/>
                <a:latin typeface="system-ui"/>
              </a:rPr>
              <a:t>Stand firm therefore, </a:t>
            </a:r>
            <a:r>
              <a:rPr lang="en-US" sz="2000" b="0" i="0" cap="small" dirty="0">
                <a:solidFill>
                  <a:schemeClr val="bg1"/>
                </a:solidFill>
                <a:effectLst/>
                <a:latin typeface="system-ui"/>
              </a:rPr>
              <a:t>having girded your loins with truth</a:t>
            </a:r>
            <a:r>
              <a:rPr lang="en-US" sz="2000" b="0" i="0" dirty="0">
                <a:solidFill>
                  <a:schemeClr val="bg1"/>
                </a:solidFill>
                <a:effectLst/>
                <a:latin typeface="system-ui"/>
              </a:rPr>
              <a:t>, and </a:t>
            </a:r>
            <a:r>
              <a:rPr lang="en-US" sz="2000" b="0" i="0" cap="small" dirty="0">
                <a:solidFill>
                  <a:schemeClr val="bg1"/>
                </a:solidFill>
                <a:effectLst/>
                <a:latin typeface="system-ui"/>
              </a:rPr>
              <a:t>having</a:t>
            </a:r>
            <a:r>
              <a:rPr lang="en-US" sz="2000" b="0" i="0" dirty="0">
                <a:solidFill>
                  <a:schemeClr val="bg1"/>
                </a:solidFill>
                <a:effectLst/>
                <a:latin typeface="system-ui"/>
              </a:rPr>
              <a:t> </a:t>
            </a:r>
            <a:r>
              <a:rPr lang="en-US" sz="2000" b="0" i="0" cap="small" dirty="0">
                <a:solidFill>
                  <a:schemeClr val="bg1"/>
                </a:solidFill>
                <a:effectLst/>
                <a:latin typeface="system-ui"/>
              </a:rPr>
              <a:t>put on the breastplate of righteousness</a:t>
            </a:r>
            <a:r>
              <a:rPr lang="en-US" sz="2000" b="0" i="0" dirty="0">
                <a:solidFill>
                  <a:schemeClr val="bg1"/>
                </a:solidFill>
                <a:effectLst/>
                <a:latin typeface="system-ui"/>
              </a:rPr>
              <a:t>, </a:t>
            </a:r>
            <a:r>
              <a:rPr lang="en-US" sz="2000" b="1" i="0" baseline="30000" dirty="0">
                <a:solidFill>
                  <a:schemeClr val="bg1"/>
                </a:solidFill>
                <a:effectLst/>
                <a:latin typeface="system-ui"/>
              </a:rPr>
              <a:t>15 </a:t>
            </a:r>
            <a:r>
              <a:rPr lang="en-US" sz="2000" b="0" i="0" dirty="0">
                <a:solidFill>
                  <a:schemeClr val="bg1"/>
                </a:solidFill>
                <a:effectLst/>
                <a:latin typeface="system-ui"/>
              </a:rPr>
              <a:t>and having shod </a:t>
            </a:r>
            <a:r>
              <a:rPr lang="en-US" sz="2000" b="0" i="0" cap="small" dirty="0">
                <a:solidFill>
                  <a:schemeClr val="bg1"/>
                </a:solidFill>
                <a:effectLst/>
                <a:latin typeface="system-ui"/>
              </a:rPr>
              <a:t>your feet with the preparation of the gospel of peace</a:t>
            </a:r>
            <a:r>
              <a:rPr lang="en-US" sz="2000" b="0" i="0" dirty="0">
                <a:solidFill>
                  <a:schemeClr val="bg1"/>
                </a:solidFill>
                <a:effectLst/>
                <a:latin typeface="system-ui"/>
              </a:rPr>
              <a:t>; </a:t>
            </a:r>
            <a:r>
              <a:rPr lang="en-US" sz="2000" b="1" i="0" baseline="30000" dirty="0">
                <a:solidFill>
                  <a:schemeClr val="bg1"/>
                </a:solidFill>
                <a:effectLst/>
                <a:latin typeface="system-ui"/>
              </a:rPr>
              <a:t>16 </a:t>
            </a:r>
            <a:r>
              <a:rPr lang="en-US" sz="2000" b="0" i="0" dirty="0">
                <a:solidFill>
                  <a:schemeClr val="bg1"/>
                </a:solidFill>
                <a:effectLst/>
                <a:latin typeface="system-ui"/>
              </a:rPr>
              <a:t>in addition to all, taking up the shield of faith with which you will be able to extinguish all the flaming arrows of the evil </a:t>
            </a:r>
            <a:r>
              <a:rPr lang="en-US" sz="2000" b="0" i="1" dirty="0">
                <a:solidFill>
                  <a:schemeClr val="bg1"/>
                </a:solidFill>
                <a:effectLst/>
                <a:latin typeface="system-ui"/>
              </a:rPr>
              <a:t>one</a:t>
            </a:r>
            <a:r>
              <a:rPr lang="en-US" sz="2000" b="0" i="0" dirty="0">
                <a:solidFill>
                  <a:schemeClr val="bg1"/>
                </a:solidFill>
                <a:effectLst/>
                <a:latin typeface="system-ui"/>
              </a:rPr>
              <a:t>. </a:t>
            </a:r>
            <a:r>
              <a:rPr lang="en-US" sz="2000" b="1" i="0" baseline="30000" dirty="0">
                <a:solidFill>
                  <a:schemeClr val="bg1"/>
                </a:solidFill>
                <a:effectLst/>
                <a:latin typeface="system-ui"/>
              </a:rPr>
              <a:t>17 </a:t>
            </a:r>
            <a:r>
              <a:rPr lang="en-US" sz="2000" b="0" i="0" dirty="0">
                <a:solidFill>
                  <a:schemeClr val="bg1"/>
                </a:solidFill>
                <a:effectLst/>
                <a:latin typeface="system-ui"/>
              </a:rPr>
              <a:t>And take </a:t>
            </a:r>
            <a:r>
              <a:rPr lang="en-US" sz="2000" b="0" i="0" cap="small" dirty="0">
                <a:solidFill>
                  <a:schemeClr val="bg1"/>
                </a:solidFill>
                <a:effectLst/>
                <a:latin typeface="system-ui"/>
              </a:rPr>
              <a:t>the helmet of salvation</a:t>
            </a:r>
            <a:r>
              <a:rPr lang="en-US" sz="2000" b="0" i="0" dirty="0">
                <a:solidFill>
                  <a:schemeClr val="bg1"/>
                </a:solidFill>
                <a:effectLst/>
                <a:latin typeface="system-ui"/>
              </a:rPr>
              <a:t>, and the sword of the Spirit, which is the word of God.</a:t>
            </a:r>
          </a:p>
          <a:p>
            <a:pPr algn="l"/>
            <a:r>
              <a:rPr lang="en-US" sz="2000" b="1" i="0" baseline="30000" dirty="0">
                <a:solidFill>
                  <a:schemeClr val="bg1"/>
                </a:solidFill>
                <a:effectLst/>
                <a:latin typeface="system-ui"/>
              </a:rPr>
              <a:t>18 </a:t>
            </a:r>
            <a:r>
              <a:rPr lang="en-US" sz="2000" b="0" i="0" dirty="0">
                <a:solidFill>
                  <a:schemeClr val="bg1"/>
                </a:solidFill>
                <a:effectLst/>
                <a:latin typeface="system-ui"/>
              </a:rPr>
              <a:t>With all prayer and petition pray at all times in the Spirit, and with this in view, be on the alert with all perseverance and petition for all the saints</a:t>
            </a:r>
            <a:endParaRPr lang="en-US" sz="2400" dirty="0"/>
          </a:p>
          <a:p>
            <a:endParaRPr lang="en-US" sz="2400" dirty="0"/>
          </a:p>
          <a:p>
            <a:endParaRPr lang="en-US" dirty="0"/>
          </a:p>
        </p:txBody>
      </p:sp>
    </p:spTree>
    <p:extLst>
      <p:ext uri="{BB962C8B-B14F-4D97-AF65-F5344CB8AC3E}">
        <p14:creationId xmlns:p14="http://schemas.microsoft.com/office/powerpoint/2010/main" val="140849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pic>
        <p:nvPicPr>
          <p:cNvPr id="1030" name="Picture 6" descr="The Iliad (Worldview Edition) - Logos Press">
            <a:extLst>
              <a:ext uri="{FF2B5EF4-FFF2-40B4-BE49-F238E27FC236}">
                <a16:creationId xmlns:a16="http://schemas.microsoft.com/office/drawing/2014/main" id="{5A519487-768D-46C6-8018-3D62BAE69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84" y="175846"/>
            <a:ext cx="2559293" cy="39556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75BF46D-B262-4952-9237-7A60D92882A1}"/>
              </a:ext>
            </a:extLst>
          </p:cNvPr>
          <p:cNvPicPr>
            <a:picLocks noChangeAspect="1"/>
          </p:cNvPicPr>
          <p:nvPr/>
        </p:nvPicPr>
        <p:blipFill>
          <a:blip r:embed="rId4"/>
          <a:stretch>
            <a:fillRect/>
          </a:stretch>
        </p:blipFill>
        <p:spPr>
          <a:xfrm>
            <a:off x="3167103" y="1652386"/>
            <a:ext cx="2559293" cy="3693351"/>
          </a:xfrm>
          <a:prstGeom prst="rect">
            <a:avLst/>
          </a:prstGeom>
        </p:spPr>
      </p:pic>
      <p:pic>
        <p:nvPicPr>
          <p:cNvPr id="12" name="Picture 11">
            <a:extLst>
              <a:ext uri="{FF2B5EF4-FFF2-40B4-BE49-F238E27FC236}">
                <a16:creationId xmlns:a16="http://schemas.microsoft.com/office/drawing/2014/main" id="{8E17B010-3E9D-4777-A395-13D0CBF2F644}"/>
              </a:ext>
            </a:extLst>
          </p:cNvPr>
          <p:cNvPicPr>
            <a:picLocks noChangeAspect="1"/>
          </p:cNvPicPr>
          <p:nvPr/>
        </p:nvPicPr>
        <p:blipFill>
          <a:blip r:embed="rId5"/>
          <a:stretch>
            <a:fillRect/>
          </a:stretch>
        </p:blipFill>
        <p:spPr>
          <a:xfrm>
            <a:off x="6096000" y="296591"/>
            <a:ext cx="2559292" cy="3372893"/>
          </a:xfrm>
          <a:prstGeom prst="rect">
            <a:avLst/>
          </a:prstGeom>
        </p:spPr>
      </p:pic>
    </p:spTree>
    <p:extLst>
      <p:ext uri="{BB962C8B-B14F-4D97-AF65-F5344CB8AC3E}">
        <p14:creationId xmlns:p14="http://schemas.microsoft.com/office/powerpoint/2010/main" val="42577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pic>
        <p:nvPicPr>
          <p:cNvPr id="2050" name="Picture 2" descr="Superman (disambiguation) | DC Database | Fandom">
            <a:extLst>
              <a:ext uri="{FF2B5EF4-FFF2-40B4-BE49-F238E27FC236}">
                <a16:creationId xmlns:a16="http://schemas.microsoft.com/office/drawing/2014/main" id="{BD4DAEF5-D26B-4F47-B1F0-3C0678AC0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50" y="432487"/>
            <a:ext cx="2295049" cy="34837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tman Artwork Offers Best Look at Michael Keaton's Return as The Dark  Knight">
            <a:extLst>
              <a:ext uri="{FF2B5EF4-FFF2-40B4-BE49-F238E27FC236}">
                <a16:creationId xmlns:a16="http://schemas.microsoft.com/office/drawing/2014/main" id="{DFDB3027-8CA0-4852-B137-39068238E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626" y="4050081"/>
            <a:ext cx="4524633" cy="23754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pider-Man (Peter Parker) | Characters | Marvel">
            <a:extLst>
              <a:ext uri="{FF2B5EF4-FFF2-40B4-BE49-F238E27FC236}">
                <a16:creationId xmlns:a16="http://schemas.microsoft.com/office/drawing/2014/main" id="{AB4663E9-FE5A-411D-8C7A-05D9E852B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638" y="1661984"/>
            <a:ext cx="3141362" cy="17670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UN drops wonder woman as honorary ambassador for women | CNN">
            <a:extLst>
              <a:ext uri="{FF2B5EF4-FFF2-40B4-BE49-F238E27FC236}">
                <a16:creationId xmlns:a16="http://schemas.microsoft.com/office/drawing/2014/main" id="{1F2D7CE1-E669-4121-8257-CE81DDC13E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6556" y="-22"/>
            <a:ext cx="4213654" cy="23701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X-Men Artist Shares Detailed Look at Jean Grey's New Costume">
            <a:extLst>
              <a:ext uri="{FF2B5EF4-FFF2-40B4-BE49-F238E27FC236}">
                <a16:creationId xmlns:a16="http://schemas.microsoft.com/office/drawing/2014/main" id="{1413291E-11F7-447D-A68A-CB5C28195F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556" y="3531973"/>
            <a:ext cx="3587578" cy="179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2"/>
                                        </p:tgtEl>
                                        <p:attrNameLst>
                                          <p:attrName>style.visibility</p:attrName>
                                        </p:attrNameLst>
                                      </p:cBhvr>
                                      <p:to>
                                        <p:strVal val="visible"/>
                                      </p:to>
                                    </p:set>
                                    <p:animEffect transition="in" filter="fade">
                                      <p:cBhvr>
                                        <p:cTn id="27"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pic>
        <p:nvPicPr>
          <p:cNvPr id="3074" name="Picture 2" descr="Gladiator | Apple TV">
            <a:extLst>
              <a:ext uri="{FF2B5EF4-FFF2-40B4-BE49-F238E27FC236}">
                <a16:creationId xmlns:a16="http://schemas.microsoft.com/office/drawing/2014/main" id="{16E44550-89A7-4E90-B379-911D14A7E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16" y="115460"/>
            <a:ext cx="3695872" cy="27719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l Gibson Threw Ashtray During Braveheart Budget Negotiations">
            <a:extLst>
              <a:ext uri="{FF2B5EF4-FFF2-40B4-BE49-F238E27FC236}">
                <a16:creationId xmlns:a16="http://schemas.microsoft.com/office/drawing/2014/main" id="{AE142D73-79E8-4664-8E7C-CA7B2BA5B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534" y="222422"/>
            <a:ext cx="2707932" cy="38800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odo Baggins | MY HERO">
            <a:extLst>
              <a:ext uri="{FF2B5EF4-FFF2-40B4-BE49-F238E27FC236}">
                <a16:creationId xmlns:a16="http://schemas.microsoft.com/office/drawing/2014/main" id="{27B2EC94-1408-467E-9199-55C1501C2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72" y="3225176"/>
            <a:ext cx="2731116" cy="33846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uke Skywalker – Wikipédia, a enciclopédia livre">
            <a:extLst>
              <a:ext uri="{FF2B5EF4-FFF2-40B4-BE49-F238E27FC236}">
                <a16:creationId xmlns:a16="http://schemas.microsoft.com/office/drawing/2014/main" id="{67272055-D991-4667-9F57-1FF7478B1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322" y="1134630"/>
            <a:ext cx="2756796" cy="366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7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fade">
                                      <p:cBhvr>
                                        <p:cTn id="2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pic>
        <p:nvPicPr>
          <p:cNvPr id="4098" name="Picture 2" descr="Nelson Mandela | Biography, Life, Education, Apartheid, Death, &amp; Facts |  Britannica">
            <a:extLst>
              <a:ext uri="{FF2B5EF4-FFF2-40B4-BE49-F238E27FC236}">
                <a16:creationId xmlns:a16="http://schemas.microsoft.com/office/drawing/2014/main" id="{82DD8B76-5B05-4F99-B487-11D28DDB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69" y="197194"/>
            <a:ext cx="2723146" cy="3818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raham Lincoln | Biography, Childhood, Quotes, Death, &amp; Facts | Britannica">
            <a:extLst>
              <a:ext uri="{FF2B5EF4-FFF2-40B4-BE49-F238E27FC236}">
                <a16:creationId xmlns:a16="http://schemas.microsoft.com/office/drawing/2014/main" id="{A819A873-1B4E-4BFB-A99B-C9F82FF97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946" y="0"/>
            <a:ext cx="2723147" cy="35423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rie Curie – Facts - NobelPrize.org">
            <a:extLst>
              <a:ext uri="{FF2B5EF4-FFF2-40B4-BE49-F238E27FC236}">
                <a16:creationId xmlns:a16="http://schemas.microsoft.com/office/drawing/2014/main" id="{F5704D32-4490-461C-8261-7179E7C6A3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183" y="-25952"/>
            <a:ext cx="2924432" cy="43866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o greater love">
            <a:extLst>
              <a:ext uri="{FF2B5EF4-FFF2-40B4-BE49-F238E27FC236}">
                <a16:creationId xmlns:a16="http://schemas.microsoft.com/office/drawing/2014/main" id="{0A4D0A61-BF50-4837-B72B-D87DB8A027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974" b="5299"/>
          <a:stretch/>
        </p:blipFill>
        <p:spPr bwMode="auto">
          <a:xfrm>
            <a:off x="1297321" y="3826574"/>
            <a:ext cx="7545697" cy="248307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hris Kyle - Wikipedia">
            <a:extLst>
              <a:ext uri="{FF2B5EF4-FFF2-40B4-BE49-F238E27FC236}">
                <a16:creationId xmlns:a16="http://schemas.microsoft.com/office/drawing/2014/main" id="{4DC8F33F-DC70-491E-A5A1-DEB6D52415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4649" y="1223320"/>
            <a:ext cx="3116868" cy="32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You; The Soldier, The Hero, The Heroin</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dirty="0">
              <a:solidFill>
                <a:schemeClr val="bg1"/>
              </a:solidFill>
              <a:latin typeface="system-ui"/>
            </a:endParaRPr>
          </a:p>
          <a:p>
            <a:pPr algn="l"/>
            <a:r>
              <a:rPr lang="en-US" sz="2400" b="0" i="0" dirty="0">
                <a:solidFill>
                  <a:schemeClr val="bg1"/>
                </a:solidFill>
                <a:effectLst/>
                <a:latin typeface="system-ui"/>
              </a:rPr>
              <a:t>Revelation 19:11-21</a:t>
            </a:r>
            <a:endParaRPr lang="en-US" sz="2400" b="1" i="0" dirty="0">
              <a:solidFill>
                <a:schemeClr val="bg1"/>
              </a:solidFill>
              <a:effectLst/>
              <a:latin typeface="system-ui"/>
            </a:endParaRPr>
          </a:p>
          <a:p>
            <a:pPr algn="l"/>
            <a:r>
              <a:rPr lang="en-US" sz="2000" b="1" i="0" baseline="30000" dirty="0">
                <a:solidFill>
                  <a:schemeClr val="bg1"/>
                </a:solidFill>
                <a:effectLst/>
                <a:latin typeface="system-ui"/>
              </a:rPr>
              <a:t>11 </a:t>
            </a:r>
            <a:r>
              <a:rPr lang="en-US" sz="2000" b="0" i="0" dirty="0">
                <a:solidFill>
                  <a:schemeClr val="bg1"/>
                </a:solidFill>
                <a:effectLst/>
                <a:latin typeface="system-ui"/>
              </a:rPr>
              <a:t>And I saw heaven opened, and behold, a white horse, and He who sat on it </a:t>
            </a:r>
            <a:r>
              <a:rPr lang="en-US" sz="2000" b="0" i="1" dirty="0">
                <a:solidFill>
                  <a:schemeClr val="bg1"/>
                </a:solidFill>
                <a:effectLst/>
                <a:latin typeface="system-ui"/>
              </a:rPr>
              <a:t>is</a:t>
            </a:r>
            <a:r>
              <a:rPr lang="en-US" sz="2000" b="0" i="0" dirty="0">
                <a:solidFill>
                  <a:schemeClr val="bg1"/>
                </a:solidFill>
                <a:effectLst/>
                <a:latin typeface="system-ui"/>
              </a:rPr>
              <a:t> called Faithful and True, and in righteousness He judges and wages war. </a:t>
            </a:r>
            <a:r>
              <a:rPr lang="en-US" sz="2000" b="1" i="0" baseline="30000" dirty="0">
                <a:solidFill>
                  <a:schemeClr val="bg1"/>
                </a:solidFill>
                <a:effectLst/>
                <a:latin typeface="system-ui"/>
              </a:rPr>
              <a:t>12 </a:t>
            </a:r>
            <a:r>
              <a:rPr lang="en-US" sz="2000" b="0" i="0" dirty="0">
                <a:solidFill>
                  <a:schemeClr val="bg1"/>
                </a:solidFill>
                <a:effectLst/>
                <a:latin typeface="system-ui"/>
              </a:rPr>
              <a:t>His eyes </a:t>
            </a:r>
            <a:r>
              <a:rPr lang="en-US" sz="2000" b="0" i="1" dirty="0">
                <a:solidFill>
                  <a:schemeClr val="bg1"/>
                </a:solidFill>
                <a:effectLst/>
                <a:latin typeface="system-ui"/>
              </a:rPr>
              <a:t>are</a:t>
            </a:r>
            <a:r>
              <a:rPr lang="en-US" sz="2000" b="0" i="0" dirty="0">
                <a:solidFill>
                  <a:schemeClr val="bg1"/>
                </a:solidFill>
                <a:effectLst/>
                <a:latin typeface="system-ui"/>
              </a:rPr>
              <a:t> a flame of fire, and on His head </a:t>
            </a:r>
            <a:r>
              <a:rPr lang="en-US" sz="2000" b="0" i="1" dirty="0">
                <a:solidFill>
                  <a:schemeClr val="bg1"/>
                </a:solidFill>
                <a:effectLst/>
                <a:latin typeface="system-ui"/>
              </a:rPr>
              <a:t>are</a:t>
            </a:r>
            <a:r>
              <a:rPr lang="en-US" sz="2000" b="0" i="0" dirty="0">
                <a:solidFill>
                  <a:schemeClr val="bg1"/>
                </a:solidFill>
                <a:effectLst/>
                <a:latin typeface="system-ui"/>
              </a:rPr>
              <a:t> many diadems; and He has a name written </a:t>
            </a:r>
            <a:r>
              <a:rPr lang="en-US" sz="2000" b="0" i="1" dirty="0">
                <a:solidFill>
                  <a:schemeClr val="bg1"/>
                </a:solidFill>
                <a:effectLst/>
                <a:latin typeface="system-ui"/>
              </a:rPr>
              <a:t>on Him</a:t>
            </a:r>
            <a:r>
              <a:rPr lang="en-US" sz="2000" b="0" i="0" dirty="0">
                <a:solidFill>
                  <a:schemeClr val="bg1"/>
                </a:solidFill>
                <a:effectLst/>
                <a:latin typeface="system-ui"/>
              </a:rPr>
              <a:t> which no one knows except Himself. </a:t>
            </a:r>
            <a:r>
              <a:rPr lang="en-US" sz="2000" b="1" i="0" baseline="30000" dirty="0">
                <a:solidFill>
                  <a:schemeClr val="bg1"/>
                </a:solidFill>
                <a:effectLst/>
                <a:latin typeface="system-ui"/>
              </a:rPr>
              <a:t>13 </a:t>
            </a:r>
            <a:r>
              <a:rPr lang="en-US" sz="2000" b="0" i="1" dirty="0">
                <a:solidFill>
                  <a:schemeClr val="bg1"/>
                </a:solidFill>
                <a:effectLst/>
                <a:latin typeface="system-ui"/>
              </a:rPr>
              <a:t>He is</a:t>
            </a:r>
            <a:r>
              <a:rPr lang="en-US" sz="2000" b="0" i="0" dirty="0">
                <a:solidFill>
                  <a:schemeClr val="bg1"/>
                </a:solidFill>
                <a:effectLst/>
                <a:latin typeface="system-ui"/>
              </a:rPr>
              <a:t> clothed with a robe dipped in blood, and His name is called The Word of God. </a:t>
            </a:r>
            <a:r>
              <a:rPr lang="en-US" sz="2000" b="1" i="0" baseline="30000" dirty="0">
                <a:solidFill>
                  <a:schemeClr val="bg1"/>
                </a:solidFill>
                <a:effectLst/>
                <a:latin typeface="system-ui"/>
              </a:rPr>
              <a:t>14 </a:t>
            </a:r>
            <a:r>
              <a:rPr lang="en-US" sz="2000" b="0" i="0" dirty="0">
                <a:solidFill>
                  <a:schemeClr val="bg1"/>
                </a:solidFill>
                <a:effectLst/>
                <a:latin typeface="system-ui"/>
              </a:rPr>
              <a:t>And the armies which are in heaven, clothed in fine linen, white </a:t>
            </a:r>
            <a:r>
              <a:rPr lang="en-US" sz="2000" b="0" i="1" dirty="0">
                <a:solidFill>
                  <a:schemeClr val="bg1"/>
                </a:solidFill>
                <a:effectLst/>
                <a:latin typeface="system-ui"/>
              </a:rPr>
              <a:t>and</a:t>
            </a:r>
            <a:r>
              <a:rPr lang="en-US" sz="2000" b="0" i="0" dirty="0">
                <a:solidFill>
                  <a:schemeClr val="bg1"/>
                </a:solidFill>
                <a:effectLst/>
                <a:latin typeface="system-ui"/>
              </a:rPr>
              <a:t> clean, were following Him on white horses. </a:t>
            </a:r>
            <a:r>
              <a:rPr lang="en-US" sz="2000" b="1" i="0" baseline="30000" dirty="0">
                <a:solidFill>
                  <a:schemeClr val="bg1"/>
                </a:solidFill>
                <a:effectLst/>
                <a:latin typeface="system-ui"/>
              </a:rPr>
              <a:t>15 </a:t>
            </a:r>
            <a:r>
              <a:rPr lang="en-US" sz="2000" b="0" i="0" dirty="0">
                <a:solidFill>
                  <a:schemeClr val="bg1"/>
                </a:solidFill>
                <a:effectLst/>
                <a:latin typeface="system-ui"/>
              </a:rPr>
              <a:t>From His mouth comes a sharp sword, so that with it He may strike down the nations, and He will rule them with a rod of iron; and He treads the wine press of the fierce wrath of God, the Almighty. </a:t>
            </a:r>
            <a:r>
              <a:rPr lang="en-US" sz="2000" b="1" i="0" baseline="30000" dirty="0">
                <a:solidFill>
                  <a:schemeClr val="bg1"/>
                </a:solidFill>
                <a:effectLst/>
                <a:latin typeface="system-ui"/>
              </a:rPr>
              <a:t>16 </a:t>
            </a:r>
            <a:r>
              <a:rPr lang="en-US" sz="2000" b="0" i="0" dirty="0">
                <a:solidFill>
                  <a:schemeClr val="bg1"/>
                </a:solidFill>
                <a:effectLst/>
                <a:latin typeface="system-ui"/>
              </a:rPr>
              <a:t>And on His robe and on His thigh He has a name written, “KING OF KINGS, AND LORD OF LORDS.”</a:t>
            </a:r>
            <a:br>
              <a:rPr lang="en-US" sz="2000" b="0" i="0" dirty="0">
                <a:solidFill>
                  <a:schemeClr val="bg1"/>
                </a:solidFill>
                <a:effectLst/>
                <a:latin typeface="system-ui"/>
              </a:rPr>
            </a:br>
            <a:br>
              <a:rPr lang="en-US" sz="2000" b="0" i="0" dirty="0">
                <a:solidFill>
                  <a:schemeClr val="bg1"/>
                </a:solidFill>
                <a:effectLst/>
                <a:latin typeface="system-ui"/>
              </a:rPr>
            </a:br>
            <a:br>
              <a:rPr lang="en-US" sz="2000" b="0" i="0" dirty="0">
                <a:solidFill>
                  <a:schemeClr val="bg1"/>
                </a:solidFill>
                <a:effectLst/>
                <a:latin typeface="system-ui"/>
              </a:rPr>
            </a:br>
            <a:endParaRPr lang="en-US" sz="2000" b="0" i="0" dirty="0">
              <a:solidFill>
                <a:schemeClr val="bg1"/>
              </a:solidFill>
              <a:effectLst/>
              <a:latin typeface="system-ui"/>
            </a:endParaRPr>
          </a:p>
          <a:p>
            <a:pPr algn="ctr"/>
            <a:endParaRPr lang="en-US" dirty="0"/>
          </a:p>
        </p:txBody>
      </p:sp>
    </p:spTree>
    <p:extLst>
      <p:ext uri="{BB962C8B-B14F-4D97-AF65-F5344CB8AC3E}">
        <p14:creationId xmlns:p14="http://schemas.microsoft.com/office/powerpoint/2010/main" val="32232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You; The Soldier, The Hero, The Heroin</a:t>
            </a:r>
          </a:p>
        </p:txBody>
      </p:sp>
      <p:sp>
        <p:nvSpPr>
          <p:cNvPr id="5" name="Flowchart: Document 4">
            <a:extLst>
              <a:ext uri="{FF2B5EF4-FFF2-40B4-BE49-F238E27FC236}">
                <a16:creationId xmlns:a16="http://schemas.microsoft.com/office/drawing/2014/main" id="{69932DD5-68F8-4C7C-A44F-67AABD0E7A78}"/>
              </a:ext>
            </a:extLst>
          </p:cNvPr>
          <p:cNvSpPr/>
          <p:nvPr/>
        </p:nvSpPr>
        <p:spPr>
          <a:xfrm>
            <a:off x="338665" y="1000898"/>
            <a:ext cx="7347238"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dirty="0">
              <a:solidFill>
                <a:schemeClr val="bg1"/>
              </a:solidFill>
              <a:latin typeface="system-ui"/>
            </a:endParaRPr>
          </a:p>
          <a:p>
            <a:pPr algn="l"/>
            <a:r>
              <a:rPr lang="en-US" sz="2400" b="0" i="0" dirty="0">
                <a:solidFill>
                  <a:schemeClr val="bg1"/>
                </a:solidFill>
                <a:effectLst/>
                <a:latin typeface="system-ui"/>
              </a:rPr>
              <a:t>Revelation 19:11-21</a:t>
            </a:r>
            <a:endParaRPr lang="en-US" sz="2400" b="1" i="0" dirty="0">
              <a:solidFill>
                <a:schemeClr val="bg1"/>
              </a:solidFill>
              <a:effectLst/>
              <a:latin typeface="system-ui"/>
            </a:endParaRPr>
          </a:p>
          <a:p>
            <a:r>
              <a:rPr lang="en-US" sz="2000" b="1" baseline="30000" dirty="0"/>
              <a:t>17 </a:t>
            </a:r>
            <a:r>
              <a:rPr lang="en-US" sz="2000" dirty="0"/>
              <a:t>Then I saw an angel standing in the sun, and he cried out with a loud voice, saying to all the birds which fly in midheaven, “Come, assemble for the great supper of God, </a:t>
            </a:r>
            <a:r>
              <a:rPr lang="en-US" sz="2000" b="1" baseline="30000" dirty="0"/>
              <a:t>18 </a:t>
            </a:r>
            <a:r>
              <a:rPr lang="en-US" sz="2000" dirty="0"/>
              <a:t>so that you may eat the flesh of kings and the flesh of commanders and the flesh of mighty men and the flesh of horses and of those who sit on them and the flesh of all men, both free men and slaves, and small and great.”</a:t>
            </a:r>
          </a:p>
          <a:p>
            <a:r>
              <a:rPr lang="en-US" sz="2000" b="1" baseline="30000" dirty="0"/>
              <a:t>19 </a:t>
            </a:r>
            <a:r>
              <a:rPr lang="en-US" sz="2000" dirty="0"/>
              <a:t>And I saw the beast and the kings of the earth and their armies assembled to make war against Him who sat on the horse and against His army.</a:t>
            </a:r>
            <a:r>
              <a:rPr lang="en-US" sz="2000" b="1" dirty="0"/>
              <a:t> </a:t>
            </a:r>
            <a:r>
              <a:rPr lang="en-US" sz="2000" b="1" baseline="30000" dirty="0"/>
              <a:t>20 </a:t>
            </a:r>
            <a:r>
              <a:rPr lang="en-US" sz="2000" dirty="0"/>
              <a:t>And the beast was seized, and with him the false prophet who performed the signs in his presence, by which he deceived those who had received the mark of the beast and those who worshiped his image; these two were thrown alive into the lake of fire which burns with brimstone. </a:t>
            </a:r>
            <a:r>
              <a:rPr lang="en-US" sz="2000" b="1" baseline="30000" dirty="0"/>
              <a:t>21 </a:t>
            </a:r>
            <a:r>
              <a:rPr lang="en-US" sz="2000" dirty="0"/>
              <a:t>And the rest were killed with the sword which came from the mouth of Him who sat on the horse, and all the birds were filled with </a:t>
            </a:r>
            <a:br>
              <a:rPr lang="en-US" sz="2000" dirty="0"/>
            </a:br>
            <a:r>
              <a:rPr lang="en-US" sz="2000" dirty="0"/>
              <a:t>their flesh.</a:t>
            </a:r>
          </a:p>
          <a:p>
            <a:pPr algn="ctr"/>
            <a:endParaRPr lang="en-US" dirty="0"/>
          </a:p>
        </p:txBody>
      </p:sp>
    </p:spTree>
    <p:extLst>
      <p:ext uri="{BB962C8B-B14F-4D97-AF65-F5344CB8AC3E}">
        <p14:creationId xmlns:p14="http://schemas.microsoft.com/office/powerpoint/2010/main" val="181364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You; The Soldier, The Hero, The Heroin</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dirty="0">
              <a:solidFill>
                <a:schemeClr val="bg1"/>
              </a:solidFill>
              <a:latin typeface="system-ui"/>
            </a:endParaRPr>
          </a:p>
          <a:p>
            <a:r>
              <a:rPr lang="en-US" sz="2800" b="1" dirty="0"/>
              <a:t>Ephesians 6:12</a:t>
            </a:r>
            <a:endParaRPr lang="en-US" dirty="0"/>
          </a:p>
          <a:p>
            <a:r>
              <a:rPr lang="en-US" sz="2400" b="1" baseline="30000" dirty="0"/>
              <a:t>12 </a:t>
            </a:r>
            <a:r>
              <a:rPr lang="en-US" sz="2400" dirty="0"/>
              <a:t>For our struggle is not against flesh and blood, but against the rulers, against the powers, against the world forces of this darkness, against the spiritual </a:t>
            </a:r>
            <a:r>
              <a:rPr lang="en-US" sz="2400" i="1" dirty="0"/>
              <a:t>forces</a:t>
            </a:r>
            <a:r>
              <a:rPr lang="en-US" sz="2400" dirty="0"/>
              <a:t> of wickedness in the heavenly </a:t>
            </a:r>
            <a:r>
              <a:rPr lang="en-US" sz="2400" i="1" dirty="0"/>
              <a:t>places</a:t>
            </a:r>
            <a:r>
              <a:rPr lang="en-US" sz="2400" dirty="0"/>
              <a:t>.</a:t>
            </a:r>
          </a:p>
          <a:p>
            <a:pPr algn="l"/>
            <a:br>
              <a:rPr lang="en-US" sz="2000" b="0" i="0" dirty="0">
                <a:solidFill>
                  <a:schemeClr val="bg1"/>
                </a:solidFill>
                <a:effectLst/>
                <a:latin typeface="system-ui"/>
              </a:rPr>
            </a:br>
            <a:br>
              <a:rPr lang="en-US" sz="2000" b="0" i="0" dirty="0">
                <a:solidFill>
                  <a:schemeClr val="bg1"/>
                </a:solidFill>
                <a:effectLst/>
                <a:latin typeface="system-ui"/>
              </a:rPr>
            </a:br>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b="0" i="0" dirty="0">
              <a:solidFill>
                <a:schemeClr val="bg1"/>
              </a:solidFill>
              <a:effectLst/>
              <a:latin typeface="system-ui"/>
            </a:endParaRPr>
          </a:p>
          <a:p>
            <a:pPr algn="l"/>
            <a:br>
              <a:rPr lang="en-US" sz="2000" b="0" i="0" dirty="0">
                <a:solidFill>
                  <a:schemeClr val="bg1"/>
                </a:solidFill>
                <a:effectLst/>
                <a:latin typeface="system-ui"/>
              </a:rPr>
            </a:br>
            <a:endParaRPr lang="en-US" sz="2000" b="0" i="0" dirty="0">
              <a:solidFill>
                <a:schemeClr val="bg1"/>
              </a:solidFill>
              <a:effectLst/>
              <a:latin typeface="system-ui"/>
            </a:endParaRPr>
          </a:p>
          <a:p>
            <a:pPr algn="ctr"/>
            <a:endParaRPr lang="en-US" dirty="0"/>
          </a:p>
        </p:txBody>
      </p:sp>
    </p:spTree>
    <p:extLst>
      <p:ext uri="{BB962C8B-B14F-4D97-AF65-F5344CB8AC3E}">
        <p14:creationId xmlns:p14="http://schemas.microsoft.com/office/powerpoint/2010/main" val="166511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un, sunset, hill&#10;&#10;Description automatically generated">
            <a:extLst>
              <a:ext uri="{FF2B5EF4-FFF2-40B4-BE49-F238E27FC236}">
                <a16:creationId xmlns:a16="http://schemas.microsoft.com/office/drawing/2014/main" id="{7EF92A68-A8A9-4460-83C3-F97A7A7E065D}"/>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b="1367"/>
          <a:stretch/>
        </p:blipFill>
        <p:spPr>
          <a:xfrm>
            <a:off x="20" y="-22"/>
            <a:ext cx="12191977" cy="6858022"/>
          </a:xfrm>
          <a:prstGeom prst="rect">
            <a:avLst/>
          </a:prstGeom>
        </p:spPr>
      </p:pic>
      <p:sp>
        <p:nvSpPr>
          <p:cNvPr id="8" name="Title 1">
            <a:extLst>
              <a:ext uri="{FF2B5EF4-FFF2-40B4-BE49-F238E27FC236}">
                <a16:creationId xmlns:a16="http://schemas.microsoft.com/office/drawing/2014/main" id="{B44E7544-4826-4026-85E7-DDE8CE904848}"/>
              </a:ext>
            </a:extLst>
          </p:cNvPr>
          <p:cNvSpPr txBox="1">
            <a:spLocks/>
          </p:cNvSpPr>
          <p:nvPr/>
        </p:nvSpPr>
        <p:spPr>
          <a:xfrm>
            <a:off x="338666" y="233121"/>
            <a:ext cx="11190188" cy="9778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t>You; The Soldier, The Hero, The Heroin</a:t>
            </a:r>
          </a:p>
        </p:txBody>
      </p:sp>
      <p:sp>
        <p:nvSpPr>
          <p:cNvPr id="4" name="Flowchart: Document 3">
            <a:extLst>
              <a:ext uri="{FF2B5EF4-FFF2-40B4-BE49-F238E27FC236}">
                <a16:creationId xmlns:a16="http://schemas.microsoft.com/office/drawing/2014/main" id="{E8D4CAB5-D759-41A6-9354-951D0484F341}"/>
              </a:ext>
            </a:extLst>
          </p:cNvPr>
          <p:cNvSpPr/>
          <p:nvPr/>
        </p:nvSpPr>
        <p:spPr>
          <a:xfrm>
            <a:off x="338665" y="1000898"/>
            <a:ext cx="7359594" cy="5857101"/>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dirty="0">
              <a:solidFill>
                <a:schemeClr val="bg1"/>
              </a:solidFill>
              <a:latin typeface="system-ui"/>
            </a:endParaRPr>
          </a:p>
          <a:p>
            <a:r>
              <a:rPr lang="en-US" sz="2800" b="1" dirty="0"/>
              <a:t>Revelation 12:7-9</a:t>
            </a:r>
          </a:p>
          <a:p>
            <a:r>
              <a:rPr lang="en-US" sz="2400" b="1" baseline="30000" dirty="0"/>
              <a:t>7 </a:t>
            </a:r>
            <a:r>
              <a:rPr lang="en-US" sz="2400" dirty="0"/>
              <a:t>And there was war in heaven, Michael and his angels waging war with the dragon. The dragon and his angels waged war, </a:t>
            </a:r>
            <a:r>
              <a:rPr lang="en-US" sz="2400" b="1" baseline="30000" dirty="0"/>
              <a:t>8 </a:t>
            </a:r>
            <a:r>
              <a:rPr lang="en-US" sz="2400" dirty="0"/>
              <a:t>and they were not strong enough, and there was no longer a place found for them in heaven. </a:t>
            </a:r>
            <a:r>
              <a:rPr lang="en-US" sz="2400" b="1" baseline="30000" dirty="0"/>
              <a:t>9 </a:t>
            </a:r>
            <a:r>
              <a:rPr lang="en-US" sz="2400" dirty="0"/>
              <a:t>And the great dragon was thrown down, the serpent of old who is called the devil and Satan, who deceives the whole world; he was thrown down to the earth, and his angels were thrown down with him.</a:t>
            </a:r>
            <a:br>
              <a:rPr lang="en-US" sz="2000" b="0" i="0" dirty="0">
                <a:solidFill>
                  <a:schemeClr val="bg1"/>
                </a:solidFill>
                <a:effectLst/>
                <a:latin typeface="system-ui"/>
              </a:rPr>
            </a:br>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b="0" i="0" dirty="0">
              <a:solidFill>
                <a:schemeClr val="bg1"/>
              </a:solidFill>
              <a:effectLst/>
              <a:latin typeface="system-ui"/>
            </a:endParaRPr>
          </a:p>
          <a:p>
            <a:pPr algn="l"/>
            <a:endParaRPr lang="en-US" sz="2000" dirty="0">
              <a:solidFill>
                <a:schemeClr val="bg1"/>
              </a:solidFill>
              <a:latin typeface="system-ui"/>
            </a:endParaRPr>
          </a:p>
          <a:p>
            <a:pPr algn="l"/>
            <a:endParaRPr lang="en-US" sz="2000" b="0" i="0" dirty="0">
              <a:solidFill>
                <a:schemeClr val="bg1"/>
              </a:solidFill>
              <a:effectLst/>
              <a:latin typeface="system-ui"/>
            </a:endParaRPr>
          </a:p>
          <a:p>
            <a:pPr algn="l"/>
            <a:br>
              <a:rPr lang="en-US" sz="2000" b="0" i="0" dirty="0">
                <a:solidFill>
                  <a:schemeClr val="bg1"/>
                </a:solidFill>
                <a:effectLst/>
                <a:latin typeface="system-ui"/>
              </a:rPr>
            </a:br>
            <a:endParaRPr lang="en-US" sz="2000" b="0" i="0" dirty="0">
              <a:solidFill>
                <a:schemeClr val="bg1"/>
              </a:solidFill>
              <a:effectLst/>
              <a:latin typeface="system-ui"/>
            </a:endParaRPr>
          </a:p>
          <a:p>
            <a:pPr algn="ctr"/>
            <a:endParaRPr lang="en-US" dirty="0"/>
          </a:p>
        </p:txBody>
      </p:sp>
    </p:spTree>
    <p:extLst>
      <p:ext uri="{BB962C8B-B14F-4D97-AF65-F5344CB8AC3E}">
        <p14:creationId xmlns:p14="http://schemas.microsoft.com/office/powerpoint/2010/main" val="485345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2744</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system-ui</vt:lpstr>
      <vt:lpstr>Office Theme</vt:lpstr>
      <vt:lpstr>Epic Warrior – Defying the Odds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Warrior – Defying the Odds</dc:title>
  <dc:creator>Phillips, Matthew</dc:creator>
  <cp:lastModifiedBy>Phillips, Matthew</cp:lastModifiedBy>
  <cp:revision>1</cp:revision>
  <dcterms:created xsi:type="dcterms:W3CDTF">2022-08-20T21:31:30Z</dcterms:created>
  <dcterms:modified xsi:type="dcterms:W3CDTF">2022-08-21T00:39:44Z</dcterms:modified>
</cp:coreProperties>
</file>