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8" r:id="rId4"/>
    <p:sldId id="263" r:id="rId5"/>
    <p:sldId id="259" r:id="rId6"/>
    <p:sldId id="264" r:id="rId7"/>
    <p:sldId id="265" r:id="rId8"/>
    <p:sldId id="266" r:id="rId9"/>
    <p:sldId id="267" r:id="rId10"/>
    <p:sldId id="271" r:id="rId11"/>
    <p:sldId id="272" r:id="rId12"/>
    <p:sldId id="273" r:id="rId13"/>
    <p:sldId id="274" r:id="rId14"/>
    <p:sldId id="275" r:id="rId15"/>
    <p:sldId id="276" r:id="rId16"/>
    <p:sldId id="277" r:id="rId17"/>
    <p:sldId id="278" r:id="rId18"/>
    <p:sldId id="279" r:id="rId19"/>
    <p:sldId id="281" r:id="rId20"/>
    <p:sldId id="282" r:id="rId21"/>
    <p:sldId id="283" r:id="rId22"/>
    <p:sldId id="284" r:id="rId23"/>
    <p:sldId id="285" r:id="rId24"/>
    <p:sldId id="287" r:id="rId25"/>
    <p:sldId id="290" r:id="rId26"/>
    <p:sldId id="286" r:id="rId27"/>
    <p:sldId id="288" r:id="rId28"/>
    <p:sldId id="289" r:id="rId29"/>
  </p:sldIdLst>
  <p:sldSz cx="12192000" cy="6858000"/>
  <p:notesSz cx="6858000" cy="9144000"/>
  <p:defaultTextStyle>
    <a:defPPr>
      <a:defRPr lang="fr-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84" autoAdjust="0"/>
    <p:restoredTop sz="94660"/>
  </p:normalViewPr>
  <p:slideViewPr>
    <p:cSldViewPr>
      <p:cViewPr varScale="1">
        <p:scale>
          <a:sx n="93" d="100"/>
          <a:sy n="93" d="100"/>
        </p:scale>
        <p:origin x="66" y="33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endParaRPr lang="fr-CA"/>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CBE2EB04-60F5-4CA6-91B6-7089551DC49B}" type="datetimeFigureOut">
              <a:rPr lang="fr-FR"/>
              <a:pPr>
                <a:defRPr/>
              </a:pPr>
              <a:t>26/09/2022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50C4FF81-7A18-4D34-8312-0EF607D89B00}" type="slidenum">
              <a:rPr lang="fr-CA"/>
              <a:pPr>
                <a:defRPr/>
              </a:pPr>
              <a:t>‹#›</a:t>
            </a:fld>
            <a:endParaRPr lang="fr-CA"/>
          </a:p>
        </p:txBody>
      </p:sp>
    </p:spTree>
  </p:cSld>
  <p:clrMapOvr>
    <a:masterClrMapping/>
  </p:clrMapOvr>
  <p:transition>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075019B0-BEA6-4327-B246-482CA09E7A9D}" type="datetimeFigureOut">
              <a:rPr lang="fr-FR"/>
              <a:pPr>
                <a:defRPr/>
              </a:pPr>
              <a:t>26/09/2022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70FE6947-4FFD-4978-BB79-F3C88520E39F}" type="slidenum">
              <a:rPr lang="fr-CA"/>
              <a:pPr>
                <a:defRPr/>
              </a:pPr>
              <a:t>‹#›</a:t>
            </a:fld>
            <a:endParaRPr lang="fr-CA"/>
          </a:p>
        </p:txBody>
      </p:sp>
    </p:spTree>
  </p:cSld>
  <p:clrMapOvr>
    <a:masterClrMapping/>
  </p:clrMapOvr>
  <p:transition>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endParaRPr lang="fr-CA"/>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641EB7BA-1D04-436A-A543-107AF61E047A}" type="datetimeFigureOut">
              <a:rPr lang="fr-FR"/>
              <a:pPr>
                <a:defRPr/>
              </a:pPr>
              <a:t>26/09/2022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BBEA6C6F-A3CE-49DD-9C13-BCED7F6A7A28}" type="slidenum">
              <a:rPr lang="fr-CA"/>
              <a:pPr>
                <a:defRPr/>
              </a:pPr>
              <a:t>‹#›</a:t>
            </a:fld>
            <a:endParaRPr lang="fr-CA"/>
          </a:p>
        </p:txBody>
      </p:sp>
    </p:spTree>
  </p:cSld>
  <p:clrMapOvr>
    <a:masterClrMapping/>
  </p:clrMapOvr>
  <p:transition>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48853155-2213-4D8F-963E-ED60C3A95823}" type="datetimeFigureOut">
              <a:rPr lang="fr-FR"/>
              <a:pPr>
                <a:defRPr/>
              </a:pPr>
              <a:t>26/09/2022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8F22B809-854A-424B-92A8-A0682609CB73}" type="slidenum">
              <a:rPr lang="fr-CA"/>
              <a:pPr>
                <a:defRPr/>
              </a:pPr>
              <a:t>‹#›</a:t>
            </a:fld>
            <a:endParaRPr lang="fr-CA"/>
          </a:p>
        </p:txBody>
      </p:sp>
    </p:spTree>
  </p:cSld>
  <p:clrMapOvr>
    <a:masterClrMapping/>
  </p:clrMapOvr>
  <p:transition>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endParaRPr lang="fr-CA"/>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CD7664F0-D1BC-40EB-91A6-E8E086F12061}" type="datetimeFigureOut">
              <a:rPr lang="fr-FR"/>
              <a:pPr>
                <a:defRPr/>
              </a:pPr>
              <a:t>26/09/2022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4916A55D-044D-417F-8CBF-6C477E19556E}" type="slidenum">
              <a:rPr lang="fr-CA"/>
              <a:pPr>
                <a:defRPr/>
              </a:pPr>
              <a:t>‹#›</a:t>
            </a:fld>
            <a:endParaRPr lang="fr-CA"/>
          </a:p>
        </p:txBody>
      </p:sp>
    </p:spTree>
  </p:cSld>
  <p:clrMapOvr>
    <a:masterClrMapping/>
  </p:clrMapOvr>
  <p:transition>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65B32849-E1C3-474A-846D-73A6A0AF5664}" type="datetimeFigureOut">
              <a:rPr lang="fr-FR"/>
              <a:pPr>
                <a:defRPr/>
              </a:pPr>
              <a:t>26/09/2022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EC3D5665-587E-4FAF-853D-958DE34DEC63}" type="slidenum">
              <a:rPr lang="fr-CA"/>
              <a:pPr>
                <a:defRPr/>
              </a:pPr>
              <a:t>‹#›</a:t>
            </a:fld>
            <a:endParaRPr lang="fr-CA"/>
          </a:p>
        </p:txBody>
      </p:sp>
    </p:spTree>
  </p:cSld>
  <p:clrMapOvr>
    <a:masterClrMapping/>
  </p:clrMapOvr>
  <p:transition>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CA"/>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421FEDC9-8696-4D64-BFA0-A1FC599A12DB}" type="datetimeFigureOut">
              <a:rPr lang="fr-FR"/>
              <a:pPr>
                <a:defRPr/>
              </a:pPr>
              <a:t>26/09/2022</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FB84E3FE-8777-4611-B350-D6ACFB3C3909}" type="slidenum">
              <a:rPr lang="fr-CA"/>
              <a:pPr>
                <a:defRPr/>
              </a:pPr>
              <a:t>‹#›</a:t>
            </a:fld>
            <a:endParaRPr lang="fr-CA"/>
          </a:p>
        </p:txBody>
      </p:sp>
    </p:spTree>
  </p:cSld>
  <p:clrMapOvr>
    <a:masterClrMapping/>
  </p:clrMapOvr>
  <p:transition>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F6C340F0-C946-444B-BC3C-D924D77BBD2A}" type="datetimeFigureOut">
              <a:rPr lang="fr-FR"/>
              <a:pPr>
                <a:defRPr/>
              </a:pPr>
              <a:t>26/09/2022</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FAA89A1A-4874-455D-97D2-967A2C8FA4CF}" type="slidenum">
              <a:rPr lang="fr-CA"/>
              <a:pPr>
                <a:defRPr/>
              </a:pPr>
              <a:t>‹#›</a:t>
            </a:fld>
            <a:endParaRPr lang="fr-CA"/>
          </a:p>
        </p:txBody>
      </p:sp>
    </p:spTree>
  </p:cSld>
  <p:clrMapOvr>
    <a:masterClrMapping/>
  </p:clrMapOvr>
  <p:transition>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6466DA63-8911-477B-B94F-5B5A872C0912}" type="datetimeFigureOut">
              <a:rPr lang="fr-FR"/>
              <a:pPr>
                <a:defRPr/>
              </a:pPr>
              <a:t>26/09/2022</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650E0A1E-BC65-42A0-91B1-1BEE81086E51}" type="slidenum">
              <a:rPr lang="fr-CA"/>
              <a:pPr>
                <a:defRPr/>
              </a:pPr>
              <a:t>‹#›</a:t>
            </a:fld>
            <a:endParaRPr lang="fr-CA"/>
          </a:p>
        </p:txBody>
      </p:sp>
    </p:spTree>
  </p:cSld>
  <p:clrMapOvr>
    <a:masterClrMapping/>
  </p:clrMapOvr>
  <p:transition>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endParaRPr lang="fr-CA"/>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E02E6CE-3FF0-4D34-84B5-83B042FCD5B0}" type="datetimeFigureOut">
              <a:rPr lang="fr-FR"/>
              <a:pPr>
                <a:defRPr/>
              </a:pPr>
              <a:t>26/09/2022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133D9A6B-09D1-4C39-BC51-CB5286295513}" type="slidenum">
              <a:rPr lang="fr-CA"/>
              <a:pPr>
                <a:defRPr/>
              </a:pPr>
              <a:t>‹#›</a:t>
            </a:fld>
            <a:endParaRPr lang="fr-CA"/>
          </a:p>
        </p:txBody>
      </p:sp>
    </p:spTree>
  </p:cSld>
  <p:clrMapOvr>
    <a:masterClrMapping/>
  </p:clrMapOvr>
  <p:transition>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endParaRPr lang="fr-CA"/>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fr-CA"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76489E08-E542-4B2B-9345-38A4B6DADB6F}" type="datetimeFigureOut">
              <a:rPr lang="fr-FR"/>
              <a:pPr>
                <a:defRPr/>
              </a:pPr>
              <a:t>26/09/2022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6EBD6290-ECED-4193-889E-929811EE24A9}" type="slidenum">
              <a:rPr lang="fr-CA"/>
              <a:pPr>
                <a:defRPr/>
              </a:pPr>
              <a:t>‹#›</a:t>
            </a:fld>
            <a:endParaRPr lang="fr-CA"/>
          </a:p>
        </p:txBody>
      </p:sp>
    </p:spTree>
  </p:cSld>
  <p:clrMapOvr>
    <a:masterClrMapping/>
  </p:clrMapOvr>
  <p:transition>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a:t>Cliquez pour modifier le style du titre</a:t>
            </a:r>
          </a:p>
        </p:txBody>
      </p:sp>
      <p:sp>
        <p:nvSpPr>
          <p:cNvPr id="1027" name="Espace réservé du texte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9428442-26E7-4884-9B47-13C90C304355}" type="datetimeFigureOut">
              <a:rPr lang="fr-FR"/>
              <a:pPr>
                <a:defRPr/>
              </a:pPr>
              <a:t>26/09/2022</a:t>
            </a:fld>
            <a:endParaRPr lang="fr-CA"/>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2ADF752-733D-4AEE-B1C0-160908DB1864}"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u"/>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2209800" y="1714501"/>
            <a:ext cx="7772400" cy="1470025"/>
          </a:xfrm>
        </p:spPr>
        <p:txBody>
          <a:bodyPr/>
          <a:lstStyle/>
          <a:p>
            <a:r>
              <a:rPr lang="en-US" b="1" dirty="0">
                <a:solidFill>
                  <a:schemeClr val="bg1"/>
                </a:solidFill>
              </a:rPr>
              <a:t>Relighting Our Fire</a:t>
            </a:r>
            <a:br>
              <a:rPr lang="en-US" b="1" dirty="0"/>
            </a:br>
            <a:endParaRPr lang="en-US" dirty="0"/>
          </a:p>
        </p:txBody>
      </p:sp>
      <p:sp>
        <p:nvSpPr>
          <p:cNvPr id="2051" name="Sous-titre 2"/>
          <p:cNvSpPr>
            <a:spLocks noGrp="1"/>
          </p:cNvSpPr>
          <p:nvPr>
            <p:ph type="subTitle" idx="1"/>
          </p:nvPr>
        </p:nvSpPr>
        <p:spPr>
          <a:xfrm>
            <a:off x="2895600" y="3286124"/>
            <a:ext cx="6400800" cy="1109664"/>
          </a:xfrm>
        </p:spPr>
        <p:txBody>
          <a:bodyPr/>
          <a:lstStyle/>
          <a:p>
            <a:r>
              <a:rPr lang="en-US" b="1" dirty="0">
                <a:solidFill>
                  <a:schemeClr val="tx1"/>
                </a:solidFill>
              </a:rPr>
              <a:t>Reading: Hebrews 12:1-11</a:t>
            </a:r>
            <a:endParaRPr lang="fr-CA" dirty="0">
              <a:solidFill>
                <a:schemeClr val="tx1"/>
              </a:solidFill>
            </a:endParaRPr>
          </a:p>
        </p:txBody>
      </p:sp>
      <p:sp>
        <p:nvSpPr>
          <p:cNvPr id="4" name="Rounded Rectangle 3"/>
          <p:cNvSpPr/>
          <p:nvPr/>
        </p:nvSpPr>
        <p:spPr>
          <a:xfrm>
            <a:off x="1524000" y="5214950"/>
            <a:ext cx="9144000" cy="1643050"/>
          </a:xfrm>
          <a:prstGeom prst="round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 name="Picture 4" descr="candle - snuffed out.jpg"/>
          <p:cNvPicPr>
            <a:picLocks noChangeAspect="1"/>
          </p:cNvPicPr>
          <p:nvPr/>
        </p:nvPicPr>
        <p:blipFill>
          <a:blip r:embed="rId3" cstate="print"/>
          <a:stretch>
            <a:fillRect/>
          </a:stretch>
        </p:blipFill>
        <p:spPr>
          <a:xfrm>
            <a:off x="5167306" y="4381500"/>
            <a:ext cx="1651000" cy="2476500"/>
          </a:xfrm>
          <a:prstGeom prst="rect">
            <a:avLst/>
          </a:prstGeom>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3" descr="desert wasteland.jpg"/>
          <p:cNvPicPr>
            <a:picLocks noChangeAspect="1"/>
          </p:cNvPicPr>
          <p:nvPr/>
        </p:nvPicPr>
        <p:blipFill>
          <a:blip r:embed="rId3" cstate="print"/>
          <a:stretch>
            <a:fillRect/>
          </a:stretch>
        </p:blipFill>
        <p:spPr>
          <a:xfrm>
            <a:off x="9745962" y="1302404"/>
            <a:ext cx="2044225" cy="1538548"/>
          </a:xfrm>
          <a:prstGeom prst="rect">
            <a:avLst/>
          </a:prstGeom>
        </p:spPr>
      </p:pic>
      <p:sp>
        <p:nvSpPr>
          <p:cNvPr id="5122" name="Espace réservé du contenu 2"/>
          <p:cNvSpPr>
            <a:spLocks noGrp="1"/>
          </p:cNvSpPr>
          <p:nvPr>
            <p:ph idx="1"/>
          </p:nvPr>
        </p:nvSpPr>
        <p:spPr>
          <a:xfrm>
            <a:off x="191344" y="2071678"/>
            <a:ext cx="9190804" cy="2428892"/>
          </a:xfrm>
        </p:spPr>
        <p:txBody>
          <a:bodyPr/>
          <a:lstStyle/>
          <a:p>
            <a:r>
              <a:rPr lang="en-US" sz="3600" dirty="0"/>
              <a:t>You may not be guilty of something terrible, but the confessed criminal may be better off spiritually than you.</a:t>
            </a:r>
          </a:p>
          <a:p>
            <a:r>
              <a:rPr lang="en-US" sz="3600" dirty="0"/>
              <a:t>At least they can sleep at night.</a:t>
            </a:r>
          </a:p>
        </p:txBody>
      </p:sp>
      <p:sp>
        <p:nvSpPr>
          <p:cNvPr id="5123" name="Titre 1"/>
          <p:cNvSpPr>
            <a:spLocks noGrp="1"/>
          </p:cNvSpPr>
          <p:nvPr>
            <p:ph type="title"/>
          </p:nvPr>
        </p:nvSpPr>
        <p:spPr>
          <a:xfrm>
            <a:off x="1738314" y="274638"/>
            <a:ext cx="8715405" cy="1654164"/>
          </a:xfrm>
        </p:spPr>
        <p:txBody>
          <a:bodyPr/>
          <a:lstStyle/>
          <a:p>
            <a:pPr eaLnBrk="1" hangingPunct="1"/>
            <a:r>
              <a:rPr lang="en-US" sz="4800" dirty="0">
                <a:solidFill>
                  <a:schemeClr val="bg1"/>
                </a:solidFill>
              </a:rPr>
              <a:t>You’ll</a:t>
            </a:r>
            <a:r>
              <a:rPr lang="fr-CA" sz="4800" dirty="0">
                <a:solidFill>
                  <a:schemeClr val="bg1"/>
                </a:solidFill>
              </a:rPr>
              <a:t> Never Know The Joy of the Lord Until You </a:t>
            </a:r>
            <a:r>
              <a:rPr lang="en-US" sz="4800" dirty="0">
                <a:solidFill>
                  <a:schemeClr val="bg1"/>
                </a:solidFill>
              </a:rPr>
              <a:t>Confess</a:t>
            </a:r>
            <a:r>
              <a:rPr lang="fr-CA" sz="4800" dirty="0">
                <a:solidFill>
                  <a:schemeClr val="bg1"/>
                </a:solidFill>
              </a:rPr>
              <a:t> That</a:t>
            </a:r>
            <a:endParaRPr lang="fr-CA" sz="6000" dirty="0">
              <a:solidFill>
                <a:schemeClr val="bg1"/>
              </a:solidFill>
            </a:endParaRPr>
          </a:p>
        </p:txBody>
      </p:sp>
      <p:pic>
        <p:nvPicPr>
          <p:cNvPr id="5" name="Picture 4" descr="joy in the Lord sunset.jpg"/>
          <p:cNvPicPr>
            <a:picLocks noChangeAspect="1"/>
          </p:cNvPicPr>
          <p:nvPr/>
        </p:nvPicPr>
        <p:blipFill>
          <a:blip r:embed="rId4" cstate="print"/>
          <a:srcRect l="5175" t="15669" r="7812" b="5105"/>
          <a:stretch>
            <a:fillRect/>
          </a:stretch>
        </p:blipFill>
        <p:spPr>
          <a:xfrm>
            <a:off x="1487488" y="4608692"/>
            <a:ext cx="3711356" cy="2249307"/>
          </a:xfrm>
          <a:prstGeom prst="rect">
            <a:avLst/>
          </a:prstGeom>
        </p:spPr>
      </p:pic>
      <p:pic>
        <p:nvPicPr>
          <p:cNvPr id="6" name="Picture 5" descr="joy in the Lord boy.jpg"/>
          <p:cNvPicPr>
            <a:picLocks noChangeAspect="1"/>
          </p:cNvPicPr>
          <p:nvPr/>
        </p:nvPicPr>
        <p:blipFill>
          <a:blip r:embed="rId5" cstate="print"/>
          <a:stretch>
            <a:fillRect/>
          </a:stretch>
        </p:blipFill>
        <p:spPr>
          <a:xfrm>
            <a:off x="7892166" y="3748895"/>
            <a:ext cx="1671889" cy="2360608"/>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48" presetClass="entr" presetSubtype="0" ac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2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2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17" dur="2000" fill="hold"/>
                                        <p:tgtEl>
                                          <p:spTgt spid="4"/>
                                        </p:tgtEl>
                                        <p:attrNameLst>
                                          <p:attrName>ppt_y</p:attrName>
                                        </p:attrNameLst>
                                      </p:cBhvr>
                                      <p:tavLst>
                                        <p:tav tm="0">
                                          <p:val>
                                            <p:strVal val="#ppt_y"/>
                                          </p:val>
                                        </p:tav>
                                        <p:tav tm="100000">
                                          <p:val>
                                            <p:strVal val="#ppt_y"/>
                                          </p:val>
                                        </p:tav>
                                      </p:tavLst>
                                    </p:anim>
                                    <p:animEffect transition="in" filter="fade">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2209800" y="476672"/>
            <a:ext cx="7772400" cy="1470025"/>
          </a:xfrm>
        </p:spPr>
        <p:txBody>
          <a:bodyPr/>
          <a:lstStyle/>
          <a:p>
            <a:r>
              <a:rPr lang="en-US" b="1" dirty="0">
                <a:solidFill>
                  <a:schemeClr val="bg1"/>
                </a:solidFill>
              </a:rPr>
              <a:t>Reasons For Feeling Low</a:t>
            </a:r>
            <a:br>
              <a:rPr lang="en-US" b="1" dirty="0"/>
            </a:br>
            <a:endParaRPr lang="en-US" dirty="0"/>
          </a:p>
        </p:txBody>
      </p:sp>
      <p:sp>
        <p:nvSpPr>
          <p:cNvPr id="2051" name="Sous-titre 2"/>
          <p:cNvSpPr>
            <a:spLocks noGrp="1"/>
          </p:cNvSpPr>
          <p:nvPr>
            <p:ph type="subTitle" idx="1"/>
          </p:nvPr>
        </p:nvSpPr>
        <p:spPr>
          <a:xfrm>
            <a:off x="3215680" y="2799325"/>
            <a:ext cx="5760640" cy="1109664"/>
          </a:xfrm>
        </p:spPr>
        <p:txBody>
          <a:bodyPr/>
          <a:lstStyle/>
          <a:p>
            <a:r>
              <a:rPr lang="en-US" sz="4400" b="1" dirty="0">
                <a:solidFill>
                  <a:schemeClr val="tx1"/>
                </a:solidFill>
              </a:rPr>
              <a:t>#2: Too Busy Making A Living To Make A Life</a:t>
            </a:r>
            <a:endParaRPr lang="fr-CA" sz="4400" dirty="0">
              <a:solidFill>
                <a:schemeClr val="tx1"/>
              </a:solidFill>
            </a:endParaRPr>
          </a:p>
        </p:txBody>
      </p:sp>
      <p:sp>
        <p:nvSpPr>
          <p:cNvPr id="4" name="Rounded Rectangle 3"/>
          <p:cNvSpPr/>
          <p:nvPr/>
        </p:nvSpPr>
        <p:spPr>
          <a:xfrm>
            <a:off x="1524000" y="5214950"/>
            <a:ext cx="9144000" cy="1643050"/>
          </a:xfrm>
          <a:prstGeom prst="round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 name="Picture 4" descr="candle - snuffed out.jpg"/>
          <p:cNvPicPr>
            <a:picLocks noChangeAspect="1"/>
          </p:cNvPicPr>
          <p:nvPr/>
        </p:nvPicPr>
        <p:blipFill>
          <a:blip r:embed="rId3" cstate="print"/>
          <a:stretch>
            <a:fillRect/>
          </a:stretch>
        </p:blipFill>
        <p:spPr>
          <a:xfrm>
            <a:off x="5167306" y="4381500"/>
            <a:ext cx="1651000" cy="2476500"/>
          </a:xfrm>
          <a:prstGeom prst="rect">
            <a:avLst/>
          </a:prstGeom>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3" descr="restoring spiritual passion.jpg"/>
          <p:cNvPicPr>
            <a:picLocks noChangeAspect="1"/>
          </p:cNvPicPr>
          <p:nvPr/>
        </p:nvPicPr>
        <p:blipFill>
          <a:blip r:embed="rId3" cstate="print"/>
          <a:stretch>
            <a:fillRect/>
          </a:stretch>
        </p:blipFill>
        <p:spPr>
          <a:xfrm>
            <a:off x="168629" y="717476"/>
            <a:ext cx="2996429" cy="2002689"/>
          </a:xfrm>
          <a:prstGeom prst="rect">
            <a:avLst/>
          </a:prstGeom>
        </p:spPr>
      </p:pic>
      <p:sp>
        <p:nvSpPr>
          <p:cNvPr id="2" name="Titre 1"/>
          <p:cNvSpPr>
            <a:spLocks noGrp="1"/>
          </p:cNvSpPr>
          <p:nvPr>
            <p:ph type="title"/>
          </p:nvPr>
        </p:nvSpPr>
        <p:spPr>
          <a:xfrm>
            <a:off x="3167043" y="285728"/>
            <a:ext cx="7358113" cy="2225668"/>
          </a:xfrm>
        </p:spPr>
        <p:txBody>
          <a:bodyPr rtlCol="0">
            <a:noAutofit/>
          </a:bodyPr>
          <a:lstStyle/>
          <a:p>
            <a:pPr fontAlgn="auto">
              <a:spcAft>
                <a:spcPts val="0"/>
              </a:spcAft>
              <a:defRPr/>
            </a:pPr>
            <a:r>
              <a:rPr lang="en-US" dirty="0"/>
              <a:t>Those who are more zealous in their faith find more demands on their time.</a:t>
            </a:r>
            <a:endParaRPr lang="fr-CA" sz="6600" b="1" dirty="0">
              <a:solidFill>
                <a:schemeClr val="tx1">
                  <a:lumMod val="75000"/>
                  <a:lumOff val="25000"/>
                </a:schemeClr>
              </a:solidFill>
            </a:endParaRPr>
          </a:p>
        </p:txBody>
      </p:sp>
      <p:sp>
        <p:nvSpPr>
          <p:cNvPr id="3" name="Espace réservé du contenu 2"/>
          <p:cNvSpPr>
            <a:spLocks noGrp="1"/>
          </p:cNvSpPr>
          <p:nvPr>
            <p:ph idx="1"/>
          </p:nvPr>
        </p:nvSpPr>
        <p:spPr>
          <a:xfrm>
            <a:off x="3738564" y="2428868"/>
            <a:ext cx="8284807" cy="4429132"/>
          </a:xfrm>
        </p:spPr>
        <p:txBody>
          <a:bodyPr rtlCol="0">
            <a:normAutofit lnSpcReduction="10000"/>
          </a:bodyPr>
          <a:lstStyle/>
          <a:p>
            <a:r>
              <a:rPr lang="en-US" sz="3000" dirty="0"/>
              <a:t>Pretty soon they find themselves running on “empty”</a:t>
            </a:r>
          </a:p>
          <a:p>
            <a:r>
              <a:rPr lang="en-US" sz="3000" dirty="0"/>
              <a:t>As our personal schedule gets fuller our time for God gets less.</a:t>
            </a:r>
          </a:p>
          <a:p>
            <a:r>
              <a:rPr lang="en-US" sz="3000" dirty="0"/>
              <a:t>That quiet time with God gets squeezed down to very little.</a:t>
            </a:r>
          </a:p>
          <a:p>
            <a:r>
              <a:rPr lang="en-US" sz="3000" dirty="0"/>
              <a:t>Little devotions make for little Christians.</a:t>
            </a:r>
          </a:p>
          <a:p>
            <a:r>
              <a:rPr lang="en-US" sz="3000" b="1" dirty="0"/>
              <a:t>“If our output exceeds our input, then our upkeep will be our downfall.”</a:t>
            </a:r>
            <a:endParaRPr lang="en-US" sz="3900" dirty="0"/>
          </a:p>
        </p:txBody>
      </p:sp>
      <p:pic>
        <p:nvPicPr>
          <p:cNvPr id="5" name="Picture 4" descr="multi-tasking-mom.jpg"/>
          <p:cNvPicPr>
            <a:picLocks noChangeAspect="1"/>
          </p:cNvPicPr>
          <p:nvPr/>
        </p:nvPicPr>
        <p:blipFill>
          <a:blip r:embed="rId4" cstate="print"/>
          <a:srcRect l="6250" t="8646" r="7500" b="3007"/>
          <a:stretch>
            <a:fillRect/>
          </a:stretch>
        </p:blipFill>
        <p:spPr>
          <a:xfrm>
            <a:off x="1524000" y="5072074"/>
            <a:ext cx="2412172" cy="1643074"/>
          </a:xfrm>
          <a:prstGeom prst="rect">
            <a:avLst/>
          </a:prstGeom>
        </p:spPr>
      </p:pic>
      <p:pic>
        <p:nvPicPr>
          <p:cNvPr id="6" name="Picture 5" descr="multitasking mom cartoon.jpg"/>
          <p:cNvPicPr>
            <a:picLocks noChangeAspect="1"/>
          </p:cNvPicPr>
          <p:nvPr/>
        </p:nvPicPr>
        <p:blipFill>
          <a:blip r:embed="rId5" cstate="print"/>
          <a:stretch>
            <a:fillRect/>
          </a:stretch>
        </p:blipFill>
        <p:spPr>
          <a:xfrm>
            <a:off x="2166911" y="2928934"/>
            <a:ext cx="1428753" cy="2143130"/>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93" decel="100000"/>
                                        <p:tgtEl>
                                          <p:spTgt spid="3">
                                            <p:txEl>
                                              <p:pRg st="3" end="3"/>
                                            </p:txEl>
                                          </p:spTgt>
                                        </p:tgtEl>
                                      </p:cBhvr>
                                    </p:animEffect>
                                    <p:animScale>
                                      <p:cBhvr>
                                        <p:cTn id="8" dur="193" decel="100000"/>
                                        <p:tgtEl>
                                          <p:spTgt spid="3">
                                            <p:txEl>
                                              <p:pRg st="3" end="3"/>
                                            </p:txEl>
                                          </p:spTgt>
                                        </p:tgtEl>
                                      </p:cBhvr>
                                      <p:from x="10000" y="10000"/>
                                      <p:to x="200000" y="450000"/>
                                    </p:animScale>
                                    <p:animScale>
                                      <p:cBhvr>
                                        <p:cTn id="9" dur="308" accel="100000" fill="hold">
                                          <p:stCondLst>
                                            <p:cond delay="193"/>
                                          </p:stCondLst>
                                        </p:cTn>
                                        <p:tgtEl>
                                          <p:spTgt spid="3">
                                            <p:txEl>
                                              <p:pRg st="3" end="3"/>
                                            </p:txEl>
                                          </p:spTgt>
                                        </p:tgtEl>
                                      </p:cBhvr>
                                      <p:from x="200000" y="450000"/>
                                      <p:to x="100000" y="100000"/>
                                    </p:animScale>
                                    <p:set>
                                      <p:cBhvr>
                                        <p:cTn id="10" dur="193" fill="hold"/>
                                        <p:tgtEl>
                                          <p:spTgt spid="3">
                                            <p:txEl>
                                              <p:pRg st="3" end="3"/>
                                            </p:txEl>
                                          </p:spTgt>
                                        </p:tgtEl>
                                        <p:attrNameLst>
                                          <p:attrName>ppt_x</p:attrName>
                                        </p:attrNameLst>
                                      </p:cBhvr>
                                      <p:to>
                                        <p:strVal val="(0.5)"/>
                                      </p:to>
                                    </p:set>
                                    <p:anim from="(0.5)" to="(#ppt_x)" calcmode="lin" valueType="num">
                                      <p:cBhvr>
                                        <p:cTn id="11" dur="308" accel="100000" fill="hold">
                                          <p:stCondLst>
                                            <p:cond delay="193"/>
                                          </p:stCondLst>
                                        </p:cTn>
                                        <p:tgtEl>
                                          <p:spTgt spid="3">
                                            <p:txEl>
                                              <p:pRg st="3" end="3"/>
                                            </p:txEl>
                                          </p:spTgt>
                                        </p:tgtEl>
                                        <p:attrNameLst>
                                          <p:attrName>ppt_x</p:attrName>
                                        </p:attrNameLst>
                                      </p:cBhvr>
                                    </p:anim>
                                    <p:set>
                                      <p:cBhvr>
                                        <p:cTn id="12" dur="193" fill="hold"/>
                                        <p:tgtEl>
                                          <p:spTgt spid="3">
                                            <p:txEl>
                                              <p:pRg st="3" end="3"/>
                                            </p:txEl>
                                          </p:spTgt>
                                        </p:tgtEl>
                                        <p:attrNameLst>
                                          <p:attrName>ppt_y</p:attrName>
                                        </p:attrNameLst>
                                      </p:cBhvr>
                                      <p:to>
                                        <p:strVal val="(#ppt_y+0.4)"/>
                                      </p:to>
                                    </p:set>
                                    <p:anim from="(#ppt_y+0.4)" to="(#ppt_y)" calcmode="lin" valueType="num">
                                      <p:cBhvr>
                                        <p:cTn id="13" dur="308" accel="100000" fill="hold">
                                          <p:stCondLst>
                                            <p:cond delay="193"/>
                                          </p:stCondLst>
                                        </p:cTn>
                                        <p:tgtEl>
                                          <p:spTgt spid="3">
                                            <p:txEl>
                                              <p:pRg st="3" end="3"/>
                                            </p:txEl>
                                          </p:spTgt>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193" decel="100000"/>
                                        <p:tgtEl>
                                          <p:spTgt spid="3">
                                            <p:txEl>
                                              <p:pRg st="4" end="4"/>
                                            </p:txEl>
                                          </p:spTgt>
                                        </p:tgtEl>
                                      </p:cBhvr>
                                    </p:animEffect>
                                    <p:animScale>
                                      <p:cBhvr>
                                        <p:cTn id="17" dur="193" decel="100000"/>
                                        <p:tgtEl>
                                          <p:spTgt spid="3">
                                            <p:txEl>
                                              <p:pRg st="4" end="4"/>
                                            </p:txEl>
                                          </p:spTgt>
                                        </p:tgtEl>
                                      </p:cBhvr>
                                      <p:from x="10000" y="10000"/>
                                      <p:to x="200000" y="450000"/>
                                    </p:animScale>
                                    <p:animScale>
                                      <p:cBhvr>
                                        <p:cTn id="18" dur="308" accel="100000" fill="hold">
                                          <p:stCondLst>
                                            <p:cond delay="193"/>
                                          </p:stCondLst>
                                        </p:cTn>
                                        <p:tgtEl>
                                          <p:spTgt spid="3">
                                            <p:txEl>
                                              <p:pRg st="4" end="4"/>
                                            </p:txEl>
                                          </p:spTgt>
                                        </p:tgtEl>
                                      </p:cBhvr>
                                      <p:from x="200000" y="450000"/>
                                      <p:to x="100000" y="100000"/>
                                    </p:animScale>
                                    <p:set>
                                      <p:cBhvr>
                                        <p:cTn id="19" dur="193" fill="hold"/>
                                        <p:tgtEl>
                                          <p:spTgt spid="3">
                                            <p:txEl>
                                              <p:pRg st="4" end="4"/>
                                            </p:txEl>
                                          </p:spTgt>
                                        </p:tgtEl>
                                        <p:attrNameLst>
                                          <p:attrName>ppt_x</p:attrName>
                                        </p:attrNameLst>
                                      </p:cBhvr>
                                      <p:to>
                                        <p:strVal val="(0.5)"/>
                                      </p:to>
                                    </p:set>
                                    <p:anim from="(0.5)" to="(#ppt_x)" calcmode="lin" valueType="num">
                                      <p:cBhvr>
                                        <p:cTn id="20" dur="308" accel="100000" fill="hold">
                                          <p:stCondLst>
                                            <p:cond delay="193"/>
                                          </p:stCondLst>
                                        </p:cTn>
                                        <p:tgtEl>
                                          <p:spTgt spid="3">
                                            <p:txEl>
                                              <p:pRg st="4" end="4"/>
                                            </p:txEl>
                                          </p:spTgt>
                                        </p:tgtEl>
                                        <p:attrNameLst>
                                          <p:attrName>ppt_x</p:attrName>
                                        </p:attrNameLst>
                                      </p:cBhvr>
                                    </p:anim>
                                    <p:set>
                                      <p:cBhvr>
                                        <p:cTn id="21" dur="193" fill="hold"/>
                                        <p:tgtEl>
                                          <p:spTgt spid="3">
                                            <p:txEl>
                                              <p:pRg st="4" end="4"/>
                                            </p:txEl>
                                          </p:spTgt>
                                        </p:tgtEl>
                                        <p:attrNameLst>
                                          <p:attrName>ppt_y</p:attrName>
                                        </p:attrNameLst>
                                      </p:cBhvr>
                                      <p:to>
                                        <p:strVal val="(#ppt_y+0.4)"/>
                                      </p:to>
                                    </p:set>
                                    <p:anim from="(#ppt_y+0.4)" to="(#ppt_y)" calcmode="lin" valueType="num">
                                      <p:cBhvr>
                                        <p:cTn id="22" dur="308" accel="100000" fill="hold">
                                          <p:stCondLst>
                                            <p:cond delay="193"/>
                                          </p:stCondLst>
                                        </p:cTn>
                                        <p:tgtEl>
                                          <p:spTgt spid="3">
                                            <p:txEl>
                                              <p:pRg st="4" end="4"/>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 name="Picture 5" descr="joy in the Lord boy.jpg"/>
          <p:cNvPicPr>
            <a:picLocks noChangeAspect="1"/>
          </p:cNvPicPr>
          <p:nvPr/>
        </p:nvPicPr>
        <p:blipFill>
          <a:blip r:embed="rId3" cstate="print"/>
          <a:stretch>
            <a:fillRect/>
          </a:stretch>
        </p:blipFill>
        <p:spPr>
          <a:xfrm>
            <a:off x="9798458" y="1768320"/>
            <a:ext cx="1671889" cy="1114592"/>
          </a:xfrm>
          <a:prstGeom prst="rect">
            <a:avLst/>
          </a:prstGeom>
        </p:spPr>
      </p:pic>
      <p:pic>
        <p:nvPicPr>
          <p:cNvPr id="5" name="Picture 4" descr="joy in the Lord sunset.jpg"/>
          <p:cNvPicPr>
            <a:picLocks noChangeAspect="1"/>
          </p:cNvPicPr>
          <p:nvPr/>
        </p:nvPicPr>
        <p:blipFill>
          <a:blip r:embed="rId4" cstate="print"/>
          <a:srcRect l="5175" t="15669" r="7812" b="5105"/>
          <a:stretch>
            <a:fillRect/>
          </a:stretch>
        </p:blipFill>
        <p:spPr>
          <a:xfrm>
            <a:off x="8472264" y="4653136"/>
            <a:ext cx="3500462" cy="2121492"/>
          </a:xfrm>
          <a:prstGeom prst="rect">
            <a:avLst/>
          </a:prstGeom>
        </p:spPr>
      </p:pic>
      <p:sp>
        <p:nvSpPr>
          <p:cNvPr id="5122" name="Espace réservé du contenu 2"/>
          <p:cNvSpPr>
            <a:spLocks noGrp="1"/>
          </p:cNvSpPr>
          <p:nvPr>
            <p:ph idx="1"/>
          </p:nvPr>
        </p:nvSpPr>
        <p:spPr>
          <a:xfrm>
            <a:off x="119336" y="1802162"/>
            <a:ext cx="9083352" cy="3859086"/>
          </a:xfrm>
        </p:spPr>
        <p:txBody>
          <a:bodyPr/>
          <a:lstStyle/>
          <a:p>
            <a:r>
              <a:rPr lang="en-US" sz="4000" dirty="0"/>
              <a:t>“Don’t just do something, stand there.”</a:t>
            </a:r>
          </a:p>
          <a:p>
            <a:r>
              <a:rPr lang="en-US" sz="4000" b="1" i="1" dirty="0"/>
              <a:t>(Hebrews 12:1-2) </a:t>
            </a:r>
            <a:endParaRPr lang="en-US" sz="4000" dirty="0"/>
          </a:p>
          <a:p>
            <a:r>
              <a:rPr lang="en-US" dirty="0"/>
              <a:t>Jesus was never too busy to pray.</a:t>
            </a:r>
          </a:p>
          <a:p>
            <a:r>
              <a:rPr lang="en-US" dirty="0"/>
              <a:t>Although He took a vacation from His ministry, He did not take a vacation from prayer.</a:t>
            </a:r>
          </a:p>
          <a:p>
            <a:r>
              <a:rPr lang="en-US" dirty="0"/>
              <a:t>Christians need to follow this example. </a:t>
            </a:r>
          </a:p>
        </p:txBody>
      </p:sp>
      <p:sp>
        <p:nvSpPr>
          <p:cNvPr id="5123" name="Titre 1"/>
          <p:cNvSpPr>
            <a:spLocks noGrp="1"/>
          </p:cNvSpPr>
          <p:nvPr>
            <p:ph type="title"/>
          </p:nvPr>
        </p:nvSpPr>
        <p:spPr>
          <a:xfrm>
            <a:off x="1738314" y="274638"/>
            <a:ext cx="8715405" cy="1654164"/>
          </a:xfrm>
        </p:spPr>
        <p:txBody>
          <a:bodyPr/>
          <a:lstStyle/>
          <a:p>
            <a:pPr eaLnBrk="1" hangingPunct="1"/>
            <a:r>
              <a:rPr lang="en-US" sz="5400" dirty="0">
                <a:solidFill>
                  <a:schemeClr val="bg1"/>
                </a:solidFill>
              </a:rPr>
              <a:t>Make Time To Chat With God</a:t>
            </a:r>
            <a:endParaRPr lang="en-US" sz="6600" dirty="0">
              <a:solidFill>
                <a:schemeClr val="bg1"/>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122">
                                            <p:txEl>
                                              <p:pRg st="2" end="2"/>
                                            </p:txEl>
                                          </p:spTgt>
                                        </p:tgtEl>
                                        <p:attrNameLst>
                                          <p:attrName>style.visibility</p:attrName>
                                        </p:attrNameLst>
                                      </p:cBhvr>
                                      <p:to>
                                        <p:strVal val="visible"/>
                                      </p:to>
                                    </p:set>
                                    <p:animEffect transition="in" filter="fade">
                                      <p:cBhvr>
                                        <p:cTn id="7" dur="1000"/>
                                        <p:tgtEl>
                                          <p:spTgt spid="5122">
                                            <p:txEl>
                                              <p:pRg st="2" end="2"/>
                                            </p:txEl>
                                          </p:spTgt>
                                        </p:tgtEl>
                                      </p:cBhvr>
                                    </p:animEffect>
                                    <p:anim calcmode="lin" valueType="num">
                                      <p:cBhvr>
                                        <p:cTn id="8" dur="1000" fill="hold"/>
                                        <p:tgtEl>
                                          <p:spTgt spid="5122">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122">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122">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5122">
                                            <p:txEl>
                                              <p:pRg st="3" end="3"/>
                                            </p:txEl>
                                          </p:spTgt>
                                        </p:tgtEl>
                                        <p:attrNameLst>
                                          <p:attrName>style.visibility</p:attrName>
                                        </p:attrNameLst>
                                      </p:cBhvr>
                                      <p:to>
                                        <p:strVal val="visible"/>
                                      </p:to>
                                    </p:set>
                                    <p:animEffect transition="in" filter="fade">
                                      <p:cBhvr>
                                        <p:cTn id="13" dur="1000"/>
                                        <p:tgtEl>
                                          <p:spTgt spid="5122">
                                            <p:txEl>
                                              <p:pRg st="3" end="3"/>
                                            </p:txEl>
                                          </p:spTgt>
                                        </p:tgtEl>
                                      </p:cBhvr>
                                    </p:animEffect>
                                    <p:anim calcmode="lin" valueType="num">
                                      <p:cBhvr>
                                        <p:cTn id="14" dur="1000" fill="hold"/>
                                        <p:tgtEl>
                                          <p:spTgt spid="5122">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122">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122">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5122">
                                            <p:txEl>
                                              <p:pRg st="4" end="4"/>
                                            </p:txEl>
                                          </p:spTgt>
                                        </p:tgtEl>
                                        <p:attrNameLst>
                                          <p:attrName>style.visibility</p:attrName>
                                        </p:attrNameLst>
                                      </p:cBhvr>
                                      <p:to>
                                        <p:strVal val="visible"/>
                                      </p:to>
                                    </p:set>
                                    <p:animEffect transition="in" filter="fade">
                                      <p:cBhvr>
                                        <p:cTn id="19" dur="1000"/>
                                        <p:tgtEl>
                                          <p:spTgt spid="5122">
                                            <p:txEl>
                                              <p:pRg st="4" end="4"/>
                                            </p:txEl>
                                          </p:spTgt>
                                        </p:tgtEl>
                                      </p:cBhvr>
                                    </p:animEffect>
                                    <p:anim calcmode="lin" valueType="num">
                                      <p:cBhvr>
                                        <p:cTn id="20" dur="1000" fill="hold"/>
                                        <p:tgtEl>
                                          <p:spTgt spid="5122">
                                            <p:txEl>
                                              <p:pRg st="4" end="4"/>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5122">
                                            <p:txEl>
                                              <p:pRg st="4" end="4"/>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122">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2351584" y="359256"/>
            <a:ext cx="7772400" cy="1470025"/>
          </a:xfrm>
        </p:spPr>
        <p:txBody>
          <a:bodyPr/>
          <a:lstStyle/>
          <a:p>
            <a:r>
              <a:rPr lang="en-US" b="1" dirty="0">
                <a:solidFill>
                  <a:schemeClr val="bg1"/>
                </a:solidFill>
              </a:rPr>
              <a:t>Reasons For Feeling Low</a:t>
            </a:r>
            <a:br>
              <a:rPr lang="en-US" b="1" dirty="0"/>
            </a:br>
            <a:endParaRPr lang="en-US" dirty="0"/>
          </a:p>
        </p:txBody>
      </p:sp>
      <p:sp>
        <p:nvSpPr>
          <p:cNvPr id="2051" name="Sous-titre 2"/>
          <p:cNvSpPr>
            <a:spLocks noGrp="1"/>
          </p:cNvSpPr>
          <p:nvPr>
            <p:ph type="subTitle" idx="1"/>
          </p:nvPr>
        </p:nvSpPr>
        <p:spPr>
          <a:xfrm>
            <a:off x="2135560" y="2420567"/>
            <a:ext cx="7632848" cy="1872529"/>
          </a:xfrm>
        </p:spPr>
        <p:txBody>
          <a:bodyPr/>
          <a:lstStyle/>
          <a:p>
            <a:r>
              <a:rPr lang="en-US" sz="4800" b="1" dirty="0">
                <a:solidFill>
                  <a:schemeClr val="tx1"/>
                </a:solidFill>
              </a:rPr>
              <a:t>#3: When You DON’T Do The Things You OUGHT To Do</a:t>
            </a:r>
            <a:endParaRPr lang="fr-CA" sz="4800" dirty="0">
              <a:solidFill>
                <a:schemeClr val="tx1"/>
              </a:solidFill>
            </a:endParaRPr>
          </a:p>
        </p:txBody>
      </p:sp>
      <p:sp>
        <p:nvSpPr>
          <p:cNvPr id="4" name="Rounded Rectangle 3"/>
          <p:cNvSpPr/>
          <p:nvPr/>
        </p:nvSpPr>
        <p:spPr>
          <a:xfrm>
            <a:off x="1524000" y="5214950"/>
            <a:ext cx="9144000" cy="1643050"/>
          </a:xfrm>
          <a:prstGeom prst="round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 name="Picture 4" descr="candle - snuffed out.jpg"/>
          <p:cNvPicPr>
            <a:picLocks noChangeAspect="1"/>
          </p:cNvPicPr>
          <p:nvPr/>
        </p:nvPicPr>
        <p:blipFill>
          <a:blip r:embed="rId3" cstate="print"/>
          <a:stretch>
            <a:fillRect/>
          </a:stretch>
        </p:blipFill>
        <p:spPr>
          <a:xfrm>
            <a:off x="5167306" y="4381500"/>
            <a:ext cx="1651000" cy="2476500"/>
          </a:xfrm>
          <a:prstGeom prst="rect">
            <a:avLst/>
          </a:prstGeom>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3" descr="restoring spiritual passion.jpg"/>
          <p:cNvPicPr>
            <a:picLocks noChangeAspect="1"/>
          </p:cNvPicPr>
          <p:nvPr/>
        </p:nvPicPr>
        <p:blipFill>
          <a:blip r:embed="rId3" cstate="print"/>
          <a:stretch>
            <a:fillRect/>
          </a:stretch>
        </p:blipFill>
        <p:spPr>
          <a:xfrm>
            <a:off x="488117" y="188640"/>
            <a:ext cx="2500330" cy="1869905"/>
          </a:xfrm>
          <a:prstGeom prst="rect">
            <a:avLst/>
          </a:prstGeom>
        </p:spPr>
      </p:pic>
      <p:sp>
        <p:nvSpPr>
          <p:cNvPr id="2" name="Titre 1"/>
          <p:cNvSpPr>
            <a:spLocks noGrp="1"/>
          </p:cNvSpPr>
          <p:nvPr>
            <p:ph type="title"/>
          </p:nvPr>
        </p:nvSpPr>
        <p:spPr>
          <a:xfrm>
            <a:off x="4667241" y="285728"/>
            <a:ext cx="5857915" cy="1214446"/>
          </a:xfrm>
        </p:spPr>
        <p:txBody>
          <a:bodyPr rtlCol="0">
            <a:noAutofit/>
          </a:bodyPr>
          <a:lstStyle/>
          <a:p>
            <a:pPr fontAlgn="auto">
              <a:spcAft>
                <a:spcPts val="0"/>
              </a:spcAft>
              <a:defRPr/>
            </a:pPr>
            <a:r>
              <a:rPr lang="en-US" sz="6000" dirty="0"/>
              <a:t>The Problem:</a:t>
            </a:r>
            <a:endParaRPr lang="fr-CA" sz="8800" b="1" dirty="0">
              <a:solidFill>
                <a:schemeClr val="tx1">
                  <a:lumMod val="75000"/>
                  <a:lumOff val="25000"/>
                </a:schemeClr>
              </a:solidFill>
            </a:endParaRPr>
          </a:p>
        </p:txBody>
      </p:sp>
      <p:sp>
        <p:nvSpPr>
          <p:cNvPr id="3" name="Espace réservé du contenu 2"/>
          <p:cNvSpPr>
            <a:spLocks noGrp="1"/>
          </p:cNvSpPr>
          <p:nvPr>
            <p:ph idx="1"/>
          </p:nvPr>
        </p:nvSpPr>
        <p:spPr>
          <a:xfrm>
            <a:off x="3738564" y="1714488"/>
            <a:ext cx="8143916" cy="5026880"/>
          </a:xfrm>
        </p:spPr>
        <p:txBody>
          <a:bodyPr rtlCol="0">
            <a:normAutofit fontScale="85000" lnSpcReduction="20000"/>
          </a:bodyPr>
          <a:lstStyle/>
          <a:p>
            <a:endParaRPr lang="en-US" dirty="0"/>
          </a:p>
          <a:p>
            <a:r>
              <a:rPr lang="en-US" sz="3300" dirty="0"/>
              <a:t>A person reaches a state of spiritual dryness and weariness and complete exhaustion.</a:t>
            </a:r>
          </a:p>
          <a:p>
            <a:r>
              <a:rPr lang="en-US" sz="3300" dirty="0"/>
              <a:t>It’s just like a person who just got hit by a truck.</a:t>
            </a:r>
          </a:p>
          <a:p>
            <a:r>
              <a:rPr lang="en-US" sz="3300" dirty="0"/>
              <a:t>He’s lying in the hospital with two broken legs and his back in traction.</a:t>
            </a:r>
          </a:p>
          <a:p>
            <a:r>
              <a:rPr lang="en-US" sz="3300" dirty="0"/>
              <a:t>Then his therapist comes in and says if he got some exercise he would no doubt be in better shape.</a:t>
            </a:r>
          </a:p>
          <a:p>
            <a:r>
              <a:rPr lang="en-US" sz="3300" dirty="0"/>
              <a:t>He’s not feeling like doing much exercise at that moment.</a:t>
            </a:r>
          </a:p>
          <a:p>
            <a:r>
              <a:rPr lang="en-US" sz="3300" dirty="0"/>
              <a:t>But don’t you know that whatever little exercise he </a:t>
            </a:r>
            <a:r>
              <a:rPr lang="en-US" sz="3300" b="1" dirty="0"/>
              <a:t>can</a:t>
            </a:r>
            <a:r>
              <a:rPr lang="en-US" sz="3300" dirty="0"/>
              <a:t> do will speed up his recovery.</a:t>
            </a:r>
          </a:p>
        </p:txBody>
      </p:sp>
      <p:pic>
        <p:nvPicPr>
          <p:cNvPr id="5" name="Picture 4" descr="multi-tasking-mom.jpg"/>
          <p:cNvPicPr>
            <a:picLocks noChangeAspect="1"/>
          </p:cNvPicPr>
          <p:nvPr/>
        </p:nvPicPr>
        <p:blipFill>
          <a:blip r:embed="rId4" cstate="print"/>
          <a:stretch>
            <a:fillRect/>
          </a:stretch>
        </p:blipFill>
        <p:spPr>
          <a:xfrm>
            <a:off x="309520" y="4204353"/>
            <a:ext cx="2114071" cy="2653647"/>
          </a:xfrm>
          <a:prstGeom prst="rect">
            <a:avLst/>
          </a:prstGeom>
        </p:spPr>
      </p:pic>
      <p:pic>
        <p:nvPicPr>
          <p:cNvPr id="6" name="Picture 5" descr="multitasking mom cartoon.jpg"/>
          <p:cNvPicPr>
            <a:picLocks noChangeAspect="1"/>
          </p:cNvPicPr>
          <p:nvPr/>
        </p:nvPicPr>
        <p:blipFill>
          <a:blip r:embed="rId5" cstate="print"/>
          <a:stretch>
            <a:fillRect/>
          </a:stretch>
        </p:blipFill>
        <p:spPr>
          <a:xfrm>
            <a:off x="327687" y="2420888"/>
            <a:ext cx="2307998" cy="1500198"/>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1424" y="1928802"/>
            <a:ext cx="10585176" cy="4929198"/>
          </a:xfrm>
        </p:spPr>
        <p:txBody>
          <a:bodyPr rtlCol="0">
            <a:normAutofit fontScale="85000" lnSpcReduction="20000"/>
          </a:bodyPr>
          <a:lstStyle/>
          <a:p>
            <a:r>
              <a:rPr lang="en-US" sz="4000" dirty="0"/>
              <a:t>We hear the preacher or our teacher tell us that we need to exercise our minds through the Word. </a:t>
            </a:r>
          </a:p>
          <a:p>
            <a:pPr algn="ctr">
              <a:buNone/>
            </a:pPr>
            <a:r>
              <a:rPr lang="en-US" sz="6200" b="1" i="1" dirty="0"/>
              <a:t>(2 Timothy 2:15)</a:t>
            </a:r>
            <a:endParaRPr lang="en-US" sz="6200" dirty="0"/>
          </a:p>
          <a:p>
            <a:r>
              <a:rPr lang="en-US" sz="4000" dirty="0"/>
              <a:t>We are told we need to spend more time in prayer or telling others about Jesus. </a:t>
            </a:r>
          </a:p>
          <a:p>
            <a:r>
              <a:rPr lang="en-US" sz="4000" dirty="0"/>
              <a:t>And yet we can hardly lift our head from our pillow or get out of our easy chair in front of the TV.</a:t>
            </a:r>
          </a:p>
          <a:p>
            <a:pPr lvl="1"/>
            <a:r>
              <a:rPr lang="en-US" sz="3600" dirty="0"/>
              <a:t>  Some of us have been there;</a:t>
            </a:r>
          </a:p>
          <a:p>
            <a:pPr lvl="1"/>
            <a:r>
              <a:rPr lang="en-US" sz="3600" dirty="0"/>
              <a:t>  Some of us </a:t>
            </a:r>
            <a:r>
              <a:rPr lang="en-US" sz="3600" b="1" dirty="0"/>
              <a:t>are</a:t>
            </a:r>
            <a:r>
              <a:rPr lang="en-US" sz="3600" dirty="0"/>
              <a:t> there!</a:t>
            </a:r>
          </a:p>
        </p:txBody>
      </p:sp>
      <p:sp>
        <p:nvSpPr>
          <p:cNvPr id="4099" name="Titre 1"/>
          <p:cNvSpPr>
            <a:spLocks noGrp="1"/>
          </p:cNvSpPr>
          <p:nvPr>
            <p:ph type="title"/>
          </p:nvPr>
        </p:nvSpPr>
        <p:spPr>
          <a:xfrm>
            <a:off x="551384" y="274638"/>
            <a:ext cx="11161240" cy="939800"/>
          </a:xfrm>
        </p:spPr>
        <p:txBody>
          <a:bodyPr/>
          <a:lstStyle/>
          <a:p>
            <a:r>
              <a:rPr lang="en-US" dirty="0">
                <a:solidFill>
                  <a:schemeClr val="bg1"/>
                </a:solidFill>
              </a:rPr>
              <a:t>Sometimes we get in that shape spiritually.</a:t>
            </a:r>
            <a:endParaRPr lang="fr-CA" sz="6000"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000"/>
                                        <p:tgtEl>
                                          <p:spTgt spid="3">
                                            <p:txEl>
                                              <p:pRg st="5" end="5"/>
                                            </p:txEl>
                                          </p:spTgt>
                                        </p:tgtEl>
                                      </p:cBhvr>
                                    </p:animEffect>
                                    <p:anim calcmode="lin" valueType="num">
                                      <p:cBhvr>
                                        <p:cTn id="2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1928802"/>
            <a:ext cx="11017224" cy="4929198"/>
          </a:xfrm>
        </p:spPr>
        <p:txBody>
          <a:bodyPr rtlCol="0">
            <a:normAutofit/>
          </a:bodyPr>
          <a:lstStyle/>
          <a:p>
            <a:r>
              <a:rPr lang="en-US" sz="4000" dirty="0"/>
              <a:t>Look unto Jesus who is </a:t>
            </a:r>
            <a:r>
              <a:rPr lang="en-US" sz="4000" b="1" i="1" dirty="0"/>
              <a:t>the author and finisher of our faith</a:t>
            </a:r>
            <a:r>
              <a:rPr lang="en-US" sz="4000" dirty="0"/>
              <a:t>.</a:t>
            </a:r>
          </a:p>
          <a:p>
            <a:r>
              <a:rPr lang="en-US" sz="4000" dirty="0"/>
              <a:t>Do whatever little you </a:t>
            </a:r>
            <a:r>
              <a:rPr lang="en-US" sz="4000" i="1" u="sng" dirty="0"/>
              <a:t>can</a:t>
            </a:r>
            <a:r>
              <a:rPr lang="en-US" sz="4000" dirty="0"/>
              <a:t> do.</a:t>
            </a:r>
          </a:p>
          <a:p>
            <a:pPr algn="ctr">
              <a:buNone/>
            </a:pPr>
            <a:r>
              <a:rPr lang="en-US" sz="6000" b="1" i="1" dirty="0"/>
              <a:t>(1 Corinthians 15:58)</a:t>
            </a:r>
            <a:endParaRPr lang="en-US" sz="4000" dirty="0"/>
          </a:p>
          <a:p>
            <a:r>
              <a:rPr lang="en-US" sz="4000" dirty="0"/>
              <a:t>Doing what little you can do strengthens you for a time to do a little more.</a:t>
            </a:r>
          </a:p>
        </p:txBody>
      </p:sp>
      <p:sp>
        <p:nvSpPr>
          <p:cNvPr id="4099" name="Titre 1"/>
          <p:cNvSpPr>
            <a:spLocks noGrp="1"/>
          </p:cNvSpPr>
          <p:nvPr>
            <p:ph type="title"/>
          </p:nvPr>
        </p:nvSpPr>
        <p:spPr>
          <a:xfrm>
            <a:off x="1738314" y="274638"/>
            <a:ext cx="8643937" cy="939800"/>
          </a:xfrm>
        </p:spPr>
        <p:txBody>
          <a:bodyPr/>
          <a:lstStyle/>
          <a:p>
            <a:r>
              <a:rPr lang="en-US" sz="5400" dirty="0">
                <a:solidFill>
                  <a:schemeClr val="bg1"/>
                </a:solidFill>
              </a:rPr>
              <a:t>What can be done?</a:t>
            </a:r>
            <a:endParaRPr lang="fr-CA" sz="7200"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9336" y="1928802"/>
            <a:ext cx="7119672" cy="4654560"/>
          </a:xfrm>
        </p:spPr>
        <p:txBody>
          <a:bodyPr rtlCol="0">
            <a:normAutofit/>
          </a:bodyPr>
          <a:lstStyle/>
          <a:p>
            <a:r>
              <a:rPr lang="en-US" sz="4000" dirty="0"/>
              <a:t>Remember Peter [Matthew 14] who walked out to meet Jesus on the water?</a:t>
            </a:r>
          </a:p>
          <a:p>
            <a:r>
              <a:rPr lang="en-US" sz="4000" dirty="0"/>
              <a:t>As long as he kept his eye on Jesus he was OK.</a:t>
            </a:r>
          </a:p>
        </p:txBody>
      </p:sp>
      <p:sp>
        <p:nvSpPr>
          <p:cNvPr id="4099" name="Titre 1"/>
          <p:cNvSpPr>
            <a:spLocks noGrp="1"/>
          </p:cNvSpPr>
          <p:nvPr>
            <p:ph type="title"/>
          </p:nvPr>
        </p:nvSpPr>
        <p:spPr>
          <a:xfrm>
            <a:off x="1738314" y="274638"/>
            <a:ext cx="8643937" cy="939800"/>
          </a:xfrm>
        </p:spPr>
        <p:txBody>
          <a:bodyPr/>
          <a:lstStyle/>
          <a:p>
            <a:r>
              <a:rPr lang="en-US" dirty="0">
                <a:solidFill>
                  <a:schemeClr val="bg1"/>
                </a:solidFill>
              </a:rPr>
              <a:t>Look to Jesus to save us from the tempest that is boiling around us.</a:t>
            </a:r>
            <a:endParaRPr lang="fr-CA" sz="6000" dirty="0">
              <a:solidFill>
                <a:schemeClr val="bg1"/>
              </a:solidFill>
            </a:endParaRPr>
          </a:p>
        </p:txBody>
      </p:sp>
      <p:pic>
        <p:nvPicPr>
          <p:cNvPr id="4" name="Picture 3" descr="Peter_walks_on_water_toward_Jesus.jpg"/>
          <p:cNvPicPr>
            <a:picLocks noChangeAspect="1"/>
          </p:cNvPicPr>
          <p:nvPr/>
        </p:nvPicPr>
        <p:blipFill>
          <a:blip r:embed="rId3" cstate="print"/>
          <a:stretch>
            <a:fillRect/>
          </a:stretch>
        </p:blipFill>
        <p:spPr>
          <a:xfrm>
            <a:off x="8400256" y="1876415"/>
            <a:ext cx="3571875" cy="4524375"/>
          </a:xfrm>
          <a:prstGeom prst="rect">
            <a:avLst/>
          </a:prstGeom>
        </p:spPr>
      </p:pic>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2038376" y="332656"/>
            <a:ext cx="7772400" cy="1470025"/>
          </a:xfrm>
        </p:spPr>
        <p:txBody>
          <a:bodyPr/>
          <a:lstStyle/>
          <a:p>
            <a:r>
              <a:rPr lang="en-US" sz="5400" b="1" dirty="0">
                <a:solidFill>
                  <a:schemeClr val="bg1"/>
                </a:solidFill>
              </a:rPr>
              <a:t>Recover Our Zeal</a:t>
            </a:r>
            <a:br>
              <a:rPr lang="en-US" sz="5400" b="1" dirty="0"/>
            </a:br>
            <a:endParaRPr lang="en-US" sz="5400" dirty="0"/>
          </a:p>
        </p:txBody>
      </p:sp>
      <p:sp>
        <p:nvSpPr>
          <p:cNvPr id="2051" name="Sous-titre 2"/>
          <p:cNvSpPr>
            <a:spLocks noGrp="1"/>
          </p:cNvSpPr>
          <p:nvPr>
            <p:ph type="subTitle" idx="1"/>
          </p:nvPr>
        </p:nvSpPr>
        <p:spPr>
          <a:xfrm>
            <a:off x="2095472" y="3286124"/>
            <a:ext cx="7715304" cy="1109664"/>
          </a:xfrm>
        </p:spPr>
        <p:txBody>
          <a:bodyPr/>
          <a:lstStyle/>
          <a:p>
            <a:r>
              <a:rPr lang="en-US" sz="4800" b="1" dirty="0">
                <a:solidFill>
                  <a:schemeClr val="tx1"/>
                </a:solidFill>
              </a:rPr>
              <a:t>Light the Fire Again</a:t>
            </a:r>
            <a:endParaRPr lang="fr-CA" sz="4800" dirty="0">
              <a:solidFill>
                <a:schemeClr val="tx1"/>
              </a:solidFill>
            </a:endParaRPr>
          </a:p>
        </p:txBody>
      </p:sp>
      <p:sp>
        <p:nvSpPr>
          <p:cNvPr id="4" name="Rounded Rectangle 3"/>
          <p:cNvSpPr/>
          <p:nvPr/>
        </p:nvSpPr>
        <p:spPr>
          <a:xfrm>
            <a:off x="1524000" y="5214950"/>
            <a:ext cx="9144000" cy="1643050"/>
          </a:xfrm>
          <a:prstGeom prst="round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 name="Picture 4" descr="candle - snuffed out.jpg"/>
          <p:cNvPicPr>
            <a:picLocks noChangeAspect="1"/>
          </p:cNvPicPr>
          <p:nvPr/>
        </p:nvPicPr>
        <p:blipFill>
          <a:blip r:embed="rId3" cstate="print"/>
          <a:srcRect l="17308" r="9134" b="16795"/>
          <a:stretch>
            <a:fillRect/>
          </a:stretch>
        </p:blipFill>
        <p:spPr>
          <a:xfrm>
            <a:off x="5024431" y="5209166"/>
            <a:ext cx="1525341" cy="1648834"/>
          </a:xfrm>
          <a:prstGeom prst="rect">
            <a:avLst/>
          </a:prstGeom>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095605" y="274638"/>
            <a:ext cx="7358113" cy="2225668"/>
          </a:xfrm>
        </p:spPr>
        <p:txBody>
          <a:bodyPr rtlCol="0">
            <a:noAutofit/>
          </a:bodyPr>
          <a:lstStyle/>
          <a:p>
            <a:pPr fontAlgn="auto">
              <a:spcAft>
                <a:spcPts val="0"/>
              </a:spcAft>
              <a:defRPr/>
            </a:pPr>
            <a:r>
              <a:rPr lang="en-US" sz="6600" b="1" i="1" dirty="0"/>
              <a:t>Is There Any Zeal or Passion In Your Life?</a:t>
            </a:r>
            <a:endParaRPr lang="fr-CA" sz="6600" dirty="0">
              <a:solidFill>
                <a:schemeClr val="tx1">
                  <a:lumMod val="75000"/>
                  <a:lumOff val="25000"/>
                </a:schemeClr>
              </a:solidFill>
            </a:endParaRPr>
          </a:p>
        </p:txBody>
      </p:sp>
      <p:sp>
        <p:nvSpPr>
          <p:cNvPr id="3" name="Espace réservé du contenu 2"/>
          <p:cNvSpPr>
            <a:spLocks noGrp="1"/>
          </p:cNvSpPr>
          <p:nvPr>
            <p:ph idx="1"/>
          </p:nvPr>
        </p:nvSpPr>
        <p:spPr>
          <a:xfrm>
            <a:off x="3738564" y="2857497"/>
            <a:ext cx="6472237" cy="3268667"/>
          </a:xfrm>
        </p:spPr>
        <p:txBody>
          <a:bodyPr rtlCol="0">
            <a:normAutofit/>
          </a:bodyPr>
          <a:lstStyle/>
          <a:p>
            <a:endParaRPr lang="en-US" dirty="0"/>
          </a:p>
          <a:p>
            <a:r>
              <a:rPr lang="en-US" sz="3600" b="1" i="1" dirty="0"/>
              <a:t>Is the flame burning bright or has the flame burned low?</a:t>
            </a:r>
          </a:p>
        </p:txBody>
      </p:sp>
      <p:pic>
        <p:nvPicPr>
          <p:cNvPr id="4" name="Picture 3" descr="restoring spiritual passion.jpg"/>
          <p:cNvPicPr>
            <a:picLocks noChangeAspect="1"/>
          </p:cNvPicPr>
          <p:nvPr/>
        </p:nvPicPr>
        <p:blipFill>
          <a:blip r:embed="rId3" cstate="print"/>
          <a:stretch>
            <a:fillRect/>
          </a:stretch>
        </p:blipFill>
        <p:spPr>
          <a:xfrm>
            <a:off x="1706011" y="4143380"/>
            <a:ext cx="1749425" cy="2624138"/>
          </a:xfrm>
          <a:prstGeom prst="rect">
            <a:avLst/>
          </a:prstGeom>
        </p:spPr>
      </p:pic>
    </p:spTree>
  </p:cSld>
  <p:clrMapOvr>
    <a:masterClrMapping/>
  </p:clrMapOvr>
  <p:transition>
    <p:wipe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452795" y="274638"/>
            <a:ext cx="7000923" cy="1143000"/>
          </a:xfrm>
        </p:spPr>
        <p:txBody>
          <a:bodyPr rtlCol="0">
            <a:normAutofit/>
          </a:bodyPr>
          <a:lstStyle/>
          <a:p>
            <a:pPr algn="l" fontAlgn="auto">
              <a:spcAft>
                <a:spcPts val="0"/>
              </a:spcAft>
              <a:defRPr/>
            </a:pPr>
            <a:r>
              <a:rPr lang="en-US" sz="6000" b="1" i="1" dirty="0"/>
              <a:t>Lost Vision</a:t>
            </a:r>
            <a:endParaRPr lang="fr-CA" sz="6000" dirty="0">
              <a:solidFill>
                <a:schemeClr val="tx1">
                  <a:lumMod val="75000"/>
                  <a:lumOff val="25000"/>
                </a:schemeClr>
              </a:solidFill>
            </a:endParaRPr>
          </a:p>
        </p:txBody>
      </p:sp>
      <p:sp>
        <p:nvSpPr>
          <p:cNvPr id="3" name="Espace réservé du contenu 2"/>
          <p:cNvSpPr>
            <a:spLocks noGrp="1"/>
          </p:cNvSpPr>
          <p:nvPr>
            <p:ph idx="1"/>
          </p:nvPr>
        </p:nvSpPr>
        <p:spPr>
          <a:xfrm>
            <a:off x="3738564" y="1600201"/>
            <a:ext cx="8334100" cy="5257799"/>
          </a:xfrm>
        </p:spPr>
        <p:txBody>
          <a:bodyPr rtlCol="0">
            <a:normAutofit/>
          </a:bodyPr>
          <a:lstStyle/>
          <a:p>
            <a:r>
              <a:rPr lang="en-US" sz="3600" dirty="0"/>
              <a:t>The Russian Cosmonaut, Yuri Gagarin said, </a:t>
            </a:r>
            <a:r>
              <a:rPr lang="en-US" sz="3600" b="1" dirty="0"/>
              <a:t>“I know that there is no God because I have circled the globe and looked into the stars and I haven’t seen him.”</a:t>
            </a:r>
            <a:endParaRPr lang="en-US" sz="3600" dirty="0"/>
          </a:p>
          <a:p>
            <a:r>
              <a:rPr lang="en-US" sz="3600" dirty="0"/>
              <a:t>I have a question for him; Are you pure in heart?</a:t>
            </a:r>
          </a:p>
          <a:p>
            <a:r>
              <a:rPr lang="en-US" sz="3600" dirty="0"/>
              <a:t>Jesus said, </a:t>
            </a:r>
            <a:r>
              <a:rPr lang="en-US" sz="3600" b="1" i="1" dirty="0"/>
              <a:t>(Matthew 5:8)  Blessed are the pure in heart: for they shall see God</a:t>
            </a:r>
            <a:endParaRPr lang="en-US" sz="3600" dirty="0"/>
          </a:p>
        </p:txBody>
      </p:sp>
      <p:pic>
        <p:nvPicPr>
          <p:cNvPr id="4" name="Picture 3" descr="restoring spiritual passion.jpg"/>
          <p:cNvPicPr>
            <a:picLocks noChangeAspect="1"/>
          </p:cNvPicPr>
          <p:nvPr/>
        </p:nvPicPr>
        <p:blipFill>
          <a:blip r:embed="rId3" cstate="print"/>
          <a:stretch>
            <a:fillRect/>
          </a:stretch>
        </p:blipFill>
        <p:spPr>
          <a:xfrm>
            <a:off x="695400" y="1714488"/>
            <a:ext cx="2799202" cy="287835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452795" y="274638"/>
            <a:ext cx="7000923" cy="1143000"/>
          </a:xfrm>
        </p:spPr>
        <p:txBody>
          <a:bodyPr rtlCol="0">
            <a:normAutofit/>
          </a:bodyPr>
          <a:lstStyle/>
          <a:p>
            <a:pPr algn="l" fontAlgn="auto">
              <a:spcAft>
                <a:spcPts val="0"/>
              </a:spcAft>
              <a:defRPr/>
            </a:pPr>
            <a:r>
              <a:rPr lang="en-US" b="1" i="1" dirty="0"/>
              <a:t>Have You Lost Sight of God?</a:t>
            </a:r>
            <a:endParaRPr lang="fr-CA" dirty="0">
              <a:solidFill>
                <a:schemeClr val="tx1">
                  <a:lumMod val="75000"/>
                  <a:lumOff val="25000"/>
                </a:schemeClr>
              </a:solidFill>
            </a:endParaRPr>
          </a:p>
        </p:txBody>
      </p:sp>
      <p:sp>
        <p:nvSpPr>
          <p:cNvPr id="3" name="Espace réservé du contenu 2"/>
          <p:cNvSpPr>
            <a:spLocks noGrp="1"/>
          </p:cNvSpPr>
          <p:nvPr>
            <p:ph idx="1"/>
          </p:nvPr>
        </p:nvSpPr>
        <p:spPr>
          <a:xfrm>
            <a:off x="3738564" y="1600201"/>
            <a:ext cx="6472237" cy="4525963"/>
          </a:xfrm>
        </p:spPr>
        <p:txBody>
          <a:bodyPr rtlCol="0">
            <a:normAutofit fontScale="85000" lnSpcReduction="20000"/>
          </a:bodyPr>
          <a:lstStyle/>
          <a:p>
            <a:r>
              <a:rPr lang="en-US" dirty="0"/>
              <a:t>How high does your heart’s Pure-O-Meter register?</a:t>
            </a:r>
          </a:p>
          <a:p>
            <a:r>
              <a:rPr lang="en-US" dirty="0"/>
              <a:t>Perhaps your flame has burnt low through neglect. </a:t>
            </a:r>
          </a:p>
          <a:p>
            <a:r>
              <a:rPr lang="en-US" dirty="0"/>
              <a:t>This brings us right back to unconfessed </a:t>
            </a:r>
            <a:r>
              <a:rPr lang="en-US"/>
              <a:t>and un-repented sins</a:t>
            </a:r>
            <a:r>
              <a:rPr lang="en-US" dirty="0"/>
              <a:t>.</a:t>
            </a:r>
          </a:p>
          <a:p>
            <a:r>
              <a:rPr lang="en-US" dirty="0"/>
              <a:t>If you repent and come back to Jesus, </a:t>
            </a:r>
          </a:p>
          <a:p>
            <a:r>
              <a:rPr lang="en-US" dirty="0"/>
              <a:t>He will fill you with the Oil of the Spirit once again.</a:t>
            </a:r>
          </a:p>
          <a:p>
            <a:r>
              <a:rPr lang="en-US" dirty="0"/>
              <a:t>And then your flame can burn brightly once again.</a:t>
            </a:r>
          </a:p>
        </p:txBody>
      </p:sp>
      <p:pic>
        <p:nvPicPr>
          <p:cNvPr id="4" name="Picture 3" descr="restoring spiritual passion.jpg"/>
          <p:cNvPicPr>
            <a:picLocks noChangeAspect="1"/>
          </p:cNvPicPr>
          <p:nvPr/>
        </p:nvPicPr>
        <p:blipFill>
          <a:blip r:embed="rId3" cstate="print"/>
          <a:srcRect l="23451" r="10104" b="13822"/>
          <a:stretch>
            <a:fillRect/>
          </a:stretch>
        </p:blipFill>
        <p:spPr>
          <a:xfrm>
            <a:off x="1666845" y="3143248"/>
            <a:ext cx="1440921" cy="178595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anim calcmode="lin" valueType="num">
                                      <p:cBhvr>
                                        <p:cTn id="1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900" decel="100000" fill="hold"/>
                                        <p:tgtEl>
                                          <p:spTgt spid="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 name="Picture 5" descr="joy in the Lord boy.jpg"/>
          <p:cNvPicPr>
            <a:picLocks noChangeAspect="1"/>
          </p:cNvPicPr>
          <p:nvPr/>
        </p:nvPicPr>
        <p:blipFill>
          <a:blip r:embed="rId3" cstate="print"/>
          <a:stretch>
            <a:fillRect/>
          </a:stretch>
        </p:blipFill>
        <p:spPr>
          <a:xfrm>
            <a:off x="8739206" y="4088576"/>
            <a:ext cx="1789536" cy="2526719"/>
          </a:xfrm>
          <a:prstGeom prst="rect">
            <a:avLst/>
          </a:prstGeom>
        </p:spPr>
      </p:pic>
      <p:pic>
        <p:nvPicPr>
          <p:cNvPr id="5" name="Picture 4" descr="joy in the Lord sunset.jpg"/>
          <p:cNvPicPr>
            <a:picLocks noChangeAspect="1"/>
          </p:cNvPicPr>
          <p:nvPr/>
        </p:nvPicPr>
        <p:blipFill>
          <a:blip r:embed="rId4" cstate="print"/>
          <a:srcRect l="5175" t="15669" r="7812" b="5105"/>
          <a:stretch>
            <a:fillRect/>
          </a:stretch>
        </p:blipFill>
        <p:spPr>
          <a:xfrm>
            <a:off x="1666844" y="4214818"/>
            <a:ext cx="4143404" cy="2511154"/>
          </a:xfrm>
          <a:prstGeom prst="rect">
            <a:avLst/>
          </a:prstGeom>
        </p:spPr>
      </p:pic>
      <p:sp>
        <p:nvSpPr>
          <p:cNvPr id="5122" name="Espace réservé du contenu 2"/>
          <p:cNvSpPr>
            <a:spLocks noGrp="1"/>
          </p:cNvSpPr>
          <p:nvPr>
            <p:ph idx="1"/>
          </p:nvPr>
        </p:nvSpPr>
        <p:spPr>
          <a:xfrm>
            <a:off x="0" y="2071678"/>
            <a:ext cx="11496600" cy="2928958"/>
          </a:xfrm>
        </p:spPr>
        <p:txBody>
          <a:bodyPr/>
          <a:lstStyle/>
          <a:p>
            <a:r>
              <a:rPr lang="en-US" dirty="0"/>
              <a:t>Even though you may fall down, you don’t have to </a:t>
            </a:r>
            <a:r>
              <a:rPr lang="en-US" u="sng" dirty="0"/>
              <a:t>stay</a:t>
            </a:r>
            <a:r>
              <a:rPr lang="en-US" dirty="0"/>
              <a:t> down.</a:t>
            </a:r>
          </a:p>
          <a:p>
            <a:r>
              <a:rPr lang="en-US" dirty="0"/>
              <a:t>He will pick you up </a:t>
            </a:r>
            <a:r>
              <a:rPr lang="en-US" i="1" u="words" dirty="0"/>
              <a:t>every time</a:t>
            </a:r>
            <a:r>
              <a:rPr lang="en-US" dirty="0"/>
              <a:t> you fall IF you confess and repent.</a:t>
            </a:r>
          </a:p>
        </p:txBody>
      </p:sp>
      <p:sp>
        <p:nvSpPr>
          <p:cNvPr id="5123" name="Titre 1"/>
          <p:cNvSpPr>
            <a:spLocks noGrp="1"/>
          </p:cNvSpPr>
          <p:nvPr>
            <p:ph type="title"/>
          </p:nvPr>
        </p:nvSpPr>
        <p:spPr>
          <a:xfrm>
            <a:off x="479376" y="274638"/>
            <a:ext cx="11089232" cy="1654164"/>
          </a:xfrm>
        </p:spPr>
        <p:txBody>
          <a:bodyPr/>
          <a:lstStyle/>
          <a:p>
            <a:pPr eaLnBrk="1" hangingPunct="1"/>
            <a:r>
              <a:rPr lang="fr-CA" dirty="0">
                <a:solidFill>
                  <a:schemeClr val="bg1"/>
                </a:solidFill>
              </a:rPr>
              <a:t>The </a:t>
            </a:r>
            <a:r>
              <a:rPr lang="en-US" dirty="0">
                <a:solidFill>
                  <a:schemeClr val="bg1"/>
                </a:solidFill>
              </a:rPr>
              <a:t>Wonderful</a:t>
            </a:r>
            <a:r>
              <a:rPr lang="fr-CA" dirty="0">
                <a:solidFill>
                  <a:schemeClr val="bg1"/>
                </a:solidFill>
              </a:rPr>
              <a:t> </a:t>
            </a:r>
            <a:r>
              <a:rPr lang="en-US" dirty="0">
                <a:solidFill>
                  <a:schemeClr val="bg1"/>
                </a:solidFill>
              </a:rPr>
              <a:t>Thing</a:t>
            </a:r>
            <a:r>
              <a:rPr lang="fr-CA" dirty="0">
                <a:solidFill>
                  <a:schemeClr val="bg1"/>
                </a:solidFill>
              </a:rPr>
              <a:t> About </a:t>
            </a:r>
            <a:r>
              <a:rPr lang="en-US" dirty="0">
                <a:solidFill>
                  <a:schemeClr val="bg1"/>
                </a:solidFill>
              </a:rPr>
              <a:t>Being</a:t>
            </a:r>
            <a:r>
              <a:rPr lang="fr-CA" dirty="0">
                <a:solidFill>
                  <a:schemeClr val="bg1"/>
                </a:solidFill>
              </a:rPr>
              <a:t> A Christian</a:t>
            </a:r>
            <a:endParaRPr lang="fr-CA" sz="5400" dirty="0">
              <a:solidFill>
                <a:schemeClr val="bg1"/>
              </a:solidFill>
            </a:endParaRPr>
          </a:p>
        </p:txBody>
      </p:sp>
    </p:spTree>
  </p:cSld>
  <p:clrMapOvr>
    <a:masterClrMapping/>
  </p:clrMapOvr>
  <p:transition spd="med">
    <p:wipe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452795" y="274638"/>
            <a:ext cx="7000923" cy="1143000"/>
          </a:xfrm>
        </p:spPr>
        <p:txBody>
          <a:bodyPr rtlCol="0">
            <a:normAutofit/>
          </a:bodyPr>
          <a:lstStyle/>
          <a:p>
            <a:pPr algn="l" fontAlgn="auto">
              <a:spcAft>
                <a:spcPts val="0"/>
              </a:spcAft>
              <a:defRPr/>
            </a:pPr>
            <a:r>
              <a:rPr lang="en-US" b="1" i="1" dirty="0"/>
              <a:t>Casting Our Sins In The Sea</a:t>
            </a:r>
            <a:endParaRPr lang="fr-CA" dirty="0">
              <a:solidFill>
                <a:schemeClr val="tx1">
                  <a:lumMod val="75000"/>
                  <a:lumOff val="25000"/>
                </a:schemeClr>
              </a:solidFill>
            </a:endParaRPr>
          </a:p>
        </p:txBody>
      </p:sp>
      <p:sp>
        <p:nvSpPr>
          <p:cNvPr id="3" name="Espace réservé du contenu 2"/>
          <p:cNvSpPr>
            <a:spLocks noGrp="1"/>
          </p:cNvSpPr>
          <p:nvPr>
            <p:ph idx="1"/>
          </p:nvPr>
        </p:nvSpPr>
        <p:spPr>
          <a:xfrm>
            <a:off x="3215680" y="1427703"/>
            <a:ext cx="8488461" cy="5155659"/>
          </a:xfrm>
        </p:spPr>
        <p:txBody>
          <a:bodyPr rtlCol="0">
            <a:normAutofit/>
          </a:bodyPr>
          <a:lstStyle/>
          <a:p>
            <a:pPr marL="0" marR="0" algn="just">
              <a:spcBef>
                <a:spcPts val="0"/>
              </a:spcBef>
              <a:spcAft>
                <a:spcPts val="600"/>
              </a:spcAft>
            </a:pPr>
            <a:r>
              <a:rPr lang="en-US" b="1" i="1" dirty="0">
                <a:solidFill>
                  <a:srgbClr val="385723"/>
                </a:solidFill>
                <a:latin typeface="Times New Roman" panose="02020603050405020304" pitchFamily="18" charset="0"/>
                <a:ea typeface="Calibri" panose="020F0502020204030204" pitchFamily="34" charset="0"/>
                <a:cs typeface="Times New Roman" panose="02020603050405020304" pitchFamily="18" charset="0"/>
              </a:rPr>
              <a:t>[Micah 7:18-20] Who is a God like you, pardoning iniquity and passing over transgression for the remnant of his inheritance? He does not retain his anger forever, because he delights in steadfast love. He will again have compassion on us; he will tread our iniquities underfoot. </a:t>
            </a:r>
            <a:r>
              <a:rPr lang="en-US" b="1" i="1" u="sng" dirty="0">
                <a:solidFill>
                  <a:srgbClr val="385723"/>
                </a:solidFill>
                <a:latin typeface="Times New Roman" panose="02020603050405020304" pitchFamily="18" charset="0"/>
                <a:ea typeface="Calibri" panose="020F0502020204030204" pitchFamily="34" charset="0"/>
                <a:cs typeface="Times New Roman" panose="02020603050405020304" pitchFamily="18" charset="0"/>
              </a:rPr>
              <a:t>You will cast all our sins into the depths of the sea. </a:t>
            </a:r>
            <a:r>
              <a:rPr lang="en-US" b="1" i="1" dirty="0">
                <a:solidFill>
                  <a:srgbClr val="385723"/>
                </a:solidFill>
                <a:latin typeface="Times New Roman" panose="02020603050405020304" pitchFamily="18" charset="0"/>
                <a:ea typeface="Calibri" panose="020F0502020204030204" pitchFamily="34" charset="0"/>
                <a:cs typeface="Times New Roman" panose="02020603050405020304" pitchFamily="18" charset="0"/>
              </a:rPr>
              <a:t>You will show faithfulness to Jacob and steadfast love to Abraham, as you have sworn to our fathers from the days of old.</a:t>
            </a:r>
            <a:endParaRPr lang="en-US" sz="2800" dirty="0">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8155540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35873" y="125760"/>
            <a:ext cx="6664784" cy="1143000"/>
          </a:xfrm>
        </p:spPr>
        <p:txBody>
          <a:bodyPr rtlCol="0">
            <a:normAutofit/>
          </a:bodyPr>
          <a:lstStyle/>
          <a:p>
            <a:pPr algn="l" fontAlgn="auto">
              <a:spcAft>
                <a:spcPts val="0"/>
              </a:spcAft>
              <a:defRPr/>
            </a:pPr>
            <a:r>
              <a:rPr lang="en-US" b="1" i="1" dirty="0"/>
              <a:t>Casting Our Sins In The Sea</a:t>
            </a:r>
            <a:endParaRPr lang="fr-CA" dirty="0">
              <a:solidFill>
                <a:schemeClr val="tx1">
                  <a:lumMod val="75000"/>
                  <a:lumOff val="25000"/>
                </a:schemeClr>
              </a:solidFill>
            </a:endParaRPr>
          </a:p>
        </p:txBody>
      </p:sp>
      <p:sp>
        <p:nvSpPr>
          <p:cNvPr id="3" name="Espace réservé du contenu 2"/>
          <p:cNvSpPr>
            <a:spLocks noGrp="1"/>
          </p:cNvSpPr>
          <p:nvPr>
            <p:ph idx="1"/>
          </p:nvPr>
        </p:nvSpPr>
        <p:spPr>
          <a:xfrm>
            <a:off x="5349884" y="1268760"/>
            <a:ext cx="6842116" cy="5256583"/>
          </a:xfrm>
        </p:spPr>
        <p:txBody>
          <a:bodyPr rtlCol="0">
            <a:normAutofit/>
          </a:bodyPr>
          <a:lstStyle/>
          <a:p>
            <a:pPr marL="0" marR="0" algn="just">
              <a:spcBef>
                <a:spcPts val="0"/>
              </a:spcBef>
              <a:spcAft>
                <a:spcPts val="6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In 2010 the Deepwater Horizon oil spill (A.K.A. BP oil spill) dumped an estimated 210,000 gallons of oil into the Gulf of Mexico. </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6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It was feared at the time that this unprecedented spill would spread oil all along the gulf coast and beyond. </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6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Some even suggested that currents could possibly send it around the tip of Florida and up the East Coast. </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600"/>
              </a:spcAft>
            </a:pPr>
            <a:endParaRPr lang="en-US" sz="280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A0806BD-44D9-CDBC-7CEB-A50FE16DD4C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744" y="111316"/>
            <a:ext cx="4994920" cy="3317683"/>
          </a:xfrm>
          <a:prstGeom prst="rect">
            <a:avLst/>
          </a:prstGeom>
        </p:spPr>
      </p:pic>
      <p:pic>
        <p:nvPicPr>
          <p:cNvPr id="7" name="Picture 6">
            <a:extLst>
              <a:ext uri="{FF2B5EF4-FFF2-40B4-BE49-F238E27FC236}">
                <a16:creationId xmlns:a16="http://schemas.microsoft.com/office/drawing/2014/main" id="{FEC6B04F-5FBA-2493-FB27-AF9045CACBC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744" y="3861049"/>
            <a:ext cx="4994920" cy="2996951"/>
          </a:xfrm>
          <a:prstGeom prst="rect">
            <a:avLst/>
          </a:prstGeom>
        </p:spPr>
      </p:pic>
    </p:spTree>
    <p:extLst>
      <p:ext uri="{BB962C8B-B14F-4D97-AF65-F5344CB8AC3E}">
        <p14:creationId xmlns:p14="http://schemas.microsoft.com/office/powerpoint/2010/main" val="108983068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49884" y="125761"/>
            <a:ext cx="6594911" cy="1143000"/>
          </a:xfrm>
        </p:spPr>
        <p:txBody>
          <a:bodyPr rtlCol="0">
            <a:normAutofit/>
          </a:bodyPr>
          <a:lstStyle/>
          <a:p>
            <a:pPr algn="l" fontAlgn="auto">
              <a:spcAft>
                <a:spcPts val="0"/>
              </a:spcAft>
              <a:defRPr/>
            </a:pPr>
            <a:r>
              <a:rPr lang="en-US" b="1" i="1" dirty="0"/>
              <a:t>Casting Our Sins In The Sea</a:t>
            </a:r>
            <a:endParaRPr lang="fr-CA" dirty="0">
              <a:solidFill>
                <a:schemeClr val="tx1">
                  <a:lumMod val="75000"/>
                  <a:lumOff val="25000"/>
                </a:schemeClr>
              </a:solidFill>
            </a:endParaRPr>
          </a:p>
        </p:txBody>
      </p:sp>
      <p:sp>
        <p:nvSpPr>
          <p:cNvPr id="3" name="Espace réservé du contenu 2"/>
          <p:cNvSpPr>
            <a:spLocks noGrp="1"/>
          </p:cNvSpPr>
          <p:nvPr>
            <p:ph idx="1"/>
          </p:nvPr>
        </p:nvSpPr>
        <p:spPr>
          <a:xfrm>
            <a:off x="5349884" y="1268760"/>
            <a:ext cx="6842116" cy="5256583"/>
          </a:xfrm>
        </p:spPr>
        <p:txBody>
          <a:bodyPr rtlCol="0">
            <a:normAutofit/>
          </a:bodyPr>
          <a:lstStyle/>
          <a:p>
            <a:pPr marL="0" marR="0" algn="just">
              <a:spcBef>
                <a:spcPts val="0"/>
              </a:spcBef>
              <a:spcAft>
                <a:spcPts val="600"/>
              </a:spcAft>
            </a:pPr>
            <a:r>
              <a:rPr lang="en-US" sz="2800" dirty="0">
                <a:latin typeface="Arial" panose="020B0604020202020204" pitchFamily="34" charset="0"/>
                <a:ea typeface="Calibri" panose="020F0502020204030204" pitchFamily="34" charset="0"/>
                <a:cs typeface="Times New Roman" panose="02020603050405020304" pitchFamily="18" charset="0"/>
              </a:rPr>
              <a:t>As it turned out, these dire predictions did not come to fruition. </a:t>
            </a:r>
            <a:endParaRPr lang="en-US" sz="2400" dirty="0">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600"/>
              </a:spcAft>
            </a:pPr>
            <a:r>
              <a:rPr lang="en-US" sz="2800" dirty="0">
                <a:latin typeface="Arial" panose="020B0604020202020204" pitchFamily="34" charset="0"/>
                <a:ea typeface="Calibri" panose="020F0502020204030204" pitchFamily="34" charset="0"/>
                <a:cs typeface="Times New Roman" panose="02020603050405020304" pitchFamily="18" charset="0"/>
              </a:rPr>
              <a:t>When tourists finally came back to the beaches, they discovered that the water was clear and the beaches were clean. Where did all that oil go? </a:t>
            </a:r>
            <a:endParaRPr lang="en-US" sz="2400" dirty="0">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600"/>
              </a:spcAft>
            </a:pPr>
            <a:r>
              <a:rPr lang="en-US" sz="2800" dirty="0">
                <a:latin typeface="Arial" panose="020B0604020202020204" pitchFamily="34" charset="0"/>
                <a:ea typeface="Calibri" panose="020F0502020204030204" pitchFamily="34" charset="0"/>
                <a:cs typeface="Times New Roman" panose="02020603050405020304" pitchFamily="18" charset="0"/>
              </a:rPr>
              <a:t>Most of it went to the bottom of the ocean. </a:t>
            </a:r>
            <a:endParaRPr lang="en-US" sz="2400" dirty="0">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600"/>
              </a:spcAft>
            </a:pPr>
            <a:r>
              <a:rPr lang="en-US" sz="2800" dirty="0">
                <a:latin typeface="Arial" panose="020B0604020202020204" pitchFamily="34" charset="0"/>
                <a:ea typeface="Calibri" panose="020F0502020204030204" pitchFamily="34" charset="0"/>
                <a:cs typeface="Times New Roman" panose="02020603050405020304" pitchFamily="18" charset="0"/>
              </a:rPr>
              <a:t>You see, as massive as that oil spill was in volume, the volume of water in the Gulf of Mexico was larger. </a:t>
            </a:r>
            <a:endParaRPr lang="en-US" sz="2400" dirty="0">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600"/>
              </a:spcAft>
            </a:pPr>
            <a:endParaRPr lang="en-US" sz="280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A0806BD-44D9-CDBC-7CEB-A50FE16DD4C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743" y="26248"/>
            <a:ext cx="4994920" cy="3186728"/>
          </a:xfrm>
          <a:prstGeom prst="rect">
            <a:avLst/>
          </a:prstGeom>
        </p:spPr>
      </p:pic>
      <p:pic>
        <p:nvPicPr>
          <p:cNvPr id="7" name="Picture 6">
            <a:extLst>
              <a:ext uri="{FF2B5EF4-FFF2-40B4-BE49-F238E27FC236}">
                <a16:creationId xmlns:a16="http://schemas.microsoft.com/office/drawing/2014/main" id="{FEC6B04F-5FBA-2493-FB27-AF9045CACBC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9743" y="3472634"/>
            <a:ext cx="4994920" cy="3326616"/>
          </a:xfrm>
          <a:prstGeom prst="rect">
            <a:avLst/>
          </a:prstGeom>
        </p:spPr>
      </p:pic>
    </p:spTree>
    <p:extLst>
      <p:ext uri="{BB962C8B-B14F-4D97-AF65-F5344CB8AC3E}">
        <p14:creationId xmlns:p14="http://schemas.microsoft.com/office/powerpoint/2010/main" val="878970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11824" y="2899"/>
            <a:ext cx="6115236" cy="1143000"/>
          </a:xfrm>
        </p:spPr>
        <p:txBody>
          <a:bodyPr rtlCol="0">
            <a:normAutofit/>
          </a:bodyPr>
          <a:lstStyle/>
          <a:p>
            <a:pPr algn="l" fontAlgn="auto">
              <a:spcAft>
                <a:spcPts val="0"/>
              </a:spcAft>
              <a:defRPr/>
            </a:pPr>
            <a:r>
              <a:rPr lang="en-US" sz="6000" b="1" i="1" dirty="0"/>
              <a:t>How Large?</a:t>
            </a:r>
            <a:endParaRPr lang="fr-CA" sz="6000" dirty="0">
              <a:solidFill>
                <a:schemeClr val="tx1">
                  <a:lumMod val="75000"/>
                  <a:lumOff val="25000"/>
                </a:schemeClr>
              </a:solidFill>
            </a:endParaRPr>
          </a:p>
        </p:txBody>
      </p:sp>
      <p:sp>
        <p:nvSpPr>
          <p:cNvPr id="3" name="Espace réservé du contenu 2"/>
          <p:cNvSpPr>
            <a:spLocks noGrp="1"/>
          </p:cNvSpPr>
          <p:nvPr>
            <p:ph idx="1"/>
          </p:nvPr>
        </p:nvSpPr>
        <p:spPr>
          <a:xfrm>
            <a:off x="2448272" y="1145899"/>
            <a:ext cx="9552383" cy="2859165"/>
          </a:xfrm>
        </p:spPr>
        <p:txBody>
          <a:bodyPr rtlCol="0">
            <a:normAutofit lnSpcReduction="10000"/>
          </a:bodyPr>
          <a:lstStyle/>
          <a:p>
            <a:pPr marL="0" marR="0" algn="just">
              <a:spcBef>
                <a:spcPts val="0"/>
              </a:spcBef>
              <a:spcAft>
                <a:spcPts val="600"/>
              </a:spcAft>
            </a:pPr>
            <a:r>
              <a:rPr lang="en-US" sz="4000" b="1" dirty="0">
                <a:latin typeface="Arial" panose="020B0604020202020204" pitchFamily="34" charset="0"/>
                <a:ea typeface="Calibri" panose="020F0502020204030204" pitchFamily="34" charset="0"/>
                <a:cs typeface="Times New Roman" panose="02020603050405020304" pitchFamily="18" charset="0"/>
              </a:rPr>
              <a:t>643,000,000,000,000,000 gallons! </a:t>
            </a:r>
          </a:p>
          <a:p>
            <a:pPr marL="0" marR="0" algn="just">
              <a:spcBef>
                <a:spcPts val="0"/>
              </a:spcBef>
              <a:spcAft>
                <a:spcPts val="600"/>
              </a:spcAft>
            </a:pPr>
            <a:r>
              <a:rPr lang="en-US" dirty="0">
                <a:latin typeface="Arial" panose="020B0604020202020204" pitchFamily="34" charset="0"/>
                <a:ea typeface="Calibri" panose="020F0502020204030204" pitchFamily="34" charset="0"/>
                <a:cs typeface="Times New Roman" panose="02020603050405020304" pitchFamily="18" charset="0"/>
              </a:rPr>
              <a:t>That's 643 quadrillion! </a:t>
            </a:r>
            <a:endParaRPr lang="en-US" sz="2800" dirty="0">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600"/>
              </a:spcAft>
            </a:pPr>
            <a:r>
              <a:rPr lang="en-US" dirty="0">
                <a:latin typeface="Arial" panose="020B0604020202020204" pitchFamily="34" charset="0"/>
                <a:ea typeface="Calibri" panose="020F0502020204030204" pitchFamily="34" charset="0"/>
                <a:cs typeface="Times New Roman" panose="02020603050405020304" pitchFamily="18" charset="0"/>
              </a:rPr>
              <a:t>As deadly and destructive as the Deep Water Horizon oil spill was, our sins are much more deadly and destructive. </a:t>
            </a:r>
            <a:endParaRPr lang="en-US" sz="2800" dirty="0">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7FC2D37A-D049-60A3-6016-B1C7885432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66953"/>
            <a:ext cx="3575720" cy="3212752"/>
          </a:xfrm>
          <a:prstGeom prst="rect">
            <a:avLst/>
          </a:prstGeom>
        </p:spPr>
      </p:pic>
      <p:pic>
        <p:nvPicPr>
          <p:cNvPr id="7" name="Picture 6">
            <a:extLst>
              <a:ext uri="{FF2B5EF4-FFF2-40B4-BE49-F238E27FC236}">
                <a16:creationId xmlns:a16="http://schemas.microsoft.com/office/drawing/2014/main" id="{12F52E86-5F8F-2618-227A-E6D2C77F678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104113" y="3472241"/>
            <a:ext cx="5087888" cy="3385759"/>
          </a:xfrm>
          <a:prstGeom prst="rect">
            <a:avLst/>
          </a:prstGeom>
        </p:spPr>
      </p:pic>
    </p:spTree>
    <p:extLst>
      <p:ext uri="{BB962C8B-B14F-4D97-AF65-F5344CB8AC3E}">
        <p14:creationId xmlns:p14="http://schemas.microsoft.com/office/powerpoint/2010/main" val="89401234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871864" y="201159"/>
            <a:ext cx="7000923" cy="1143000"/>
          </a:xfrm>
        </p:spPr>
        <p:txBody>
          <a:bodyPr rtlCol="0">
            <a:normAutofit/>
          </a:bodyPr>
          <a:lstStyle/>
          <a:p>
            <a:pPr algn="l" fontAlgn="auto">
              <a:spcAft>
                <a:spcPts val="0"/>
              </a:spcAft>
              <a:defRPr/>
            </a:pPr>
            <a:r>
              <a:rPr lang="en-US" b="1" i="1" dirty="0"/>
              <a:t>Casting Our Sins In The Sea</a:t>
            </a:r>
            <a:endParaRPr lang="fr-CA" dirty="0">
              <a:solidFill>
                <a:schemeClr val="tx1">
                  <a:lumMod val="75000"/>
                  <a:lumOff val="25000"/>
                </a:schemeClr>
              </a:solidFill>
            </a:endParaRPr>
          </a:p>
        </p:txBody>
      </p:sp>
      <p:sp>
        <p:nvSpPr>
          <p:cNvPr id="3" name="Espace réservé du contenu 2"/>
          <p:cNvSpPr>
            <a:spLocks noGrp="1"/>
          </p:cNvSpPr>
          <p:nvPr>
            <p:ph idx="1"/>
          </p:nvPr>
        </p:nvSpPr>
        <p:spPr>
          <a:xfrm>
            <a:off x="4703218" y="1427703"/>
            <a:ext cx="7000923" cy="4881617"/>
          </a:xfrm>
        </p:spPr>
        <p:txBody>
          <a:bodyPr rtlCol="0">
            <a:normAutofit/>
          </a:bodyPr>
          <a:lstStyle/>
          <a:p>
            <a:pPr marL="0" marR="0" algn="just">
              <a:spcBef>
                <a:spcPts val="0"/>
              </a:spcBef>
              <a:spcAft>
                <a:spcPts val="600"/>
              </a:spcAft>
            </a:pPr>
            <a:r>
              <a:rPr lang="en-US" dirty="0">
                <a:latin typeface="Arial" panose="020B0604020202020204" pitchFamily="34" charset="0"/>
                <a:ea typeface="Calibri" panose="020F0502020204030204" pitchFamily="34" charset="0"/>
                <a:cs typeface="Times New Roman" panose="02020603050405020304" pitchFamily="18" charset="0"/>
              </a:rPr>
              <a:t>But as great as our sins are, when we cast them into the sea of God's love and grace those sins are nowhere to be found! </a:t>
            </a:r>
            <a:endParaRPr lang="en-US" sz="2800" dirty="0">
              <a:latin typeface="Arial" panose="020B0604020202020204" pitchFamily="34" charset="0"/>
              <a:ea typeface="Times New Roman" panose="02020603050405020304" pitchFamily="18" charset="0"/>
              <a:cs typeface="Times New Roman" panose="02020603050405020304" pitchFamily="18" charset="0"/>
            </a:endParaRPr>
          </a:p>
          <a:p>
            <a:r>
              <a:rPr lang="en-US" dirty="0"/>
              <a:t>If you repent and come back to Jesus, </a:t>
            </a:r>
          </a:p>
          <a:p>
            <a:r>
              <a:rPr lang="en-US" dirty="0"/>
              <a:t>He will fill you with the Oil of the Spirit once again.</a:t>
            </a:r>
          </a:p>
          <a:p>
            <a:r>
              <a:rPr lang="en-US" dirty="0"/>
              <a:t>And then your flame can burn brightly once again.</a:t>
            </a:r>
          </a:p>
        </p:txBody>
      </p:sp>
      <p:pic>
        <p:nvPicPr>
          <p:cNvPr id="4" name="Picture 3">
            <a:extLst>
              <a:ext uri="{FF2B5EF4-FFF2-40B4-BE49-F238E27FC236}">
                <a16:creationId xmlns:a16="http://schemas.microsoft.com/office/drawing/2014/main" id="{C0D0C3FE-DB23-97C2-5128-7F2DAA0213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54" y="4352675"/>
            <a:ext cx="4393162" cy="2471154"/>
          </a:xfrm>
          <a:prstGeom prst="rect">
            <a:avLst/>
          </a:prstGeom>
        </p:spPr>
      </p:pic>
      <p:pic>
        <p:nvPicPr>
          <p:cNvPr id="5" name="Picture 4" descr="restoring spiritual passion.jpg">
            <a:extLst>
              <a:ext uri="{FF2B5EF4-FFF2-40B4-BE49-F238E27FC236}">
                <a16:creationId xmlns:a16="http://schemas.microsoft.com/office/drawing/2014/main" id="{6D429224-E877-65D3-09FA-4A8E388569B9}"/>
              </a:ext>
            </a:extLst>
          </p:cNvPr>
          <p:cNvPicPr>
            <a:picLocks noChangeAspect="1"/>
          </p:cNvPicPr>
          <p:nvPr/>
        </p:nvPicPr>
        <p:blipFill>
          <a:blip r:embed="rId4" cstate="print"/>
          <a:srcRect l="23451" r="10104" b="13822"/>
          <a:stretch>
            <a:fillRect/>
          </a:stretch>
        </p:blipFill>
        <p:spPr>
          <a:xfrm>
            <a:off x="191344" y="182993"/>
            <a:ext cx="1873679" cy="2322332"/>
          </a:xfrm>
          <a:prstGeom prst="rect">
            <a:avLst/>
          </a:prstGeom>
        </p:spPr>
      </p:pic>
    </p:spTree>
    <p:extLst>
      <p:ext uri="{BB962C8B-B14F-4D97-AF65-F5344CB8AC3E}">
        <p14:creationId xmlns:p14="http://schemas.microsoft.com/office/powerpoint/2010/main" val="1751316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900" decel="100000" fill="hold"/>
                                        <p:tgtEl>
                                          <p:spTgt spid="5"/>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 name="Picture 5" descr="joy in the Lord boy.jpg"/>
          <p:cNvPicPr>
            <a:picLocks noChangeAspect="1"/>
          </p:cNvPicPr>
          <p:nvPr/>
        </p:nvPicPr>
        <p:blipFill>
          <a:blip r:embed="rId3" cstate="print"/>
          <a:stretch>
            <a:fillRect/>
          </a:stretch>
        </p:blipFill>
        <p:spPr>
          <a:xfrm>
            <a:off x="8739206" y="4088576"/>
            <a:ext cx="1789536" cy="2526719"/>
          </a:xfrm>
          <a:prstGeom prst="rect">
            <a:avLst/>
          </a:prstGeom>
        </p:spPr>
      </p:pic>
      <p:pic>
        <p:nvPicPr>
          <p:cNvPr id="5" name="Picture 4" descr="joy in the Lord sunset.jpg"/>
          <p:cNvPicPr>
            <a:picLocks noChangeAspect="1"/>
          </p:cNvPicPr>
          <p:nvPr/>
        </p:nvPicPr>
        <p:blipFill>
          <a:blip r:embed="rId4" cstate="print"/>
          <a:srcRect l="5175" t="15669" r="7812" b="5105"/>
          <a:stretch>
            <a:fillRect/>
          </a:stretch>
        </p:blipFill>
        <p:spPr>
          <a:xfrm>
            <a:off x="1666844" y="4214818"/>
            <a:ext cx="4143404" cy="2511154"/>
          </a:xfrm>
          <a:prstGeom prst="rect">
            <a:avLst/>
          </a:prstGeom>
        </p:spPr>
      </p:pic>
      <p:sp>
        <p:nvSpPr>
          <p:cNvPr id="5122" name="Espace réservé du contenu 2"/>
          <p:cNvSpPr>
            <a:spLocks noGrp="1"/>
          </p:cNvSpPr>
          <p:nvPr>
            <p:ph idx="1"/>
          </p:nvPr>
        </p:nvSpPr>
        <p:spPr>
          <a:xfrm>
            <a:off x="471138" y="1700808"/>
            <a:ext cx="10945216" cy="2928958"/>
          </a:xfrm>
        </p:spPr>
        <p:txBody>
          <a:bodyPr/>
          <a:lstStyle/>
          <a:p>
            <a:pPr marL="0" marR="0" algn="just">
              <a:spcBef>
                <a:spcPts val="0"/>
              </a:spcBef>
              <a:spcAft>
                <a:spcPts val="600"/>
              </a:spcAft>
            </a:pPr>
            <a:r>
              <a:rPr lang="en-US" b="1" i="1" dirty="0">
                <a:effectLst/>
                <a:latin typeface="Arial" panose="020B0604020202020204" pitchFamily="34" charset="0"/>
                <a:ea typeface="Calibri" panose="020F0502020204030204" pitchFamily="34" charset="0"/>
                <a:cs typeface="Times New Roman" panose="02020603050405020304" pitchFamily="18" charset="0"/>
              </a:rPr>
              <a:t>Father, who is a God like you, pardoning our iniquities and passing over our transgressions? </a:t>
            </a:r>
          </a:p>
          <a:p>
            <a:pPr marL="0" marR="0" algn="just">
              <a:spcBef>
                <a:spcPts val="0"/>
              </a:spcBef>
              <a:spcAft>
                <a:spcPts val="600"/>
              </a:spcAft>
            </a:pPr>
            <a:r>
              <a:rPr lang="en-US" b="1" i="1" dirty="0">
                <a:effectLst/>
                <a:latin typeface="Arial" panose="020B0604020202020204" pitchFamily="34" charset="0"/>
                <a:ea typeface="Calibri" panose="020F0502020204030204" pitchFamily="34" charset="0"/>
                <a:cs typeface="Times New Roman" panose="02020603050405020304" pitchFamily="18" charset="0"/>
              </a:rPr>
              <a:t>Help us to never take your love </a:t>
            </a:r>
            <a:r>
              <a:rPr lang="en-US" b="1" i="1" dirty="0">
                <a:latin typeface="Arial" panose="020B0604020202020204" pitchFamily="34" charset="0"/>
                <a:ea typeface="Calibri" panose="020F0502020204030204" pitchFamily="34" charset="0"/>
                <a:cs typeface="Times New Roman" panose="02020603050405020304" pitchFamily="18" charset="0"/>
              </a:rPr>
              <a:t>and  your incomprehensible grace for </a:t>
            </a:r>
            <a:r>
              <a:rPr lang="en-US" b="1" i="1" dirty="0">
                <a:effectLst/>
                <a:latin typeface="Arial" panose="020B0604020202020204" pitchFamily="34" charset="0"/>
                <a:ea typeface="Calibri" panose="020F0502020204030204" pitchFamily="34" charset="0"/>
                <a:cs typeface="Times New Roman" panose="02020603050405020304" pitchFamily="18" charset="0"/>
              </a:rPr>
              <a:t>granted!  In Jesus’ name ---</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123" name="Titre 1"/>
          <p:cNvSpPr>
            <a:spLocks noGrp="1"/>
          </p:cNvSpPr>
          <p:nvPr>
            <p:ph type="title"/>
          </p:nvPr>
        </p:nvSpPr>
        <p:spPr>
          <a:xfrm>
            <a:off x="479376" y="274638"/>
            <a:ext cx="4608512" cy="1654164"/>
          </a:xfrm>
        </p:spPr>
        <p:txBody>
          <a:bodyPr/>
          <a:lstStyle/>
          <a:p>
            <a:pPr eaLnBrk="1" hangingPunct="1"/>
            <a:r>
              <a:rPr lang="fr-CA" sz="7200" dirty="0">
                <a:solidFill>
                  <a:schemeClr val="bg1"/>
                </a:solidFill>
              </a:rPr>
              <a:t>Let Us Pray</a:t>
            </a:r>
            <a:endParaRPr lang="fr-CA" sz="8800" dirty="0">
              <a:solidFill>
                <a:schemeClr val="bg1"/>
              </a:solidFill>
            </a:endParaRPr>
          </a:p>
        </p:txBody>
      </p:sp>
    </p:spTree>
    <p:extLst>
      <p:ext uri="{BB962C8B-B14F-4D97-AF65-F5344CB8AC3E}">
        <p14:creationId xmlns:p14="http://schemas.microsoft.com/office/powerpoint/2010/main" val="3458130325"/>
      </p:ext>
    </p:extLst>
  </p:cSld>
  <p:clrMapOvr>
    <a:masterClrMapping/>
  </p:clrMapOvr>
  <p:transition spd="med">
    <p:wipe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24232" y="1928802"/>
            <a:ext cx="7972368" cy="4471988"/>
          </a:xfrm>
        </p:spPr>
        <p:txBody>
          <a:bodyPr rtlCol="0">
            <a:normAutofit/>
          </a:bodyPr>
          <a:lstStyle/>
          <a:p>
            <a:r>
              <a:rPr lang="en-US" dirty="0"/>
              <a:t>Most Christians start their journey as a Pilgrimage with great excitement and anticipation.</a:t>
            </a:r>
          </a:p>
          <a:p>
            <a:r>
              <a:rPr lang="en-US" dirty="0"/>
              <a:t>Only to end up in a rat race where it seems the Rats are winning.</a:t>
            </a:r>
          </a:p>
          <a:p>
            <a:r>
              <a:rPr lang="en-US" dirty="0"/>
              <a:t>It’s easy to lose the zeal and the wonderful feeling as time goes on.</a:t>
            </a:r>
          </a:p>
        </p:txBody>
      </p:sp>
      <p:sp>
        <p:nvSpPr>
          <p:cNvPr id="4099" name="Titre 1"/>
          <p:cNvSpPr>
            <a:spLocks noGrp="1"/>
          </p:cNvSpPr>
          <p:nvPr>
            <p:ph type="title"/>
          </p:nvPr>
        </p:nvSpPr>
        <p:spPr>
          <a:xfrm>
            <a:off x="1738314" y="274638"/>
            <a:ext cx="8643937" cy="939800"/>
          </a:xfrm>
        </p:spPr>
        <p:txBody>
          <a:bodyPr/>
          <a:lstStyle/>
          <a:p>
            <a:pPr eaLnBrk="1" hangingPunct="1"/>
            <a:r>
              <a:rPr lang="en-US" dirty="0">
                <a:solidFill>
                  <a:schemeClr val="bg1"/>
                </a:solidFill>
              </a:rPr>
              <a:t>Christians</a:t>
            </a:r>
            <a:r>
              <a:rPr lang="fr-CA" dirty="0">
                <a:solidFill>
                  <a:schemeClr val="bg1"/>
                </a:solidFill>
              </a:rPr>
              <a:t> Start Out Right</a:t>
            </a:r>
          </a:p>
        </p:txBody>
      </p:sp>
      <p:pic>
        <p:nvPicPr>
          <p:cNvPr id="4" name="Picture 3" descr="baptism.jpg"/>
          <p:cNvPicPr>
            <a:picLocks noChangeAspect="1"/>
          </p:cNvPicPr>
          <p:nvPr/>
        </p:nvPicPr>
        <p:blipFill>
          <a:blip r:embed="rId3" cstate="print"/>
          <a:srcRect l="12500" t="2660" r="11058" b="17976"/>
          <a:stretch>
            <a:fillRect/>
          </a:stretch>
        </p:blipFill>
        <p:spPr>
          <a:xfrm>
            <a:off x="72581" y="71028"/>
            <a:ext cx="2988415" cy="3213956"/>
          </a:xfrm>
          <a:prstGeom prst="rect">
            <a:avLst/>
          </a:prstGeom>
        </p:spPr>
      </p:pic>
      <p:pic>
        <p:nvPicPr>
          <p:cNvPr id="5" name="Picture 4" descr="ball and chain 2.bmp"/>
          <p:cNvPicPr>
            <a:picLocks noChangeAspect="1"/>
          </p:cNvPicPr>
          <p:nvPr/>
        </p:nvPicPr>
        <p:blipFill>
          <a:blip r:embed="rId4" cstate="print"/>
          <a:stretch>
            <a:fillRect/>
          </a:stretch>
        </p:blipFill>
        <p:spPr>
          <a:xfrm>
            <a:off x="1809720" y="4500571"/>
            <a:ext cx="2027810" cy="1966915"/>
          </a:xfrm>
          <a:prstGeom prst="rect">
            <a:avLst/>
          </a:prstGeom>
        </p:spPr>
      </p:pic>
      <p:sp>
        <p:nvSpPr>
          <p:cNvPr id="6" name="Down Arrow 5"/>
          <p:cNvSpPr/>
          <p:nvPr/>
        </p:nvSpPr>
        <p:spPr>
          <a:xfrm>
            <a:off x="2381224" y="385762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928802"/>
            <a:ext cx="11928648" cy="4929198"/>
          </a:xfrm>
        </p:spPr>
        <p:txBody>
          <a:bodyPr rtlCol="0">
            <a:normAutofit fontScale="92500"/>
          </a:bodyPr>
          <a:lstStyle/>
          <a:p>
            <a:r>
              <a:rPr lang="en-US" sz="4000" dirty="0"/>
              <a:t>David: </a:t>
            </a:r>
            <a:r>
              <a:rPr lang="en-US" sz="4000" b="1" i="1" dirty="0"/>
              <a:t>(Psalm 51:12) Restore unto me the </a:t>
            </a:r>
            <a:r>
              <a:rPr lang="en-US" sz="4000" b="1" i="1" u="sng" dirty="0"/>
              <a:t>joy</a:t>
            </a:r>
            <a:r>
              <a:rPr lang="en-US" sz="4000" b="1" i="1" dirty="0"/>
              <a:t> of your salvation;</a:t>
            </a:r>
            <a:endParaRPr lang="en-US" sz="4000" dirty="0"/>
          </a:p>
          <a:p>
            <a:r>
              <a:rPr lang="en-US" sz="4000" b="1" i="1" dirty="0"/>
              <a:t>(Psalm 6:2) (Psalm 77:7) </a:t>
            </a:r>
            <a:endParaRPr lang="en-US" sz="4000" dirty="0"/>
          </a:p>
          <a:p>
            <a:r>
              <a:rPr lang="en-US" sz="4000" dirty="0"/>
              <a:t>Solomon: </a:t>
            </a:r>
            <a:r>
              <a:rPr lang="en-US" sz="4000" b="1" i="1" dirty="0"/>
              <a:t>(Proverbs 13:12) (Psalm 42:5)</a:t>
            </a:r>
            <a:endParaRPr lang="en-US" sz="4000" dirty="0"/>
          </a:p>
          <a:p>
            <a:r>
              <a:rPr lang="en-US" sz="4000" dirty="0"/>
              <a:t>Job: </a:t>
            </a:r>
            <a:r>
              <a:rPr lang="en-US" sz="4000" b="1" i="1" dirty="0"/>
              <a:t>(Job 3:3)</a:t>
            </a:r>
            <a:endParaRPr lang="en-US" sz="4000" dirty="0"/>
          </a:p>
          <a:p>
            <a:r>
              <a:rPr lang="en-US" sz="4000" dirty="0"/>
              <a:t>Moses was singing the Preacher Blues:</a:t>
            </a:r>
            <a:r>
              <a:rPr lang="en-US" sz="4000" b="1" i="1" dirty="0"/>
              <a:t> (Numbers 11:14-15) </a:t>
            </a:r>
            <a:endParaRPr lang="en-US" sz="4000" dirty="0"/>
          </a:p>
          <a:p>
            <a:r>
              <a:rPr lang="en-US" sz="4000" dirty="0"/>
              <a:t>Paul: </a:t>
            </a:r>
            <a:r>
              <a:rPr lang="en-US" sz="4000" b="1" i="1" dirty="0"/>
              <a:t>(2 Corinthians 1:8) </a:t>
            </a:r>
            <a:endParaRPr lang="en-US" sz="4000" dirty="0"/>
          </a:p>
        </p:txBody>
      </p:sp>
      <p:sp>
        <p:nvSpPr>
          <p:cNvPr id="4099" name="Titre 1"/>
          <p:cNvSpPr>
            <a:spLocks noGrp="1"/>
          </p:cNvSpPr>
          <p:nvPr>
            <p:ph type="title"/>
          </p:nvPr>
        </p:nvSpPr>
        <p:spPr>
          <a:xfrm>
            <a:off x="119336" y="274638"/>
            <a:ext cx="11809312" cy="939800"/>
          </a:xfrm>
        </p:spPr>
        <p:txBody>
          <a:bodyPr/>
          <a:lstStyle/>
          <a:p>
            <a:r>
              <a:rPr lang="en-US" sz="4800" dirty="0">
                <a:solidFill>
                  <a:schemeClr val="bg1"/>
                </a:solidFill>
              </a:rPr>
              <a:t>The Bible is filled with people who felt discouragement and weariness</a:t>
            </a:r>
            <a:r>
              <a:rPr lang="en-US" sz="3200" dirty="0">
                <a:solidFill>
                  <a:schemeClr val="bg1"/>
                </a:solidFill>
              </a:rPr>
              <a:t>.</a:t>
            </a:r>
            <a:endParaRPr lang="fr-CA" dirty="0">
              <a:solidFill>
                <a:schemeClr val="bg1"/>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3" descr="desert wasteland.jpg"/>
          <p:cNvPicPr>
            <a:picLocks noChangeAspect="1"/>
          </p:cNvPicPr>
          <p:nvPr/>
        </p:nvPicPr>
        <p:blipFill>
          <a:blip r:embed="rId3" cstate="print"/>
          <a:srcRect b="12562"/>
          <a:stretch>
            <a:fillRect/>
          </a:stretch>
        </p:blipFill>
        <p:spPr>
          <a:xfrm>
            <a:off x="5667373" y="2857496"/>
            <a:ext cx="4776139" cy="2786082"/>
          </a:xfrm>
          <a:prstGeom prst="rect">
            <a:avLst/>
          </a:prstGeom>
        </p:spPr>
      </p:pic>
      <p:sp>
        <p:nvSpPr>
          <p:cNvPr id="5122" name="Espace réservé du contenu 2"/>
          <p:cNvSpPr>
            <a:spLocks noGrp="1"/>
          </p:cNvSpPr>
          <p:nvPr>
            <p:ph idx="1"/>
          </p:nvPr>
        </p:nvSpPr>
        <p:spPr>
          <a:xfrm>
            <a:off x="191344" y="1412776"/>
            <a:ext cx="11881320" cy="5230934"/>
          </a:xfrm>
        </p:spPr>
        <p:txBody>
          <a:bodyPr/>
          <a:lstStyle/>
          <a:p>
            <a:r>
              <a:rPr lang="en-US" sz="4000" dirty="0"/>
              <a:t>We shouldn’t </a:t>
            </a:r>
            <a:r>
              <a:rPr lang="en-US" sz="4000" b="1" dirty="0"/>
              <a:t>always</a:t>
            </a:r>
            <a:r>
              <a:rPr lang="en-US" sz="4000" dirty="0"/>
              <a:t> be down either.</a:t>
            </a:r>
          </a:p>
          <a:p>
            <a:r>
              <a:rPr lang="en-US" sz="4000" dirty="0"/>
              <a:t>When you have sunshine all the time you have a desert.</a:t>
            </a:r>
          </a:p>
          <a:p>
            <a:endParaRPr lang="en-US" sz="4000" dirty="0"/>
          </a:p>
          <a:p>
            <a:endParaRPr lang="en-US" sz="4000" dirty="0"/>
          </a:p>
          <a:p>
            <a:endParaRPr lang="en-US" sz="4000" dirty="0"/>
          </a:p>
          <a:p>
            <a:r>
              <a:rPr lang="en-US" sz="4000" dirty="0"/>
              <a:t>That can be true in your spiritual life as well.</a:t>
            </a:r>
          </a:p>
        </p:txBody>
      </p:sp>
      <p:sp>
        <p:nvSpPr>
          <p:cNvPr id="5123" name="Titre 1"/>
          <p:cNvSpPr>
            <a:spLocks noGrp="1"/>
          </p:cNvSpPr>
          <p:nvPr>
            <p:ph type="title"/>
          </p:nvPr>
        </p:nvSpPr>
        <p:spPr>
          <a:xfrm>
            <a:off x="0" y="274638"/>
            <a:ext cx="12000656" cy="1138138"/>
          </a:xfrm>
        </p:spPr>
        <p:txBody>
          <a:bodyPr/>
          <a:lstStyle/>
          <a:p>
            <a:pPr eaLnBrk="1" hangingPunct="1"/>
            <a:r>
              <a:rPr lang="en-US" sz="5400" dirty="0">
                <a:solidFill>
                  <a:schemeClr val="bg1"/>
                </a:solidFill>
              </a:rPr>
              <a:t>We Can’t Always Be Cheerful &amp; Upbeat</a:t>
            </a:r>
          </a:p>
        </p:txBody>
      </p:sp>
    </p:spTree>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3" descr="desert wasteland.jpg"/>
          <p:cNvPicPr>
            <a:picLocks noChangeAspect="1"/>
          </p:cNvPicPr>
          <p:nvPr/>
        </p:nvPicPr>
        <p:blipFill>
          <a:blip r:embed="rId3" cstate="print"/>
          <a:stretch>
            <a:fillRect/>
          </a:stretch>
        </p:blipFill>
        <p:spPr>
          <a:xfrm>
            <a:off x="9552385" y="2075284"/>
            <a:ext cx="2448272" cy="3080085"/>
          </a:xfrm>
          <a:prstGeom prst="rect">
            <a:avLst/>
          </a:prstGeom>
        </p:spPr>
      </p:pic>
      <p:sp>
        <p:nvSpPr>
          <p:cNvPr id="5122" name="Espace réservé du contenu 2"/>
          <p:cNvSpPr>
            <a:spLocks noGrp="1"/>
          </p:cNvSpPr>
          <p:nvPr>
            <p:ph idx="1"/>
          </p:nvPr>
        </p:nvSpPr>
        <p:spPr>
          <a:xfrm>
            <a:off x="191344" y="2071678"/>
            <a:ext cx="9190804" cy="4572032"/>
          </a:xfrm>
        </p:spPr>
        <p:txBody>
          <a:bodyPr/>
          <a:lstStyle/>
          <a:p>
            <a:r>
              <a:rPr lang="en-US" sz="4000" dirty="0"/>
              <a:t>We need the rain as much as we need the sunshine.</a:t>
            </a:r>
          </a:p>
          <a:p>
            <a:r>
              <a:rPr lang="en-US" sz="4000" dirty="0"/>
              <a:t>We need the darkness as much as the light. </a:t>
            </a:r>
            <a:r>
              <a:rPr lang="en-US" sz="4000" b="1" i="1" dirty="0"/>
              <a:t>(1 Thessalonians 5:16) </a:t>
            </a:r>
            <a:r>
              <a:rPr lang="en-US" sz="4000" dirty="0"/>
              <a:t> </a:t>
            </a:r>
          </a:p>
          <a:p>
            <a:r>
              <a:rPr lang="en-US" sz="4000" dirty="0"/>
              <a:t>The Bible is full of promises of joy, </a:t>
            </a:r>
            <a:r>
              <a:rPr lang="en-US" sz="4000" b="1" i="1" dirty="0"/>
              <a:t>(Galatians 5:22) But the fruit of the Spirit is love, </a:t>
            </a:r>
            <a:r>
              <a:rPr lang="en-US" sz="4000" b="1" i="1" u="sng" dirty="0"/>
              <a:t>joy</a:t>
            </a:r>
            <a:r>
              <a:rPr lang="en-US" sz="4000" b="1" i="1" dirty="0"/>
              <a:t>, peace...</a:t>
            </a:r>
            <a:endParaRPr lang="en-US" sz="4000" dirty="0"/>
          </a:p>
          <a:p>
            <a:pPr>
              <a:buNone/>
            </a:pPr>
            <a:endParaRPr lang="en-US" dirty="0"/>
          </a:p>
        </p:txBody>
      </p:sp>
      <p:sp>
        <p:nvSpPr>
          <p:cNvPr id="5123" name="Titre 1"/>
          <p:cNvSpPr>
            <a:spLocks noGrp="1"/>
          </p:cNvSpPr>
          <p:nvPr>
            <p:ph type="title"/>
          </p:nvPr>
        </p:nvSpPr>
        <p:spPr>
          <a:xfrm>
            <a:off x="1738314" y="274638"/>
            <a:ext cx="8715405" cy="1654164"/>
          </a:xfrm>
        </p:spPr>
        <p:txBody>
          <a:bodyPr/>
          <a:lstStyle/>
          <a:p>
            <a:pPr eaLnBrk="1" hangingPunct="1"/>
            <a:r>
              <a:rPr lang="en-US" sz="6000" dirty="0">
                <a:solidFill>
                  <a:schemeClr val="bg1"/>
                </a:solidFill>
              </a:rPr>
              <a:t>We Need </a:t>
            </a:r>
            <a:r>
              <a:rPr lang="fr-CA" sz="6000" dirty="0">
                <a:solidFill>
                  <a:schemeClr val="bg1"/>
                </a:solidFill>
              </a:rPr>
              <a:t>To Have A Balance In Our Life</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122">
                                            <p:txEl>
                                              <p:pRg st="1" end="1"/>
                                            </p:txEl>
                                          </p:spTgt>
                                        </p:tgtEl>
                                        <p:attrNameLst>
                                          <p:attrName>style.visibility</p:attrName>
                                        </p:attrNameLst>
                                      </p:cBhvr>
                                      <p:to>
                                        <p:strVal val="visible"/>
                                      </p:to>
                                    </p:set>
                                    <p:animEffect transition="in" filter="fade">
                                      <p:cBhvr>
                                        <p:cTn id="7" dur="1000"/>
                                        <p:tgtEl>
                                          <p:spTgt spid="5122">
                                            <p:txEl>
                                              <p:pRg st="1" end="1"/>
                                            </p:txEl>
                                          </p:spTgt>
                                        </p:tgtEl>
                                      </p:cBhvr>
                                    </p:animEffect>
                                    <p:anim calcmode="lin" valueType="num">
                                      <p:cBhvr>
                                        <p:cTn id="8" dur="1000" fill="hold"/>
                                        <p:tgtEl>
                                          <p:spTgt spid="5122">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122">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12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animEffect transition="in" filter="fade">
                                      <p:cBhvr>
                                        <p:cTn id="15" dur="1000"/>
                                        <p:tgtEl>
                                          <p:spTgt spid="5122">
                                            <p:txEl>
                                              <p:pRg st="2" end="2"/>
                                            </p:txEl>
                                          </p:spTgt>
                                        </p:tgtEl>
                                      </p:cBhvr>
                                    </p:animEffect>
                                    <p:anim calcmode="lin" valueType="num">
                                      <p:cBhvr>
                                        <p:cTn id="16" dur="1000" fill="hold"/>
                                        <p:tgtEl>
                                          <p:spTgt spid="5122">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122">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22">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1866900" y="654725"/>
            <a:ext cx="8458200" cy="1470025"/>
          </a:xfrm>
        </p:spPr>
        <p:txBody>
          <a:bodyPr/>
          <a:lstStyle/>
          <a:p>
            <a:r>
              <a:rPr lang="en-US" sz="6000" b="1" dirty="0">
                <a:solidFill>
                  <a:schemeClr val="bg1"/>
                </a:solidFill>
              </a:rPr>
              <a:t>Reasons For Feeling Low</a:t>
            </a:r>
            <a:br>
              <a:rPr lang="en-US" b="1" dirty="0"/>
            </a:br>
            <a:endParaRPr lang="en-US" dirty="0"/>
          </a:p>
        </p:txBody>
      </p:sp>
      <p:sp>
        <p:nvSpPr>
          <p:cNvPr id="2051" name="Sous-titre 2"/>
          <p:cNvSpPr>
            <a:spLocks noGrp="1"/>
          </p:cNvSpPr>
          <p:nvPr>
            <p:ph type="subTitle" idx="1"/>
          </p:nvPr>
        </p:nvSpPr>
        <p:spPr>
          <a:xfrm>
            <a:off x="1703512" y="3102880"/>
            <a:ext cx="8784976" cy="1109664"/>
          </a:xfrm>
        </p:spPr>
        <p:txBody>
          <a:bodyPr/>
          <a:lstStyle/>
          <a:p>
            <a:r>
              <a:rPr lang="en-US" sz="4400" b="1" dirty="0">
                <a:solidFill>
                  <a:schemeClr val="tx1"/>
                </a:solidFill>
              </a:rPr>
              <a:t>#1: Unconfessed &amp; Unrepented Sin</a:t>
            </a:r>
            <a:endParaRPr lang="fr-CA" sz="4400" dirty="0">
              <a:solidFill>
                <a:schemeClr val="tx1"/>
              </a:solidFill>
            </a:endParaRPr>
          </a:p>
        </p:txBody>
      </p:sp>
      <p:sp>
        <p:nvSpPr>
          <p:cNvPr id="4" name="Rounded Rectangle 3"/>
          <p:cNvSpPr/>
          <p:nvPr/>
        </p:nvSpPr>
        <p:spPr>
          <a:xfrm>
            <a:off x="1524000" y="5214950"/>
            <a:ext cx="9144000" cy="1643050"/>
          </a:xfrm>
          <a:prstGeom prst="round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 name="Picture 4" descr="candle - snuffed out.jpg"/>
          <p:cNvPicPr>
            <a:picLocks noChangeAspect="1"/>
          </p:cNvPicPr>
          <p:nvPr/>
        </p:nvPicPr>
        <p:blipFill>
          <a:blip r:embed="rId3" cstate="print"/>
          <a:stretch>
            <a:fillRect/>
          </a:stretch>
        </p:blipFill>
        <p:spPr>
          <a:xfrm>
            <a:off x="5167306" y="4381500"/>
            <a:ext cx="1651000" cy="2476500"/>
          </a:xfrm>
          <a:prstGeom prst="rect">
            <a:avLst/>
          </a:prstGeom>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727848" y="116632"/>
            <a:ext cx="7358113" cy="1570186"/>
          </a:xfrm>
        </p:spPr>
        <p:txBody>
          <a:bodyPr rtlCol="0">
            <a:noAutofit/>
          </a:bodyPr>
          <a:lstStyle/>
          <a:p>
            <a:pPr fontAlgn="auto">
              <a:spcAft>
                <a:spcPts val="0"/>
              </a:spcAft>
              <a:defRPr/>
            </a:pPr>
            <a:r>
              <a:rPr lang="en-US" b="1" dirty="0"/>
              <a:t>Even animals know when they have done something wrong.</a:t>
            </a:r>
            <a:endParaRPr lang="fr-CA" sz="6600" b="1" dirty="0">
              <a:solidFill>
                <a:schemeClr val="tx1">
                  <a:lumMod val="75000"/>
                  <a:lumOff val="25000"/>
                </a:schemeClr>
              </a:solidFill>
            </a:endParaRPr>
          </a:p>
        </p:txBody>
      </p:sp>
      <p:sp>
        <p:nvSpPr>
          <p:cNvPr id="3" name="Espace réservé du contenu 2"/>
          <p:cNvSpPr>
            <a:spLocks noGrp="1"/>
          </p:cNvSpPr>
          <p:nvPr>
            <p:ph idx="1"/>
          </p:nvPr>
        </p:nvSpPr>
        <p:spPr>
          <a:xfrm>
            <a:off x="4295800" y="1534464"/>
            <a:ext cx="7128792" cy="5323535"/>
          </a:xfrm>
        </p:spPr>
        <p:txBody>
          <a:bodyPr rtlCol="0">
            <a:normAutofit fontScale="77500" lnSpcReduction="20000"/>
          </a:bodyPr>
          <a:lstStyle/>
          <a:p>
            <a:endParaRPr lang="en-US" dirty="0"/>
          </a:p>
          <a:p>
            <a:r>
              <a:rPr lang="en-US" sz="4000" dirty="0"/>
              <a:t>You can tell it the minute you walk in the house.</a:t>
            </a:r>
          </a:p>
          <a:p>
            <a:r>
              <a:rPr lang="en-US" sz="4000" dirty="0"/>
              <a:t>Does that animal look like he’s comfortable?  </a:t>
            </a:r>
          </a:p>
          <a:p>
            <a:r>
              <a:rPr lang="en-US" sz="4000" dirty="0"/>
              <a:t>Likewise when we, having a conscience, do something wrong, it causes us to feel uncomfortable inside.  </a:t>
            </a:r>
          </a:p>
          <a:p>
            <a:r>
              <a:rPr lang="en-US" sz="4000" dirty="0"/>
              <a:t>Something drives us to either tell someone or go crazy.  </a:t>
            </a:r>
          </a:p>
          <a:p>
            <a:r>
              <a:rPr lang="en-US" sz="4000" dirty="0"/>
              <a:t>Ex: Prisoner Confessions are fulfilling the </a:t>
            </a:r>
            <a:r>
              <a:rPr lang="en-US" sz="4000" u="sng" dirty="0"/>
              <a:t>need</a:t>
            </a:r>
            <a:r>
              <a:rPr lang="en-US" sz="4000" dirty="0"/>
              <a:t> to tell someone</a:t>
            </a:r>
          </a:p>
        </p:txBody>
      </p:sp>
      <p:pic>
        <p:nvPicPr>
          <p:cNvPr id="4" name="Picture 3" descr="restoring spiritual passion.jpg"/>
          <p:cNvPicPr>
            <a:picLocks noChangeAspect="1"/>
          </p:cNvPicPr>
          <p:nvPr/>
        </p:nvPicPr>
        <p:blipFill>
          <a:blip r:embed="rId3" cstate="print"/>
          <a:stretch>
            <a:fillRect/>
          </a:stretch>
        </p:blipFill>
        <p:spPr>
          <a:xfrm>
            <a:off x="106038" y="133473"/>
            <a:ext cx="3397673" cy="3837579"/>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anim calcmode="lin" valueType="num">
                                      <p:cBhvr>
                                        <p:cTn id="1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655840" y="93426"/>
            <a:ext cx="7358113" cy="1582726"/>
          </a:xfrm>
        </p:spPr>
        <p:txBody>
          <a:bodyPr rtlCol="0">
            <a:noAutofit/>
          </a:bodyPr>
          <a:lstStyle/>
          <a:p>
            <a:pPr fontAlgn="auto">
              <a:spcAft>
                <a:spcPts val="0"/>
              </a:spcAft>
              <a:defRPr/>
            </a:pPr>
            <a:r>
              <a:rPr lang="en-US" sz="5400" b="1" dirty="0"/>
              <a:t>The Aftermath of Sin.</a:t>
            </a:r>
            <a:endParaRPr lang="fr-CA" sz="8800" b="1" dirty="0">
              <a:solidFill>
                <a:schemeClr val="tx1">
                  <a:lumMod val="75000"/>
                  <a:lumOff val="25000"/>
                </a:schemeClr>
              </a:solidFill>
            </a:endParaRPr>
          </a:p>
        </p:txBody>
      </p:sp>
      <p:sp>
        <p:nvSpPr>
          <p:cNvPr id="3" name="Espace réservé du contenu 2"/>
          <p:cNvSpPr>
            <a:spLocks noGrp="1"/>
          </p:cNvSpPr>
          <p:nvPr>
            <p:ph idx="1"/>
          </p:nvPr>
        </p:nvSpPr>
        <p:spPr>
          <a:xfrm>
            <a:off x="4871864" y="1412776"/>
            <a:ext cx="7142089" cy="5184576"/>
          </a:xfrm>
        </p:spPr>
        <p:txBody>
          <a:bodyPr rtlCol="0">
            <a:normAutofit fontScale="92500"/>
          </a:bodyPr>
          <a:lstStyle/>
          <a:p>
            <a:endParaRPr lang="en-US" dirty="0"/>
          </a:p>
          <a:p>
            <a:r>
              <a:rPr lang="en-US" sz="3600" dirty="0"/>
              <a:t>Sin seems to leave a dull coating on the soul.</a:t>
            </a:r>
          </a:p>
          <a:p>
            <a:r>
              <a:rPr lang="en-US" sz="3600" dirty="0"/>
              <a:t>Sin has a way of taking the fizz out of life.</a:t>
            </a:r>
          </a:p>
          <a:p>
            <a:r>
              <a:rPr lang="en-US" sz="3600" dirty="0"/>
              <a:t>The same thing happens to the soul when it is left uncapped through sin.</a:t>
            </a:r>
          </a:p>
          <a:p>
            <a:r>
              <a:rPr lang="en-US" sz="3600" dirty="0"/>
              <a:t>After the fizz is gone out all that is left is a syrupy sludge. </a:t>
            </a:r>
          </a:p>
        </p:txBody>
      </p:sp>
      <p:pic>
        <p:nvPicPr>
          <p:cNvPr id="4" name="Picture 3" descr="restoring spiritual passion.jpg"/>
          <p:cNvPicPr>
            <a:picLocks noChangeAspect="1"/>
          </p:cNvPicPr>
          <p:nvPr/>
        </p:nvPicPr>
        <p:blipFill>
          <a:blip r:embed="rId3" cstate="print"/>
          <a:stretch>
            <a:fillRect/>
          </a:stretch>
        </p:blipFill>
        <p:spPr>
          <a:xfrm>
            <a:off x="1524000" y="4393414"/>
            <a:ext cx="3286114" cy="2464586"/>
          </a:xfrm>
          <a:prstGeom prst="rect">
            <a:avLst/>
          </a:prstGeom>
        </p:spPr>
      </p:pic>
      <p:pic>
        <p:nvPicPr>
          <p:cNvPr id="5" name="Picture 4" descr="miller high life.jpg"/>
          <p:cNvPicPr>
            <a:picLocks noChangeAspect="1"/>
          </p:cNvPicPr>
          <p:nvPr/>
        </p:nvPicPr>
        <p:blipFill>
          <a:blip r:embed="rId4" cstate="print"/>
          <a:stretch>
            <a:fillRect/>
          </a:stretch>
        </p:blipFill>
        <p:spPr>
          <a:xfrm>
            <a:off x="1809720" y="1785927"/>
            <a:ext cx="2928958" cy="1959311"/>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23" presetID="9"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7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827</TotalTime>
  <Words>1441</Words>
  <Application>Microsoft Office PowerPoint</Application>
  <PresentationFormat>Widescreen</PresentationFormat>
  <Paragraphs>123</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Times New Roman</vt:lpstr>
      <vt:lpstr>79</vt:lpstr>
      <vt:lpstr>Relighting Our Fire </vt:lpstr>
      <vt:lpstr>Is There Any Zeal or Passion In Your Life?</vt:lpstr>
      <vt:lpstr>Christians Start Out Right</vt:lpstr>
      <vt:lpstr>The Bible is filled with people who felt discouragement and weariness.</vt:lpstr>
      <vt:lpstr>We Can’t Always Be Cheerful &amp; Upbeat</vt:lpstr>
      <vt:lpstr>We Need To Have A Balance In Our Life</vt:lpstr>
      <vt:lpstr>Reasons For Feeling Low </vt:lpstr>
      <vt:lpstr>Even animals know when they have done something wrong.</vt:lpstr>
      <vt:lpstr>The Aftermath of Sin.</vt:lpstr>
      <vt:lpstr>You’ll Never Know The Joy of the Lord Until You Confess That</vt:lpstr>
      <vt:lpstr>Reasons For Feeling Low </vt:lpstr>
      <vt:lpstr>Those who are more zealous in their faith find more demands on their time.</vt:lpstr>
      <vt:lpstr>Make Time To Chat With God</vt:lpstr>
      <vt:lpstr>Reasons For Feeling Low </vt:lpstr>
      <vt:lpstr>The Problem:</vt:lpstr>
      <vt:lpstr>Sometimes we get in that shape spiritually.</vt:lpstr>
      <vt:lpstr>What can be done?</vt:lpstr>
      <vt:lpstr>Look to Jesus to save us from the tempest that is boiling around us.</vt:lpstr>
      <vt:lpstr>Recover Our Zeal </vt:lpstr>
      <vt:lpstr>Lost Vision</vt:lpstr>
      <vt:lpstr>Have You Lost Sight of God?</vt:lpstr>
      <vt:lpstr>The Wonderful Thing About Being A Christian</vt:lpstr>
      <vt:lpstr>Casting Our Sins In The Sea</vt:lpstr>
      <vt:lpstr>Casting Our Sins In The Sea</vt:lpstr>
      <vt:lpstr>Casting Our Sins In The Sea</vt:lpstr>
      <vt:lpstr>How Large?</vt:lpstr>
      <vt:lpstr>Casting Our Sins In The Sea</vt:lpstr>
      <vt:lpstr>Let Us Pray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Admin</dc:creator>
  <cp:lastModifiedBy>Bill McIlvain</cp:lastModifiedBy>
  <cp:revision>52</cp:revision>
  <dcterms:created xsi:type="dcterms:W3CDTF">2009-07-15T15:35:00Z</dcterms:created>
  <dcterms:modified xsi:type="dcterms:W3CDTF">2022-09-26T12:06:35Z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TC103807001033</vt:lpwstr>
  </property>
</Properties>
</file>