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87" r:id="rId4"/>
    <p:sldId id="259" r:id="rId5"/>
    <p:sldId id="260" r:id="rId6"/>
    <p:sldId id="288" r:id="rId7"/>
    <p:sldId id="261" r:id="rId8"/>
    <p:sldId id="289" r:id="rId9"/>
    <p:sldId id="290" r:id="rId10"/>
    <p:sldId id="291" r:id="rId11"/>
    <p:sldId id="262" r:id="rId12"/>
    <p:sldId id="264" r:id="rId13"/>
    <p:sldId id="263" r:id="rId14"/>
    <p:sldId id="293" r:id="rId15"/>
    <p:sldId id="267" r:id="rId16"/>
    <p:sldId id="268" r:id="rId17"/>
    <p:sldId id="270" r:id="rId18"/>
    <p:sldId id="294" r:id="rId19"/>
    <p:sldId id="295" r:id="rId20"/>
    <p:sldId id="273" r:id="rId21"/>
    <p:sldId id="296" r:id="rId22"/>
    <p:sldId id="276" r:id="rId23"/>
    <p:sldId id="277" r:id="rId24"/>
    <p:sldId id="297" r:id="rId25"/>
    <p:sldId id="279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2" y="34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1600200"/>
            <a:ext cx="6985000" cy="1600200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23337" y="3276600"/>
            <a:ext cx="5910729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28816"/>
            <a:ext cx="2844800" cy="256032"/>
          </a:xfrm>
        </p:spPr>
        <p:txBody>
          <a:bodyPr/>
          <a:lstStyle>
            <a:lvl1pPr algn="l">
              <a:defRPr/>
            </a:lvl1pPr>
          </a:lstStyle>
          <a:p>
            <a:fld id="{1AC8259C-C3C4-4793-A8FB-656D313D7504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63640"/>
            <a:ext cx="3860800" cy="255494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A276-3CCF-4C46-BB54-6922BD6888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286871" y="381001"/>
            <a:ext cx="3519899" cy="5029200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29730 w 2928136"/>
              <a:gd name="connsiteY1" fmla="*/ 1463460 h 5548763"/>
              <a:gd name="connsiteX2" fmla="*/ 958067 w 2928136"/>
              <a:gd name="connsiteY2" fmla="*/ 1554822 h 5548763"/>
              <a:gd name="connsiteX3" fmla="*/ 2928136 w 2928136"/>
              <a:gd name="connsiteY3" fmla="*/ 107023 h 5548763"/>
              <a:gd name="connsiteX4" fmla="*/ 228600 w 2928136"/>
              <a:gd name="connsiteY4" fmla="*/ 2501761 h 5548763"/>
              <a:gd name="connsiteX5" fmla="*/ 2470934 w 2928136"/>
              <a:gd name="connsiteY5" fmla="*/ 1696096 h 5548763"/>
              <a:gd name="connsiteX6" fmla="*/ 0 w 2928136"/>
              <a:gd name="connsiteY6" fmla="*/ 1053958 h 5548763"/>
              <a:gd name="connsiteX7" fmla="*/ 0 w 2928136"/>
              <a:gd name="connsiteY7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102755 w 3030891"/>
              <a:gd name="connsiteY0" fmla="*/ 1053955 h 5548763"/>
              <a:gd name="connsiteX1" fmla="*/ 722768 w 3030891"/>
              <a:gd name="connsiteY1" fmla="*/ 1301228 h 5548763"/>
              <a:gd name="connsiteX2" fmla="*/ 1032485 w 3030891"/>
              <a:gd name="connsiteY2" fmla="*/ 1463460 h 5548763"/>
              <a:gd name="connsiteX3" fmla="*/ 1060822 w 3030891"/>
              <a:gd name="connsiteY3" fmla="*/ 1554822 h 5548763"/>
              <a:gd name="connsiteX4" fmla="*/ 3030891 w 3030891"/>
              <a:gd name="connsiteY4" fmla="*/ 107023 h 5548763"/>
              <a:gd name="connsiteX5" fmla="*/ 331355 w 3030891"/>
              <a:gd name="connsiteY5" fmla="*/ 2501761 h 5548763"/>
              <a:gd name="connsiteX6" fmla="*/ 2573689 w 3030891"/>
              <a:gd name="connsiteY6" fmla="*/ 1696096 h 5548763"/>
              <a:gd name="connsiteX7" fmla="*/ 102755 w 3030891"/>
              <a:gd name="connsiteY7" fmla="*/ 1053958 h 5548763"/>
              <a:gd name="connsiteX8" fmla="*/ 102755 w 3030891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57466 w 2928136"/>
              <a:gd name="connsiteY2" fmla="*/ 54258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296942 w 3225078"/>
              <a:gd name="connsiteY0" fmla="*/ 1053955 h 5578260"/>
              <a:gd name="connsiteX1" fmla="*/ 916955 w 3225078"/>
              <a:gd name="connsiteY1" fmla="*/ 1301228 h 5578260"/>
              <a:gd name="connsiteX2" fmla="*/ 986944 w 3225078"/>
              <a:gd name="connsiteY2" fmla="*/ 4740060 h 5578260"/>
              <a:gd name="connsiteX3" fmla="*/ 1255009 w 3225078"/>
              <a:gd name="connsiteY3" fmla="*/ 1554822 h 5578260"/>
              <a:gd name="connsiteX4" fmla="*/ 3225078 w 3225078"/>
              <a:gd name="connsiteY4" fmla="*/ 107023 h 5578260"/>
              <a:gd name="connsiteX5" fmla="*/ 525542 w 3225078"/>
              <a:gd name="connsiteY5" fmla="*/ 2501761 h 5578260"/>
              <a:gd name="connsiteX6" fmla="*/ 2767876 w 3225078"/>
              <a:gd name="connsiteY6" fmla="*/ 1696096 h 5578260"/>
              <a:gd name="connsiteX7" fmla="*/ 296942 w 3225078"/>
              <a:gd name="connsiteY7" fmla="*/ 1053958 h 5578260"/>
              <a:gd name="connsiteX8" fmla="*/ 296942 w 3225078"/>
              <a:gd name="connsiteY8" fmla="*/ 1053955 h 5578260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8136" h="5578260">
                <a:moveTo>
                  <a:pt x="0" y="1053955"/>
                </a:moveTo>
                <a:cubicBezTo>
                  <a:pt x="849961" y="667873"/>
                  <a:pt x="530324" y="4656582"/>
                  <a:pt x="690002" y="4740060"/>
                </a:cubicBezTo>
                <a:cubicBezTo>
                  <a:pt x="746344" y="4782326"/>
                  <a:pt x="625000" y="1780895"/>
                  <a:pt x="958067" y="1554822"/>
                </a:cubicBezTo>
                <a:cubicBezTo>
                  <a:pt x="1204042" y="2617693"/>
                  <a:pt x="2516314" y="0"/>
                  <a:pt x="2928136" y="107023"/>
                </a:cubicBezTo>
                <a:cubicBezTo>
                  <a:pt x="1435513" y="2045643"/>
                  <a:pt x="468189" y="5267469"/>
                  <a:pt x="228600" y="2501761"/>
                </a:cubicBezTo>
                <a:cubicBezTo>
                  <a:pt x="360324" y="5578260"/>
                  <a:pt x="2153781" y="2236695"/>
                  <a:pt x="2470934" y="1696096"/>
                </a:cubicBezTo>
                <a:cubicBezTo>
                  <a:pt x="429222" y="2772608"/>
                  <a:pt x="411822" y="1160981"/>
                  <a:pt x="0" y="1053958"/>
                </a:cubicBezTo>
                <a:lnTo>
                  <a:pt x="0" y="1053955"/>
                </a:ln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63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126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7" name="Group 32"/>
          <p:cNvGrpSpPr/>
          <p:nvPr/>
        </p:nvGrpSpPr>
        <p:grpSpPr>
          <a:xfrm>
            <a:off x="9255223" y="5105401"/>
            <a:ext cx="2984589" cy="2005669"/>
            <a:chOff x="2810256" y="4943398"/>
            <a:chExt cx="2238442" cy="2005669"/>
          </a:xfrm>
        </p:grpSpPr>
        <p:sp>
          <p:nvSpPr>
            <p:cNvPr id="10" name="Freeform 9"/>
            <p:cNvSpPr>
              <a:spLocks noChangeAspect="1"/>
            </p:cNvSpPr>
            <p:nvPr/>
          </p:nvSpPr>
          <p:spPr>
            <a:xfrm rot="6563566" flipH="1" flipV="1">
              <a:off x="2928137" y="544273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3359071" y="482551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3613937" y="5236996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 noChangeAspect="1"/>
            </p:cNvSpPr>
            <p:nvPr/>
          </p:nvSpPr>
          <p:spPr>
            <a:xfrm rot="6563566" flipH="1" flipV="1">
              <a:off x="3209136" y="5914804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>
            <a:xfrm rot="6563566" flipH="1" flipV="1">
              <a:off x="4014435" y="56584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5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259C-C3C4-4793-A8FB-656D313D7504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A276-3CCF-4C46-BB54-6922BD688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65163"/>
            <a:ext cx="1881717" cy="5461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52184" y="665163"/>
            <a:ext cx="5983816" cy="5461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259C-C3C4-4793-A8FB-656D313D7504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A276-3CCF-4C46-BB54-6922BD688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259C-C3C4-4793-A8FB-656D313D7504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A276-3CCF-4C46-BB54-6922BD688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1" y="2538414"/>
            <a:ext cx="8887884" cy="1362075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alpha val="90000"/>
                      </a:schemeClr>
                    </a:gs>
                    <a:gs pos="100000">
                      <a:schemeClr val="tx1">
                        <a:lumMod val="50000"/>
                        <a:lumOff val="50000"/>
                        <a:alpha val="9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70399" y="3910014"/>
            <a:ext cx="6043084" cy="8143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25768"/>
            <a:ext cx="2844800" cy="256032"/>
          </a:xfrm>
        </p:spPr>
        <p:txBody>
          <a:bodyPr/>
          <a:lstStyle>
            <a:lvl1pPr algn="l">
              <a:defRPr/>
            </a:lvl1pPr>
          </a:lstStyle>
          <a:p>
            <a:fld id="{1AC8259C-C3C4-4793-A8FB-656D313D7504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61309"/>
            <a:ext cx="3860800" cy="25549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04576" y="6208059"/>
            <a:ext cx="1398496" cy="685800"/>
          </a:xfrm>
        </p:spPr>
        <p:txBody>
          <a:bodyPr/>
          <a:lstStyle/>
          <a:p>
            <a:fld id="{0815A276-3CCF-4C46-BB54-6922BD6888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 rot="5400000" flipH="1" flipV="1">
            <a:off x="8411343" y="783459"/>
            <a:ext cx="4208515" cy="4165599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1275236 w 4203372"/>
              <a:gd name="connsiteY0" fmla="*/ 1810262 h 6305070"/>
              <a:gd name="connsiteX1" fmla="*/ 2233303 w 4203372"/>
              <a:gd name="connsiteY1" fmla="*/ 2311129 h 6305070"/>
              <a:gd name="connsiteX2" fmla="*/ 4203372 w 4203372"/>
              <a:gd name="connsiteY2" fmla="*/ 863330 h 6305070"/>
              <a:gd name="connsiteX3" fmla="*/ 1503836 w 4203372"/>
              <a:gd name="connsiteY3" fmla="*/ 3258068 h 6305070"/>
              <a:gd name="connsiteX4" fmla="*/ 3746170 w 4203372"/>
              <a:gd name="connsiteY4" fmla="*/ 2452403 h 6305070"/>
              <a:gd name="connsiteX5" fmla="*/ 1275236 w 4203372"/>
              <a:gd name="connsiteY5" fmla="*/ 1810265 h 6305070"/>
              <a:gd name="connsiteX6" fmla="*/ 1275236 w 4203372"/>
              <a:gd name="connsiteY6" fmla="*/ 1810262 h 6305070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844930 w 3773066"/>
              <a:gd name="connsiteY0" fmla="*/ 2505027 h 6999835"/>
              <a:gd name="connsiteX1" fmla="*/ 1802997 w 3773066"/>
              <a:gd name="connsiteY1" fmla="*/ 3005894 h 6999835"/>
              <a:gd name="connsiteX2" fmla="*/ 3773066 w 3773066"/>
              <a:gd name="connsiteY2" fmla="*/ 1558095 h 6999835"/>
              <a:gd name="connsiteX3" fmla="*/ 1073530 w 3773066"/>
              <a:gd name="connsiteY3" fmla="*/ 3952833 h 6999835"/>
              <a:gd name="connsiteX4" fmla="*/ 3315864 w 3773066"/>
              <a:gd name="connsiteY4" fmla="*/ 3147168 h 6999835"/>
              <a:gd name="connsiteX5" fmla="*/ 844930 w 3773066"/>
              <a:gd name="connsiteY5" fmla="*/ 2505030 h 6999835"/>
              <a:gd name="connsiteX6" fmla="*/ 844930 w 3773066"/>
              <a:gd name="connsiteY6" fmla="*/ 2505027 h 6999835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869139 w 4797275"/>
              <a:gd name="connsiteY0" fmla="*/ 2392968 h 6887776"/>
              <a:gd name="connsiteX1" fmla="*/ 2827206 w 4797275"/>
              <a:gd name="connsiteY1" fmla="*/ 2893835 h 6887776"/>
              <a:gd name="connsiteX2" fmla="*/ 4797275 w 4797275"/>
              <a:gd name="connsiteY2" fmla="*/ 1446036 h 6887776"/>
              <a:gd name="connsiteX3" fmla="*/ 2097739 w 4797275"/>
              <a:gd name="connsiteY3" fmla="*/ 3840774 h 6887776"/>
              <a:gd name="connsiteX4" fmla="*/ 4340073 w 4797275"/>
              <a:gd name="connsiteY4" fmla="*/ 3035109 h 6887776"/>
              <a:gd name="connsiteX5" fmla="*/ 1869139 w 4797275"/>
              <a:gd name="connsiteY5" fmla="*/ 2392971 h 6887776"/>
              <a:gd name="connsiteX6" fmla="*/ 1869139 w 4797275"/>
              <a:gd name="connsiteY6" fmla="*/ 2392968 h 6887776"/>
              <a:gd name="connsiteX0" fmla="*/ 1869139 w 4797275"/>
              <a:gd name="connsiteY0" fmla="*/ 2433309 h 6928117"/>
              <a:gd name="connsiteX1" fmla="*/ 2827206 w 4797275"/>
              <a:gd name="connsiteY1" fmla="*/ 2934176 h 6928117"/>
              <a:gd name="connsiteX2" fmla="*/ 4797275 w 4797275"/>
              <a:gd name="connsiteY2" fmla="*/ 1486377 h 6928117"/>
              <a:gd name="connsiteX3" fmla="*/ 2097739 w 4797275"/>
              <a:gd name="connsiteY3" fmla="*/ 3881115 h 6928117"/>
              <a:gd name="connsiteX4" fmla="*/ 4340073 w 4797275"/>
              <a:gd name="connsiteY4" fmla="*/ 3075450 h 6928117"/>
              <a:gd name="connsiteX5" fmla="*/ 1869139 w 4797275"/>
              <a:gd name="connsiteY5" fmla="*/ 2433312 h 6928117"/>
              <a:gd name="connsiteX6" fmla="*/ 1869139 w 4797275"/>
              <a:gd name="connsiteY6" fmla="*/ 2433309 h 6928117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3269869 w 4797275"/>
              <a:gd name="connsiteY5" fmla="*/ 2756647 h 7026729"/>
              <a:gd name="connsiteX6" fmla="*/ 1869139 w 4797275"/>
              <a:gd name="connsiteY6" fmla="*/ 2531924 h 7026729"/>
              <a:gd name="connsiteX7" fmla="*/ 1869139 w 4797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6324598"/>
              <a:gd name="connsiteY0" fmla="*/ 2531921 h 7331529"/>
              <a:gd name="connsiteX1" fmla="*/ 2827206 w 6324598"/>
              <a:gd name="connsiteY1" fmla="*/ 3032788 h 7331529"/>
              <a:gd name="connsiteX2" fmla="*/ 5940275 w 6324598"/>
              <a:gd name="connsiteY2" fmla="*/ 2423189 h 7331529"/>
              <a:gd name="connsiteX3" fmla="*/ 5831539 w 6324598"/>
              <a:gd name="connsiteY3" fmla="*/ 4284527 h 7331529"/>
              <a:gd name="connsiteX4" fmla="*/ 4568673 w 6324598"/>
              <a:gd name="connsiteY4" fmla="*/ 3174062 h 7331529"/>
              <a:gd name="connsiteX5" fmla="*/ 3269869 w 6324598"/>
              <a:gd name="connsiteY5" fmla="*/ 2756647 h 7331529"/>
              <a:gd name="connsiteX6" fmla="*/ 1869139 w 6324598"/>
              <a:gd name="connsiteY6" fmla="*/ 2531924 h 7331529"/>
              <a:gd name="connsiteX7" fmla="*/ 1869139 w 63245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1869139 w 6934198"/>
              <a:gd name="connsiteY5" fmla="*/ 2531924 h 7331529"/>
              <a:gd name="connsiteX6" fmla="*/ 1869139 w 6934198"/>
              <a:gd name="connsiteY6" fmla="*/ 2531921 h 7331529"/>
              <a:gd name="connsiteX0" fmla="*/ 1869139 w 6911785"/>
              <a:gd name="connsiteY0" fmla="*/ 2531921 h 7336788"/>
              <a:gd name="connsiteX1" fmla="*/ 2827206 w 6911785"/>
              <a:gd name="connsiteY1" fmla="*/ 3032788 h 7336788"/>
              <a:gd name="connsiteX2" fmla="*/ 5940275 w 6911785"/>
              <a:gd name="connsiteY2" fmla="*/ 2423189 h 7336788"/>
              <a:gd name="connsiteX3" fmla="*/ 6441139 w 6911785"/>
              <a:gd name="connsiteY3" fmla="*/ 4284527 h 7336788"/>
              <a:gd name="connsiteX4" fmla="*/ 4568673 w 6911785"/>
              <a:gd name="connsiteY4" fmla="*/ 3174062 h 7336788"/>
              <a:gd name="connsiteX5" fmla="*/ 1869139 w 6911785"/>
              <a:gd name="connsiteY5" fmla="*/ 2531924 h 7336788"/>
              <a:gd name="connsiteX6" fmla="*/ 1869139 w 6911785"/>
              <a:gd name="connsiteY6" fmla="*/ 2531921 h 7336788"/>
              <a:gd name="connsiteX0" fmla="*/ 1869139 w 7024741"/>
              <a:gd name="connsiteY0" fmla="*/ 2531921 h 7336788"/>
              <a:gd name="connsiteX1" fmla="*/ 2827206 w 7024741"/>
              <a:gd name="connsiteY1" fmla="*/ 3032788 h 7336788"/>
              <a:gd name="connsiteX2" fmla="*/ 5940275 w 7024741"/>
              <a:gd name="connsiteY2" fmla="*/ 2423189 h 7336788"/>
              <a:gd name="connsiteX3" fmla="*/ 6441139 w 7024741"/>
              <a:gd name="connsiteY3" fmla="*/ 4284527 h 7336788"/>
              <a:gd name="connsiteX4" fmla="*/ 4568673 w 7024741"/>
              <a:gd name="connsiteY4" fmla="*/ 3174062 h 7336788"/>
              <a:gd name="connsiteX5" fmla="*/ 1869139 w 7024741"/>
              <a:gd name="connsiteY5" fmla="*/ 2531924 h 7336788"/>
              <a:gd name="connsiteX6" fmla="*/ 1869139 w 7024741"/>
              <a:gd name="connsiteY6" fmla="*/ 2531921 h 7336788"/>
              <a:gd name="connsiteX0" fmla="*/ 2685372 w 6756508"/>
              <a:gd name="connsiteY0" fmla="*/ 2531921 h 5551239"/>
              <a:gd name="connsiteX1" fmla="*/ 3643439 w 6756508"/>
              <a:gd name="connsiteY1" fmla="*/ 3032788 h 5551239"/>
              <a:gd name="connsiteX2" fmla="*/ 6756508 w 6756508"/>
              <a:gd name="connsiteY2" fmla="*/ 2423189 h 5551239"/>
              <a:gd name="connsiteX3" fmla="*/ 0 w 6756508"/>
              <a:gd name="connsiteY3" fmla="*/ 2498978 h 5551239"/>
              <a:gd name="connsiteX4" fmla="*/ 5384906 w 6756508"/>
              <a:gd name="connsiteY4" fmla="*/ 3174062 h 5551239"/>
              <a:gd name="connsiteX5" fmla="*/ 2685372 w 6756508"/>
              <a:gd name="connsiteY5" fmla="*/ 2531924 h 5551239"/>
              <a:gd name="connsiteX6" fmla="*/ 2685372 w 6756508"/>
              <a:gd name="connsiteY6" fmla="*/ 2531921 h 5551239"/>
              <a:gd name="connsiteX0" fmla="*/ 2685372 w 6756508"/>
              <a:gd name="connsiteY0" fmla="*/ 2531921 h 5663722"/>
              <a:gd name="connsiteX1" fmla="*/ 3643439 w 6756508"/>
              <a:gd name="connsiteY1" fmla="*/ 3032788 h 5663722"/>
              <a:gd name="connsiteX2" fmla="*/ 6756508 w 6756508"/>
              <a:gd name="connsiteY2" fmla="*/ 2423189 h 5663722"/>
              <a:gd name="connsiteX3" fmla="*/ 0 w 6756508"/>
              <a:gd name="connsiteY3" fmla="*/ 2498978 h 5663722"/>
              <a:gd name="connsiteX4" fmla="*/ 5384906 w 6756508"/>
              <a:gd name="connsiteY4" fmla="*/ 3174062 h 5663722"/>
              <a:gd name="connsiteX5" fmla="*/ 2685372 w 6756508"/>
              <a:gd name="connsiteY5" fmla="*/ 2531924 h 5663722"/>
              <a:gd name="connsiteX6" fmla="*/ 2685372 w 6756508"/>
              <a:gd name="connsiteY6" fmla="*/ 2531921 h 5663722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6508" h="4203685">
                <a:moveTo>
                  <a:pt x="2685372" y="1071887"/>
                </a:moveTo>
                <a:cubicBezTo>
                  <a:pt x="3004728" y="1238842"/>
                  <a:pt x="3929746" y="843385"/>
                  <a:pt x="3643439" y="1572751"/>
                </a:cubicBezTo>
                <a:cubicBezTo>
                  <a:pt x="5291114" y="2384738"/>
                  <a:pt x="5802321" y="0"/>
                  <a:pt x="6756508" y="963152"/>
                </a:cubicBezTo>
                <a:cubicBezTo>
                  <a:pt x="5263885" y="2901772"/>
                  <a:pt x="583602" y="3607661"/>
                  <a:pt x="0" y="1038941"/>
                </a:cubicBezTo>
                <a:cubicBezTo>
                  <a:pt x="438400" y="4203685"/>
                  <a:pt x="5067753" y="2254624"/>
                  <a:pt x="5384906" y="1714025"/>
                </a:cubicBezTo>
                <a:cubicBezTo>
                  <a:pt x="4622906" y="1421925"/>
                  <a:pt x="3135294" y="1178910"/>
                  <a:pt x="2685372" y="1071887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120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60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599" y="76200"/>
            <a:ext cx="9071572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6480" y="1755649"/>
            <a:ext cx="408432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 baseline="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2851" y="1755649"/>
            <a:ext cx="408432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259C-C3C4-4793-A8FB-656D313D7504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A276-3CCF-4C46-BB54-6922BD688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880" y="1722279"/>
            <a:ext cx="377952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65251" y="1722279"/>
            <a:ext cx="377952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>
              <a:buNone/>
              <a:defRPr sz="2000" b="1" kern="1200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316480" y="2423160"/>
            <a:ext cx="408432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612851" y="2423160"/>
            <a:ext cx="408432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599" y="76200"/>
            <a:ext cx="9071572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6480" y="2590800"/>
            <a:ext cx="408432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12851" y="2590800"/>
            <a:ext cx="408432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259C-C3C4-4793-A8FB-656D313D7504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A276-3CCF-4C46-BB54-6922BD688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259C-C3C4-4793-A8FB-656D313D7504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A276-3CCF-4C46-BB54-6922BD68885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9785335" y="5311513"/>
            <a:ext cx="2450592" cy="1533602"/>
            <a:chOff x="7339001" y="5311513"/>
            <a:chExt cx="1837944" cy="1533602"/>
          </a:xfrm>
        </p:grpSpPr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259C-C3C4-4793-A8FB-656D313D7504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A276-3CCF-4C46-BB54-6922BD68885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9785335" y="5311513"/>
            <a:ext cx="2450592" cy="1533602"/>
            <a:chOff x="7339001" y="5311513"/>
            <a:chExt cx="1837944" cy="1533602"/>
          </a:xfrm>
        </p:grpSpPr>
        <p:sp>
          <p:nvSpPr>
            <p:cNvPr id="5" name="Freeform 4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0" y="649941"/>
            <a:ext cx="5181600" cy="54864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259C-C3C4-4793-A8FB-656D313D7504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A276-3CCF-4C46-BB54-6922BD6888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20471" y="2516841"/>
            <a:ext cx="33528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0471" y="1526241"/>
            <a:ext cx="33528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6221505" y="523718"/>
            <a:ext cx="5486400" cy="572826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6208" y="1527048"/>
            <a:ext cx="33528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3680" y="786384"/>
            <a:ext cx="4815840" cy="5212080"/>
          </a:xfrm>
          <a:effectLst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26208" y="2514600"/>
            <a:ext cx="33528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259C-C3C4-4793-A8FB-656D313D7504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A276-3CCF-4C46-BB54-6922BD688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5599" y="76200"/>
            <a:ext cx="9071572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1601" y="1752601"/>
            <a:ext cx="8055572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2372" y="6498874"/>
            <a:ext cx="2844800" cy="256032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r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fld id="{1AC8259C-C3C4-4793-A8FB-656D313D7504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1600" y="6499412"/>
            <a:ext cx="3860800" cy="255494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l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03859" y="6208059"/>
            <a:ext cx="1398496" cy="685800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algn="r">
              <a:defRPr sz="2800" b="1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</a:defRPr>
            </a:lvl1pPr>
          </a:lstStyle>
          <a:p>
            <a:fld id="{0815A276-3CCF-4C46-BB54-6922BD6888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320800" y="76200"/>
            <a:ext cx="4453467" cy="6629400"/>
          </a:xfrm>
          <a:custGeom>
            <a:avLst/>
            <a:gdLst>
              <a:gd name="connsiteX0" fmla="*/ 0 w 2057400"/>
              <a:gd name="connsiteY0" fmla="*/ 3238500 h 6477000"/>
              <a:gd name="connsiteX1" fmla="*/ 48274 w 2057400"/>
              <a:gd name="connsiteY1" fmla="*/ 2258072 h 6477000"/>
              <a:gd name="connsiteX2" fmla="*/ 1028706 w 2057400"/>
              <a:gd name="connsiteY2" fmla="*/ 1 h 6477000"/>
              <a:gd name="connsiteX3" fmla="*/ 2009129 w 2057400"/>
              <a:gd name="connsiteY3" fmla="*/ 2258077 h 6477000"/>
              <a:gd name="connsiteX4" fmla="*/ 2057403 w 2057400"/>
              <a:gd name="connsiteY4" fmla="*/ 3238502 h 6477000"/>
              <a:gd name="connsiteX5" fmla="*/ 2009129 w 2057400"/>
              <a:gd name="connsiteY5" fmla="*/ 4218929 h 6477000"/>
              <a:gd name="connsiteX6" fmla="*/ 1028701 w 2057400"/>
              <a:gd name="connsiteY6" fmla="*/ 6477002 h 6477000"/>
              <a:gd name="connsiteX7" fmla="*/ 48277 w 2057400"/>
              <a:gd name="connsiteY7" fmla="*/ 4218927 h 6477000"/>
              <a:gd name="connsiteX8" fmla="*/ 3 w 2057400"/>
              <a:gd name="connsiteY8" fmla="*/ 3238501 h 6477000"/>
              <a:gd name="connsiteX9" fmla="*/ 0 w 2057400"/>
              <a:gd name="connsiteY9" fmla="*/ 3238500 h 6477000"/>
              <a:gd name="connsiteX0" fmla="*/ 0 w 2057403"/>
              <a:gd name="connsiteY0" fmla="*/ 3238507 h 6477012"/>
              <a:gd name="connsiteX1" fmla="*/ 48274 w 2057403"/>
              <a:gd name="connsiteY1" fmla="*/ 22580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593235 w 2650638"/>
              <a:gd name="connsiteY0" fmla="*/ 3238507 h 6477012"/>
              <a:gd name="connsiteX1" fmla="*/ 1479709 w 2650638"/>
              <a:gd name="connsiteY1" fmla="*/ 2562879 h 6477012"/>
              <a:gd name="connsiteX2" fmla="*/ 1621941 w 2650638"/>
              <a:gd name="connsiteY2" fmla="*/ 8 h 6477012"/>
              <a:gd name="connsiteX3" fmla="*/ 2602364 w 2650638"/>
              <a:gd name="connsiteY3" fmla="*/ 2258084 h 6477012"/>
              <a:gd name="connsiteX4" fmla="*/ 2650638 w 2650638"/>
              <a:gd name="connsiteY4" fmla="*/ 3238509 h 6477012"/>
              <a:gd name="connsiteX5" fmla="*/ 2602364 w 2650638"/>
              <a:gd name="connsiteY5" fmla="*/ 4218936 h 6477012"/>
              <a:gd name="connsiteX6" fmla="*/ 1621936 w 2650638"/>
              <a:gd name="connsiteY6" fmla="*/ 6477009 h 6477012"/>
              <a:gd name="connsiteX7" fmla="*/ 641512 w 2650638"/>
              <a:gd name="connsiteY7" fmla="*/ 4218934 h 6477012"/>
              <a:gd name="connsiteX8" fmla="*/ 593238 w 2650638"/>
              <a:gd name="connsiteY8" fmla="*/ 3238508 h 6477012"/>
              <a:gd name="connsiteX9" fmla="*/ 593235 w 2650638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1964838 w 3406086"/>
              <a:gd name="connsiteY4" fmla="*/ 26289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8 w 3406086"/>
              <a:gd name="connsiteY0" fmla="*/ 3238508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0" fmla="*/ 641512 w 3406086"/>
              <a:gd name="connsiteY0" fmla="*/ 42189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7780" h="6477009">
                <a:moveTo>
                  <a:pt x="1860712" y="2923534"/>
                </a:moveTo>
                <a:cubicBezTo>
                  <a:pt x="1944660" y="1493706"/>
                  <a:pt x="1492916" y="2558773"/>
                  <a:pt x="1479709" y="2562879"/>
                </a:cubicBezTo>
                <a:cubicBezTo>
                  <a:pt x="3317780" y="1849120"/>
                  <a:pt x="1173778" y="0"/>
                  <a:pt x="1621941" y="8"/>
                </a:cubicBezTo>
                <a:cubicBezTo>
                  <a:pt x="0" y="1257313"/>
                  <a:pt x="2466688" y="913421"/>
                  <a:pt x="2602364" y="2258084"/>
                </a:cubicBezTo>
                <a:cubicBezTo>
                  <a:pt x="2812155" y="1330547"/>
                  <a:pt x="2128243" y="1925755"/>
                  <a:pt x="1964838" y="2628909"/>
                </a:cubicBezTo>
                <a:cubicBezTo>
                  <a:pt x="1801433" y="3332063"/>
                  <a:pt x="1842490" y="6212005"/>
                  <a:pt x="1621936" y="6477009"/>
                </a:cubicBezTo>
                <a:cubicBezTo>
                  <a:pt x="1173776" y="6477006"/>
                  <a:pt x="3025088" y="1778999"/>
                  <a:pt x="1860712" y="2923534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amond/>
  </p:transition>
  <p:txStyles>
    <p:titleStyle>
      <a:lvl1pPr algn="l" defTabSz="914400" rtl="0" eaLnBrk="1" latinLnBrk="0" hangingPunct="1">
        <a:spcBef>
          <a:spcPct val="0"/>
        </a:spcBef>
        <a:buNone/>
        <a:defRPr sz="4400" kern="1200">
          <a:gradFill>
            <a:gsLst>
              <a:gs pos="0">
                <a:schemeClr val="tx1">
                  <a:alpha val="90000"/>
                </a:schemeClr>
              </a:gs>
              <a:gs pos="50000">
                <a:schemeClr val="tx1">
                  <a:lumMod val="75000"/>
                  <a:lumOff val="25000"/>
                  <a:alpha val="9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/>
        </a:buClr>
        <a:buSzPct val="80000"/>
        <a:buFont typeface="Wingdings" pitchFamily="2" charset="2"/>
        <a:buChar char="v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577850" indent="-228600" algn="l" defTabSz="914400" rtl="0" eaLnBrk="1" latinLnBrk="0" hangingPunct="1">
        <a:spcBef>
          <a:spcPts val="1200"/>
        </a:spcBef>
        <a:buSzPct val="100000"/>
        <a:buFont typeface="Wingdings" pitchFamily="2" charset="2"/>
        <a:buChar char="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200"/>
        </a:spcBef>
        <a:buClr>
          <a:schemeClr val="accent4"/>
        </a:buClr>
        <a:buSzPct val="100000"/>
        <a:buFont typeface="Wingdings" pitchFamily="2" charset="2"/>
        <a:buChar char="w"/>
        <a:defRPr sz="20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35050" indent="-228600" algn="l" defTabSz="914400" rtl="0" eaLnBrk="1" latinLnBrk="0" hangingPunct="1">
        <a:spcBef>
          <a:spcPts val="1200"/>
        </a:spcBef>
        <a:buClr>
          <a:schemeClr val="accent2"/>
        </a:buClr>
        <a:buFont typeface="Wingdings" pitchFamily="2" charset="2"/>
        <a:buChar char=""/>
        <a:defRPr sz="18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63650" indent="-228600" algn="l" defTabSz="914400" rtl="0" eaLnBrk="1" latinLnBrk="0" hangingPunct="1">
        <a:spcBef>
          <a:spcPts val="1200"/>
        </a:spcBef>
        <a:buClr>
          <a:schemeClr val="accent3"/>
        </a:buClr>
        <a:buSzPct val="100000"/>
        <a:buFont typeface="Wingdings" pitchFamily="2" charset="2"/>
        <a:buChar char="w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1492250" indent="-228600" algn="l" defTabSz="914400" rtl="0" eaLnBrk="1" latinLnBrk="0" hangingPunct="1">
        <a:spcBef>
          <a:spcPts val="1200"/>
        </a:spcBef>
        <a:buClr>
          <a:schemeClr val="accent5"/>
        </a:buClr>
        <a:buFont typeface="Wingdings" pitchFamily="2" charset="2"/>
        <a:buChar char="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6pPr>
      <a:lvl7pPr marL="1720850" indent="-228600" algn="l" defTabSz="914400" rtl="0" eaLnBrk="1" latinLnBrk="0" hangingPunct="1">
        <a:spcBef>
          <a:spcPts val="1200"/>
        </a:spcBef>
        <a:buClr>
          <a:schemeClr val="accent6"/>
        </a:buClr>
        <a:buFont typeface="Wingdings" pitchFamily="2" charset="2"/>
        <a:buChar char="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7pPr>
      <a:lvl8pPr marL="1949450" indent="-228600" algn="l" defTabSz="914400" rtl="0" eaLnBrk="1" latinLnBrk="0" hangingPunct="1">
        <a:spcBef>
          <a:spcPts val="1200"/>
        </a:spcBef>
        <a:buFont typeface="Wingdings" pitchFamily="2" charset="2"/>
        <a:buChar char=""/>
        <a:defRPr sz="1600" kern="1200" baseline="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8pPr>
      <a:lvl9pPr marL="2178050" indent="-228600" algn="l" defTabSz="914400" rtl="0" eaLnBrk="1" latinLnBrk="0" hangingPunct="1">
        <a:spcBef>
          <a:spcPts val="1200"/>
        </a:spcBef>
        <a:buFont typeface="Wingdings" pitchFamily="2" charset="2"/>
        <a:buChar char=""/>
        <a:defRPr sz="1600" kern="1200" baseline="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57850" y="1295400"/>
            <a:ext cx="4019550" cy="1600200"/>
          </a:xfrm>
        </p:spPr>
        <p:txBody>
          <a:bodyPr>
            <a:normAutofit fontScale="90000"/>
          </a:bodyPr>
          <a:lstStyle/>
          <a:p>
            <a:pPr hangingPunct="0"/>
            <a:r>
              <a:rPr lang="en-US" sz="5300" b="1" dirty="0"/>
              <a:t>The Best is Yet to Come!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3276600"/>
            <a:ext cx="6096000" cy="2057400"/>
          </a:xfrm>
        </p:spPr>
        <p:txBody>
          <a:bodyPr>
            <a:noAutofit/>
          </a:bodyPr>
          <a:lstStyle/>
          <a:p>
            <a:r>
              <a:rPr lang="en-US" sz="3600" b="1" i="1" dirty="0"/>
              <a:t>Reading - Philippians 3:2-14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76200"/>
            <a:ext cx="3886201" cy="1143000"/>
          </a:xfrm>
        </p:spPr>
        <p:txBody>
          <a:bodyPr>
            <a:normAutofit/>
          </a:bodyPr>
          <a:lstStyle/>
          <a:p>
            <a:pPr lvl="0"/>
            <a:r>
              <a:rPr lang="en-US" b="1" i="1" dirty="0"/>
              <a:t>[1 Peter 1:9]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143000"/>
            <a:ext cx="9829800" cy="5638800"/>
          </a:xfrm>
        </p:spPr>
        <p:txBody>
          <a:bodyPr>
            <a:normAutofit/>
          </a:bodyPr>
          <a:lstStyle/>
          <a:p>
            <a:pPr hangingPunct="0"/>
            <a:r>
              <a:rPr lang="en-US" sz="2800" b="1" i="1" dirty="0"/>
              <a:t>receiving the </a:t>
            </a:r>
            <a:r>
              <a:rPr lang="en-US" sz="2800" b="1" i="1" u="sng" dirty="0"/>
              <a:t>end</a:t>
            </a:r>
            <a:r>
              <a:rPr lang="en-US" sz="2800" b="1" i="1" dirty="0"/>
              <a:t> of your faith—the salvation of your souls. </a:t>
            </a:r>
          </a:p>
          <a:p>
            <a:pPr hangingPunct="0"/>
            <a:r>
              <a:rPr lang="en-US" sz="4800" dirty="0"/>
              <a:t>Our lives are moving toward a purposeful “end”.</a:t>
            </a:r>
          </a:p>
          <a:p>
            <a:r>
              <a:rPr lang="en-US" sz="4800" dirty="0"/>
              <a:t>When Paul talks about </a:t>
            </a:r>
            <a:r>
              <a:rPr lang="en-US" sz="4800" i="1" dirty="0"/>
              <a:t>“</a:t>
            </a:r>
            <a:r>
              <a:rPr lang="en-US" sz="4800" i="1" u="sng" dirty="0"/>
              <a:t>reaching forward”</a:t>
            </a:r>
            <a:r>
              <a:rPr lang="en-US" sz="4800" dirty="0"/>
              <a:t> THAT is what he is talking about.</a:t>
            </a:r>
          </a:p>
        </p:txBody>
      </p:sp>
    </p:spTree>
  </p:cSld>
  <p:clrMapOvr>
    <a:masterClrMapping/>
  </p:clrMapOvr>
  <p:transition spd="med">
    <p:diamond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152400"/>
            <a:ext cx="5238750" cy="1600200"/>
          </a:xfrm>
        </p:spPr>
        <p:txBody>
          <a:bodyPr>
            <a:normAutofit fontScale="90000"/>
          </a:bodyPr>
          <a:lstStyle/>
          <a:p>
            <a:pPr algn="ctr" hangingPunct="0"/>
            <a:r>
              <a:rPr lang="en-US" sz="8000" b="1" dirty="0"/>
              <a:t>Excited?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2057400"/>
            <a:ext cx="5334000" cy="3505200"/>
          </a:xfrm>
        </p:spPr>
        <p:txBody>
          <a:bodyPr>
            <a:noAutofit/>
          </a:bodyPr>
          <a:lstStyle/>
          <a:p>
            <a:pPr hangingPunct="0"/>
            <a:r>
              <a:rPr lang="en-US" sz="4400" b="1" i="1" dirty="0"/>
              <a:t>If reaching the goal of heaven is what it’s all about WHY are we so </a:t>
            </a:r>
            <a:r>
              <a:rPr lang="en-US" sz="4400" b="1" i="1" u="sng" dirty="0"/>
              <a:t>reluctant</a:t>
            </a:r>
            <a:r>
              <a:rPr lang="en-US" sz="4400" b="1" i="1" dirty="0"/>
              <a:t> to get there?</a:t>
            </a:r>
          </a:p>
        </p:txBody>
      </p:sp>
    </p:spTree>
  </p:cSld>
  <p:clrMapOvr>
    <a:masterClrMapping/>
  </p:clrMapOvr>
  <p:transition spd="med">
    <p:strips dir="l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rathon finish line.jpg"/>
          <p:cNvPicPr>
            <a:picLocks noChangeAspect="1"/>
          </p:cNvPicPr>
          <p:nvPr/>
        </p:nvPicPr>
        <p:blipFill>
          <a:blip r:embed="rId2" cstate="print"/>
          <a:srcRect l="15385" t="2667" r="3846" b="6667"/>
          <a:stretch>
            <a:fillRect/>
          </a:stretch>
        </p:blipFill>
        <p:spPr>
          <a:xfrm>
            <a:off x="1600200" y="4114800"/>
            <a:ext cx="3200400" cy="2590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76200"/>
            <a:ext cx="9144000" cy="1828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Why don’t we strain every nerve to get there sooner as opposed to later?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1" y="2042319"/>
            <a:ext cx="7848599" cy="4815681"/>
          </a:xfrm>
        </p:spPr>
        <p:txBody>
          <a:bodyPr>
            <a:normAutofit fontScale="92500"/>
          </a:bodyPr>
          <a:lstStyle/>
          <a:p>
            <a:pPr hangingPunct="0"/>
            <a:r>
              <a:rPr lang="en-US" sz="4000" dirty="0"/>
              <a:t>The Christian doesn’t dread death any more than a runner doesn’t dread the finish line. </a:t>
            </a:r>
          </a:p>
          <a:p>
            <a:pPr lvl="1" hangingPunct="0">
              <a:lnSpc>
                <a:spcPct val="110000"/>
              </a:lnSpc>
              <a:spcBef>
                <a:spcPts val="600"/>
              </a:spcBef>
            </a:pPr>
            <a:r>
              <a:rPr lang="en-US" sz="3200" dirty="0"/>
              <a:t>The Olympic runner doesn’t hesitate to cross the line because he enjoys running so much.</a:t>
            </a:r>
          </a:p>
          <a:p>
            <a:pPr lvl="1" hangingPunct="0">
              <a:lnSpc>
                <a:spcPct val="110000"/>
              </a:lnSpc>
              <a:spcBef>
                <a:spcPts val="600"/>
              </a:spcBef>
            </a:pPr>
            <a:r>
              <a:rPr lang="en-US" sz="3200" dirty="0"/>
              <a:t>Getting to the finish line was what it was all about from the sounding of the starter’s gun.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518" y="76200"/>
            <a:ext cx="9120482" cy="990600"/>
          </a:xfrm>
        </p:spPr>
        <p:txBody>
          <a:bodyPr>
            <a:normAutofit/>
          </a:bodyPr>
          <a:lstStyle/>
          <a:p>
            <a:r>
              <a:rPr lang="en-US" sz="3600" b="1" u="sng" cap="all" dirty="0"/>
              <a:t>A Soldier Strains to Get TO Safety.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2601" y="3962401"/>
            <a:ext cx="6476999" cy="3031590"/>
          </a:xfrm>
        </p:spPr>
        <p:txBody>
          <a:bodyPr>
            <a:normAutofit/>
          </a:bodyPr>
          <a:lstStyle/>
          <a:p>
            <a:pPr hangingPunct="0">
              <a:spcBef>
                <a:spcPts val="600"/>
              </a:spcBef>
            </a:pPr>
            <a:r>
              <a:rPr lang="en-US" sz="4400" dirty="0"/>
              <a:t>We are in a spiritual battle.</a:t>
            </a:r>
          </a:p>
          <a:p>
            <a:pPr hangingPunct="0">
              <a:spcBef>
                <a:spcPts val="600"/>
              </a:spcBef>
            </a:pPr>
            <a:r>
              <a:rPr lang="en-US" sz="4400" dirty="0"/>
              <a:t>Get to safety NOW!</a:t>
            </a:r>
          </a:p>
        </p:txBody>
      </p:sp>
      <p:pic>
        <p:nvPicPr>
          <p:cNvPr id="5" name="Picture 4" descr="Guilty m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15818" y="3487770"/>
            <a:ext cx="2438400" cy="3113024"/>
          </a:xfrm>
          <a:prstGeom prst="rect">
            <a:avLst/>
          </a:prstGeom>
        </p:spPr>
      </p:pic>
      <p:pic>
        <p:nvPicPr>
          <p:cNvPr id="6" name="Picture 5" descr="guilty wo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914400"/>
            <a:ext cx="4700882" cy="3031590"/>
          </a:xfrm>
          <a:prstGeom prst="rect">
            <a:avLst/>
          </a:prstGeom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304800"/>
            <a:ext cx="5238750" cy="1600200"/>
          </a:xfrm>
        </p:spPr>
        <p:txBody>
          <a:bodyPr>
            <a:normAutofit fontScale="90000"/>
          </a:bodyPr>
          <a:lstStyle/>
          <a:p>
            <a:pPr hangingPunct="0"/>
            <a:r>
              <a:rPr lang="en-US" sz="5300" b="1" dirty="0"/>
              <a:t>Baby Steps or Giant Leaps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2590800"/>
            <a:ext cx="7848600" cy="4114800"/>
          </a:xfrm>
        </p:spPr>
        <p:txBody>
          <a:bodyPr>
            <a:noAutofit/>
          </a:bodyPr>
          <a:lstStyle/>
          <a:p>
            <a:pPr hangingPunct="0"/>
            <a:r>
              <a:rPr lang="en-US" sz="4800" b="1" i="1" dirty="0"/>
              <a:t>“The next step you take is always the most important!”</a:t>
            </a: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76200"/>
            <a:ext cx="7391400" cy="1752600"/>
          </a:xfrm>
        </p:spPr>
        <p:txBody>
          <a:bodyPr>
            <a:normAutofit/>
          </a:bodyPr>
          <a:lstStyle/>
          <a:p>
            <a:r>
              <a:rPr lang="en-US" b="1" dirty="0"/>
              <a:t>Why is the next step you take the most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905000"/>
            <a:ext cx="9601200" cy="4800600"/>
          </a:xfrm>
        </p:spPr>
        <p:txBody>
          <a:bodyPr>
            <a:normAutofit lnSpcReduction="10000"/>
          </a:bodyPr>
          <a:lstStyle/>
          <a:p>
            <a:pPr marL="91440" hangingPunct="0">
              <a:lnSpc>
                <a:spcPct val="110000"/>
              </a:lnSpc>
              <a:spcBef>
                <a:spcPts val="600"/>
              </a:spcBef>
            </a:pPr>
            <a:r>
              <a:rPr lang="en-US" sz="2400" u="sng" dirty="0"/>
              <a:t>Because that is the one that moves you to the future!</a:t>
            </a:r>
          </a:p>
          <a:p>
            <a:pPr marL="91440" hangingPunct="0">
              <a:lnSpc>
                <a:spcPct val="110000"/>
              </a:lnSpc>
              <a:spcBef>
                <a:spcPts val="600"/>
              </a:spcBef>
            </a:pPr>
            <a:r>
              <a:rPr lang="en-US" sz="3200" dirty="0"/>
              <a:t>Along the path to the “end” there is always some next step you need to take.</a:t>
            </a:r>
          </a:p>
          <a:p>
            <a:pPr marL="91440" hangingPunct="0">
              <a:lnSpc>
                <a:spcPct val="110000"/>
              </a:lnSpc>
              <a:spcBef>
                <a:spcPts val="600"/>
              </a:spcBef>
            </a:pPr>
            <a:r>
              <a:rPr lang="en-US" sz="3200" dirty="0"/>
              <a:t>Even when we dig ourselves into a hole then next step is to stop digging!</a:t>
            </a:r>
          </a:p>
          <a:p>
            <a:pPr marL="91440" hangingPunct="0">
              <a:lnSpc>
                <a:spcPct val="110000"/>
              </a:lnSpc>
              <a:spcBef>
                <a:spcPts val="600"/>
              </a:spcBef>
            </a:pPr>
            <a:r>
              <a:rPr lang="en-US" sz="3200" dirty="0"/>
              <a:t>No matter how small if that step puts you on the path to heaven then that is the most important step you have taken.</a:t>
            </a:r>
          </a:p>
          <a:p>
            <a:pPr marL="91440" hangingPunct="0">
              <a:lnSpc>
                <a:spcPct val="110000"/>
              </a:lnSpc>
              <a:spcBef>
                <a:spcPts val="600"/>
              </a:spcBef>
            </a:pPr>
            <a:r>
              <a:rPr lang="en-US" sz="3200" dirty="0"/>
              <a:t>Do you have the courage to take that next step?</a:t>
            </a:r>
          </a:p>
          <a:p>
            <a:pPr lvl="0" hangingPunct="0"/>
            <a:endParaRPr lang="en-US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381000"/>
            <a:ext cx="7239000" cy="1905000"/>
          </a:xfrm>
        </p:spPr>
        <p:txBody>
          <a:bodyPr>
            <a:normAutofit fontScale="90000"/>
          </a:bodyPr>
          <a:lstStyle/>
          <a:p>
            <a:pPr hangingPunct="0"/>
            <a:r>
              <a:rPr lang="en-US" sz="6700" b="1" dirty="0"/>
              <a:t>Dreading the Best?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1502" y="3276600"/>
            <a:ext cx="6512298" cy="1524000"/>
          </a:xfrm>
        </p:spPr>
        <p:txBody>
          <a:bodyPr>
            <a:noAutofit/>
          </a:bodyPr>
          <a:lstStyle/>
          <a:p>
            <a:pPr hangingPunct="0"/>
            <a:r>
              <a:rPr lang="en-US" sz="6000" b="1" i="1" dirty="0"/>
              <a:t>[Romans 8:18-19] </a:t>
            </a:r>
            <a:endParaRPr lang="en-US" sz="6000" b="1" dirty="0"/>
          </a:p>
        </p:txBody>
      </p:sp>
    </p:spTree>
  </p:cSld>
  <p:clrMapOvr>
    <a:masterClrMapping/>
  </p:clrMapOvr>
  <p:transition spd="med">
    <p:strips dir="l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Comfortably numb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1600" y="1219200"/>
            <a:ext cx="9397999" cy="5524499"/>
          </a:xfrm>
        </p:spPr>
        <p:txBody>
          <a:bodyPr>
            <a:normAutofit/>
          </a:bodyPr>
          <a:lstStyle/>
          <a:p>
            <a:pPr hangingPunct="0"/>
            <a:r>
              <a:rPr lang="en-US" sz="4400" dirty="0"/>
              <a:t>Maybe we just see the sacrifices we must make to be in Christ to be too difficult or not worth the effort to have heaven as the reward.</a:t>
            </a:r>
          </a:p>
          <a:p>
            <a:r>
              <a:rPr lang="en-US" sz="6000" b="1" i="1" dirty="0"/>
              <a:t>[Philippians 3:7-11] </a:t>
            </a:r>
            <a:endParaRPr lang="en-US" sz="6000" dirty="0"/>
          </a:p>
        </p:txBody>
      </p:sp>
      <p:pic>
        <p:nvPicPr>
          <p:cNvPr id="4" name="Picture 3" descr="Guilty m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5257800"/>
            <a:ext cx="1981200" cy="1485900"/>
          </a:xfrm>
          <a:prstGeom prst="rect">
            <a:avLst/>
          </a:prstGeom>
        </p:spPr>
      </p:pic>
    </p:spTree>
  </p:cSld>
  <p:clrMapOvr>
    <a:masterClrMapping/>
  </p:clrMapOvr>
  <p:transition spd="med">
    <p:diamond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[John 9:4]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752600"/>
            <a:ext cx="7086600" cy="4800600"/>
          </a:xfrm>
        </p:spPr>
        <p:txBody>
          <a:bodyPr>
            <a:normAutofit/>
          </a:bodyPr>
          <a:lstStyle/>
          <a:p>
            <a:r>
              <a:rPr lang="en-US" sz="4800" b="1" i="1" dirty="0"/>
              <a:t>[2 Thessalonians 3:7-13]</a:t>
            </a:r>
          </a:p>
          <a:p>
            <a:r>
              <a:rPr lang="en-US" sz="4800" dirty="0"/>
              <a:t>Those who refuse to work have no reward in the Present world or in the one to come!</a:t>
            </a:r>
          </a:p>
          <a:p>
            <a:endParaRPr lang="en-US" sz="4800" dirty="0"/>
          </a:p>
        </p:txBody>
      </p:sp>
      <p:pic>
        <p:nvPicPr>
          <p:cNvPr id="4" name="Picture 3" descr="Guilty m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29800" y="101599"/>
            <a:ext cx="2235201" cy="1676401"/>
          </a:xfrm>
          <a:prstGeom prst="rect">
            <a:avLst/>
          </a:prstGeom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0" y="152400"/>
            <a:ext cx="5867400" cy="1905000"/>
          </a:xfrm>
        </p:spPr>
        <p:txBody>
          <a:bodyPr>
            <a:normAutofit/>
          </a:bodyPr>
          <a:lstStyle/>
          <a:p>
            <a:pPr hangingPunct="0"/>
            <a:r>
              <a:rPr lang="en-US" sz="5300" b="1" dirty="0"/>
              <a:t>Forward Oriented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2819400"/>
            <a:ext cx="5257800" cy="2743200"/>
          </a:xfrm>
        </p:spPr>
        <p:txBody>
          <a:bodyPr>
            <a:noAutofit/>
          </a:bodyPr>
          <a:lstStyle/>
          <a:p>
            <a:pPr hangingPunct="0"/>
            <a:r>
              <a:rPr lang="en-US" sz="5400" b="1" i="1" dirty="0"/>
              <a:t>Contentment vs. Yearning</a:t>
            </a:r>
            <a:endParaRPr lang="en-US" sz="4400" b="1" dirty="0"/>
          </a:p>
        </p:txBody>
      </p:sp>
      <p:pic>
        <p:nvPicPr>
          <p:cNvPr id="4" name="Picture 3" descr="census data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3810000"/>
            <a:ext cx="1906906" cy="1600200"/>
          </a:xfrm>
          <a:prstGeom prst="rect">
            <a:avLst/>
          </a:prstGeom>
        </p:spPr>
      </p:pic>
    </p:spTree>
  </p:cSld>
  <p:clrMapOvr>
    <a:masterClrMapping/>
  </p:clrMapOvr>
  <p:transition spd="med"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152400"/>
            <a:ext cx="7239000" cy="22860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If there is any level where we fall down as a congregation is in our outlook regarding heaven.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2819400"/>
            <a:ext cx="6781800" cy="3810000"/>
          </a:xfrm>
        </p:spPr>
        <p:txBody>
          <a:bodyPr>
            <a:noAutofit/>
          </a:bodyPr>
          <a:lstStyle/>
          <a:p>
            <a:pPr hangingPunct="0"/>
            <a:r>
              <a:rPr lang="en-US" sz="3600" b="1" dirty="0"/>
              <a:t>Our text: </a:t>
            </a:r>
            <a:r>
              <a:rPr lang="en-US" sz="3600" b="1" i="1" dirty="0"/>
              <a:t>“I press toward the goal for the prize of the upward call of God in Christ Jesus.” Vs.14</a:t>
            </a:r>
            <a:endParaRPr lang="en-US" sz="3600" b="1" dirty="0"/>
          </a:p>
        </p:txBody>
      </p:sp>
      <p:pic>
        <p:nvPicPr>
          <p:cNvPr id="4" name="Picture 3" descr="census data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85370"/>
            <a:ext cx="2362200" cy="1982265"/>
          </a:xfrm>
          <a:prstGeom prst="rect">
            <a:avLst/>
          </a:prstGeom>
        </p:spPr>
      </p:pic>
    </p:spTree>
  </p:cSld>
  <p:clrMapOvr>
    <a:masterClrMapping/>
  </p:clrMapOvr>
  <p:transition spd="med">
    <p:diamond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76200"/>
            <a:ext cx="6934200" cy="1981200"/>
          </a:xfrm>
        </p:spPr>
        <p:txBody>
          <a:bodyPr>
            <a:noAutofit/>
          </a:bodyPr>
          <a:lstStyle/>
          <a:p>
            <a:r>
              <a:rPr lang="en-US" sz="4800" dirty="0"/>
              <a:t>Being content is NOT our problem – yearning for heaven is.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1" y="2438401"/>
            <a:ext cx="6041679" cy="3687763"/>
          </a:xfrm>
        </p:spPr>
        <p:txBody>
          <a:bodyPr>
            <a:normAutofit fontScale="92500" lnSpcReduction="20000"/>
          </a:bodyPr>
          <a:lstStyle/>
          <a:p>
            <a:pPr hangingPunct="0"/>
            <a:r>
              <a:rPr lang="en-US" sz="2800" dirty="0"/>
              <a:t>Understand your basic orientation: </a:t>
            </a:r>
          </a:p>
          <a:p>
            <a:pPr algn="ctr" hangingPunct="0">
              <a:buNone/>
            </a:pPr>
            <a:r>
              <a:rPr lang="en-US" sz="4000" b="1" dirty="0"/>
              <a:t>Past – Present – Future.</a:t>
            </a:r>
          </a:p>
          <a:p>
            <a:r>
              <a:rPr lang="en-US" sz="3300" dirty="0"/>
              <a:t>The Gospel perspective is future oriented. 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4800" b="1" dirty="0"/>
              <a:t>Yes – but ---</a:t>
            </a:r>
          </a:p>
        </p:txBody>
      </p:sp>
    </p:spTree>
  </p:cSld>
  <p:clrMapOvr>
    <a:masterClrMapping/>
  </p:clrMapOvr>
  <p:transition spd="med">
    <p:diamond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0" y="152400"/>
            <a:ext cx="5867400" cy="1905000"/>
          </a:xfrm>
        </p:spPr>
        <p:txBody>
          <a:bodyPr>
            <a:normAutofit/>
          </a:bodyPr>
          <a:lstStyle/>
          <a:p>
            <a:pPr hangingPunct="0"/>
            <a:r>
              <a:rPr lang="en-US" sz="5300" b="1" dirty="0"/>
              <a:t>Having The Mind of Christ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2819400"/>
            <a:ext cx="5943600" cy="2819400"/>
          </a:xfrm>
        </p:spPr>
        <p:txBody>
          <a:bodyPr>
            <a:noAutofit/>
          </a:bodyPr>
          <a:lstStyle/>
          <a:p>
            <a:pPr hangingPunct="0"/>
            <a:r>
              <a:rPr lang="en-US" sz="5400" b="1" i="1" dirty="0"/>
              <a:t>[Philippians 2:5-8] </a:t>
            </a:r>
            <a:endParaRPr lang="en-US" sz="4400" b="1" dirty="0"/>
          </a:p>
        </p:txBody>
      </p:sp>
    </p:spTree>
  </p:cSld>
  <p:clrMapOvr>
    <a:masterClrMapping/>
  </p:clrMapOvr>
  <p:transition spd="med">
    <p:strips dir="l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emi truck shad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475" y="3886200"/>
            <a:ext cx="2056925" cy="29384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14301"/>
            <a:ext cx="9677400" cy="1905000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[Hebrews 12:2] -- who for the </a:t>
            </a:r>
            <a:r>
              <a:rPr lang="en-US" b="1" i="1" u="sng" dirty="0"/>
              <a:t>joy</a:t>
            </a:r>
            <a:r>
              <a:rPr lang="en-US" b="1" i="1" dirty="0"/>
              <a:t> that was set before Him endured the 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1" y="2438401"/>
            <a:ext cx="8610599" cy="3687763"/>
          </a:xfrm>
        </p:spPr>
        <p:txBody>
          <a:bodyPr>
            <a:normAutofit/>
          </a:bodyPr>
          <a:lstStyle/>
          <a:p>
            <a:pPr hangingPunct="0">
              <a:spcBef>
                <a:spcPts val="600"/>
              </a:spcBef>
            </a:pPr>
            <a:r>
              <a:rPr lang="en-US" sz="3200" dirty="0"/>
              <a:t>Just as Jesus had a choice to make we do also.  </a:t>
            </a:r>
          </a:p>
          <a:p>
            <a:pPr hangingPunct="0">
              <a:spcBef>
                <a:spcPts val="600"/>
              </a:spcBef>
            </a:pPr>
            <a:r>
              <a:rPr lang="en-US" sz="3200" dirty="0"/>
              <a:t>Do we look forward to the joy set before us</a:t>
            </a:r>
            <a:r>
              <a:rPr lang="en-US" sz="2400" dirty="0"/>
              <a:t>?</a:t>
            </a:r>
          </a:p>
          <a:p>
            <a:pPr lvl="0" hangingPunct="0">
              <a:buNone/>
            </a:pPr>
            <a:endParaRPr lang="en-US" dirty="0"/>
          </a:p>
        </p:txBody>
      </p:sp>
      <p:pic>
        <p:nvPicPr>
          <p:cNvPr id="5" name="Picture 4" descr="semi truck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3996805"/>
            <a:ext cx="4267200" cy="2848495"/>
          </a:xfrm>
          <a:prstGeom prst="rect">
            <a:avLst/>
          </a:prstGeom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304800"/>
            <a:ext cx="72390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/>
              <a:t>Choose your basic perspective to emphasize. </a:t>
            </a:r>
            <a:br>
              <a:rPr lang="en-US" sz="2800" b="1" dirty="0"/>
            </a:br>
            <a:r>
              <a:rPr lang="en-US" sz="5300" b="1" dirty="0"/>
              <a:t>Not either/or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1" y="1905001"/>
            <a:ext cx="9144000" cy="4952999"/>
          </a:xfrm>
        </p:spPr>
        <p:txBody>
          <a:bodyPr>
            <a:normAutofit/>
          </a:bodyPr>
          <a:lstStyle/>
          <a:p>
            <a:pPr hangingPunct="0">
              <a:buNone/>
            </a:pPr>
            <a:r>
              <a:rPr lang="en-US" sz="3200" b="1" dirty="0"/>
              <a:t>1. </a:t>
            </a:r>
            <a:r>
              <a:rPr lang="en-US" sz="4000" b="1" dirty="0"/>
              <a:t>Present kingdom of the Lord OR the eternal kingdom?</a:t>
            </a:r>
          </a:p>
          <a:p>
            <a:pPr hangingPunct="0">
              <a:buNone/>
            </a:pPr>
            <a:r>
              <a:rPr lang="en-US" sz="4000" b="1" dirty="0"/>
              <a:t>2. The earnest [down payment] of our inheritance OR the full inheritance?</a:t>
            </a:r>
          </a:p>
          <a:p>
            <a:pPr hangingPunct="0">
              <a:buNone/>
            </a:pPr>
            <a:r>
              <a:rPr lang="en-US" sz="4000" b="1" dirty="0"/>
              <a:t>3. Happiness now OR glory in eternity?</a:t>
            </a:r>
          </a:p>
          <a:p>
            <a:pPr lvl="0" hangingPunct="0"/>
            <a:endParaRPr lang="en-US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0" y="152400"/>
            <a:ext cx="5867400" cy="1219200"/>
          </a:xfrm>
        </p:spPr>
        <p:txBody>
          <a:bodyPr>
            <a:normAutofit/>
          </a:bodyPr>
          <a:lstStyle/>
          <a:p>
            <a:pPr hangingPunct="0"/>
            <a:r>
              <a:rPr lang="en-US" sz="5300" b="1" dirty="0"/>
              <a:t>Lip Service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4648200"/>
            <a:ext cx="7391400" cy="990600"/>
          </a:xfrm>
        </p:spPr>
        <p:txBody>
          <a:bodyPr>
            <a:noAutofit/>
          </a:bodyPr>
          <a:lstStyle/>
          <a:p>
            <a:pPr hangingPunct="0"/>
            <a:r>
              <a:rPr lang="en-US" sz="6000" b="1" i="1" dirty="0"/>
              <a:t>[Philippians 1:21-23] </a:t>
            </a:r>
            <a:endParaRPr lang="en-US" sz="4800" b="1" dirty="0"/>
          </a:p>
        </p:txBody>
      </p:sp>
    </p:spTree>
  </p:cSld>
  <p:clrMapOvr>
    <a:masterClrMapping/>
  </p:clrMapOvr>
  <p:transition spd="med">
    <p:strips dir="l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76200"/>
            <a:ext cx="7162800" cy="2133600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Could you say “Good-bye” right now?</a:t>
            </a:r>
            <a:endParaRPr lang="en-US" dirty="0"/>
          </a:p>
        </p:txBody>
      </p:sp>
      <p:pic>
        <p:nvPicPr>
          <p:cNvPr id="5" name="Content Placeholder 4" descr="newborn baby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74789" y="2514601"/>
            <a:ext cx="3418212" cy="2677319"/>
          </a:xfrm>
        </p:spPr>
      </p:pic>
    </p:spTree>
  </p:cSld>
  <p:clrMapOvr>
    <a:masterClrMapping/>
  </p:clrMapOvr>
  <p:transition spd="med">
    <p:diamond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 we really yearn for the right things?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1600" y="1752600"/>
            <a:ext cx="9550399" cy="5029199"/>
          </a:xfrm>
        </p:spPr>
        <p:txBody>
          <a:bodyPr>
            <a:normAutofit/>
          </a:bodyPr>
          <a:lstStyle/>
          <a:p>
            <a:pPr hangingPunct="0"/>
            <a:r>
              <a:rPr lang="en-US" sz="4400" b="1" i="1" dirty="0"/>
              <a:t>[Matthew 6:33] </a:t>
            </a:r>
            <a:r>
              <a:rPr lang="en-US" sz="4400" dirty="0"/>
              <a:t> </a:t>
            </a:r>
          </a:p>
          <a:p>
            <a:r>
              <a:rPr lang="en-US" sz="4400" b="1" i="1" dirty="0"/>
              <a:t>[John 14:1-3]</a:t>
            </a:r>
          </a:p>
          <a:p>
            <a:r>
              <a:rPr lang="en-US" sz="4400" b="1" i="1" dirty="0"/>
              <a:t>[2 Timothy 4:8]  </a:t>
            </a:r>
            <a:r>
              <a:rPr lang="en-US" sz="2800" dirty="0"/>
              <a:t>Do you ever LOVE the thought of the Lord’s appearing?</a:t>
            </a:r>
          </a:p>
          <a:p>
            <a:r>
              <a:rPr lang="en-US" sz="3600" dirty="0"/>
              <a:t>The Aramaic word </a:t>
            </a:r>
            <a:r>
              <a:rPr lang="en-US" sz="3600" i="1" u="sng" dirty="0"/>
              <a:t>maranatha </a:t>
            </a:r>
            <a:r>
              <a:rPr lang="en-US" sz="3600" dirty="0"/>
              <a:t>is used ..</a:t>
            </a:r>
          </a:p>
          <a:p>
            <a:pPr algn="ctr">
              <a:buNone/>
            </a:pPr>
            <a:r>
              <a:rPr lang="en-US" sz="4800" dirty="0"/>
              <a:t> </a:t>
            </a:r>
            <a:r>
              <a:rPr lang="en-US" sz="4800" b="1" i="1" dirty="0"/>
              <a:t>[1 Corinthians 16:22] </a:t>
            </a:r>
            <a:endParaRPr lang="en-US" sz="4800" dirty="0"/>
          </a:p>
          <a:p>
            <a:endParaRPr lang="en-US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hangingPunct="0"/>
            <a:r>
              <a:rPr lang="en-US" dirty="0"/>
              <a:t>Those words need to ring true to what we really are in our innermost being!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648200"/>
            <a:ext cx="6705600" cy="1447800"/>
          </a:xfrm>
        </p:spPr>
        <p:txBody>
          <a:bodyPr>
            <a:noAutofit/>
          </a:bodyPr>
          <a:lstStyle/>
          <a:p>
            <a:pPr hangingPunct="0"/>
            <a:r>
              <a:rPr lang="en-US" sz="4000" b="1" i="1" dirty="0"/>
              <a:t>The next step you take will be the most important!</a:t>
            </a:r>
          </a:p>
        </p:txBody>
      </p:sp>
      <p:pic>
        <p:nvPicPr>
          <p:cNvPr id="4" name="Picture 3" descr="newborn bab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0" y="1"/>
            <a:ext cx="2286000" cy="1714500"/>
          </a:xfrm>
          <a:prstGeom prst="rect">
            <a:avLst/>
          </a:prstGeom>
        </p:spPr>
      </p:pic>
    </p:spTree>
  </p:cSld>
  <p:clrMapOvr>
    <a:masterClrMapping/>
  </p:clrMapOvr>
  <p:transition spd="med"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551" y="-21265"/>
            <a:ext cx="8534400" cy="1447800"/>
          </a:xfrm>
        </p:spPr>
        <p:txBody>
          <a:bodyPr>
            <a:noAutofit/>
          </a:bodyPr>
          <a:lstStyle/>
          <a:p>
            <a:r>
              <a:rPr lang="en-US" sz="3600" dirty="0"/>
              <a:t>Have you ever considered the STRONG language that is found in our text?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6601" y="1219200"/>
            <a:ext cx="5105400" cy="5410200"/>
          </a:xfrm>
        </p:spPr>
        <p:txBody>
          <a:bodyPr>
            <a:normAutofit/>
          </a:bodyPr>
          <a:lstStyle/>
          <a:p>
            <a:pPr hangingPunct="0"/>
            <a:r>
              <a:rPr lang="en-US" sz="3200" b="1" dirty="0"/>
              <a:t>The NKJ talks of “reaching forward”. </a:t>
            </a:r>
          </a:p>
          <a:p>
            <a:pPr hangingPunct="0"/>
            <a:r>
              <a:rPr lang="en-US" sz="3200" b="1" dirty="0"/>
              <a:t> This is a very intensive expression in the Greek language. </a:t>
            </a:r>
          </a:p>
          <a:p>
            <a:pPr hangingPunct="0"/>
            <a:r>
              <a:rPr lang="en-US" sz="3200" b="1" dirty="0"/>
              <a:t>Other translations render this passage:</a:t>
            </a:r>
          </a:p>
          <a:p>
            <a:pPr hangingPunct="0"/>
            <a:r>
              <a:rPr lang="en-US" sz="3200" b="1" dirty="0"/>
              <a:t>“Straining every nerve” [20</a:t>
            </a:r>
            <a:r>
              <a:rPr lang="en-US" sz="3200" b="1" baseline="30000" dirty="0"/>
              <a:t>th</a:t>
            </a:r>
            <a:r>
              <a:rPr lang="en-US" sz="3200" b="1" dirty="0"/>
              <a:t> Century Christian] </a:t>
            </a:r>
          </a:p>
          <a:p>
            <a:endParaRPr lang="en-US" dirty="0"/>
          </a:p>
        </p:txBody>
      </p:sp>
      <p:pic>
        <p:nvPicPr>
          <p:cNvPr id="4" name="Picture 3" descr="finish line runner.jpg"/>
          <p:cNvPicPr>
            <a:picLocks noChangeAspect="1"/>
          </p:cNvPicPr>
          <p:nvPr/>
        </p:nvPicPr>
        <p:blipFill>
          <a:blip r:embed="rId2" cstate="print"/>
          <a:srcRect l="13208" t="5912" r="4379" b="4576"/>
          <a:stretch>
            <a:fillRect/>
          </a:stretch>
        </p:blipFill>
        <p:spPr>
          <a:xfrm>
            <a:off x="2286000" y="2080437"/>
            <a:ext cx="3948751" cy="4724400"/>
          </a:xfrm>
          <a:prstGeom prst="rect">
            <a:avLst/>
          </a:prstGeom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utstretched Ha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2189430"/>
            <a:ext cx="5301609" cy="35255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76200"/>
            <a:ext cx="7467601" cy="1371600"/>
          </a:xfrm>
        </p:spPr>
        <p:txBody>
          <a:bodyPr>
            <a:normAutofit/>
          </a:bodyPr>
          <a:lstStyle/>
          <a:p>
            <a:r>
              <a:rPr lang="en-US" b="1" dirty="0"/>
              <a:t>Dropped Car Keys</a:t>
            </a:r>
            <a:endParaRPr lang="en-US" sz="5400" dirty="0"/>
          </a:p>
        </p:txBody>
      </p:sp>
      <p:pic>
        <p:nvPicPr>
          <p:cNvPr id="5" name="Picture 4" descr="storm sew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1143000"/>
            <a:ext cx="4648200" cy="3114294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58177" y="1143000"/>
            <a:ext cx="1828800" cy="914400"/>
          </a:xfrm>
        </p:spPr>
      </p:pic>
    </p:spTree>
  </p:cSld>
  <p:clrMapOvr>
    <a:masterClrMapping/>
  </p:clrMapOvr>
  <p:transition spd="med"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76200"/>
            <a:ext cx="7696201" cy="1600200"/>
          </a:xfrm>
        </p:spPr>
        <p:txBody>
          <a:bodyPr>
            <a:normAutofit/>
          </a:bodyPr>
          <a:lstStyle/>
          <a:p>
            <a:r>
              <a:rPr lang="en-US" dirty="0"/>
              <a:t>This is more than a casual or convenient approach to God.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850067"/>
            <a:ext cx="9753600" cy="4779334"/>
          </a:xfrm>
        </p:spPr>
        <p:txBody>
          <a:bodyPr>
            <a:noAutofit/>
          </a:bodyPr>
          <a:lstStyle/>
          <a:p>
            <a:pPr hangingPunct="0">
              <a:spcBef>
                <a:spcPts val="600"/>
              </a:spcBef>
            </a:pPr>
            <a:r>
              <a:rPr lang="en-US" sz="3600" dirty="0"/>
              <a:t>We are bordering on being spiritual “couch potatoes” </a:t>
            </a:r>
          </a:p>
          <a:p>
            <a:pPr hangingPunct="0">
              <a:spcBef>
                <a:spcPts val="600"/>
              </a:spcBef>
            </a:pPr>
            <a:r>
              <a:rPr lang="en-US" sz="3600" dirty="0"/>
              <a:t>Notice how prone we are to take the difficulty out of everything? </a:t>
            </a:r>
          </a:p>
          <a:p>
            <a:pPr>
              <a:spcBef>
                <a:spcPts val="600"/>
              </a:spcBef>
            </a:pPr>
            <a:r>
              <a:rPr lang="en-US" sz="3600" dirty="0"/>
              <a:t>We almost define what the Bible teaches in terms of what can be convenient. Case in point </a:t>
            </a:r>
            <a:r>
              <a:rPr lang="en-US" sz="6000" dirty="0"/>
              <a:t>: </a:t>
            </a:r>
            <a:r>
              <a:rPr lang="en-US" sz="6000" b="1" i="1" dirty="0"/>
              <a:t>[Matthew 19:1-10] </a:t>
            </a:r>
            <a:endParaRPr lang="en-US" sz="3600" dirty="0"/>
          </a:p>
        </p:txBody>
      </p:sp>
      <p:pic>
        <p:nvPicPr>
          <p:cNvPr id="4" name="Picture 3" descr="what's wron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262" y="50800"/>
            <a:ext cx="2180724" cy="2180724"/>
          </a:xfrm>
          <a:prstGeom prst="rect">
            <a:avLst/>
          </a:prstGeom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hangingPunct="0"/>
            <a:r>
              <a:rPr lang="en-US" sz="8000" b="1" dirty="0"/>
              <a:t>The “End”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2819400"/>
            <a:ext cx="6248400" cy="3733800"/>
          </a:xfrm>
        </p:spPr>
        <p:txBody>
          <a:bodyPr>
            <a:noAutofit/>
          </a:bodyPr>
          <a:lstStyle/>
          <a:p>
            <a:pPr hangingPunct="0"/>
            <a:r>
              <a:rPr lang="en-US" sz="4400" b="1" i="1" dirty="0"/>
              <a:t>This word is not mentioned in Philippians 3 but it will help us understand the passage much better.</a:t>
            </a:r>
          </a:p>
        </p:txBody>
      </p:sp>
    </p:spTree>
  </p:cSld>
  <p:clrMapOvr>
    <a:masterClrMapping/>
  </p:clrMapOvr>
  <p:transition spd="med"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Relevance of numbers: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1600" y="1752601"/>
            <a:ext cx="8483599" cy="5029198"/>
          </a:xfrm>
        </p:spPr>
        <p:txBody>
          <a:bodyPr/>
          <a:lstStyle/>
          <a:p>
            <a:pPr algn="ctr" hangingPunct="0">
              <a:buNone/>
            </a:pPr>
            <a:r>
              <a:rPr lang="en-US" sz="7200" b="1" dirty="0"/>
              <a:t>4-1-3-5-2</a:t>
            </a:r>
          </a:p>
          <a:p>
            <a:pPr hangingPunct="0"/>
            <a:r>
              <a:rPr lang="en-US" sz="4000" dirty="0"/>
              <a:t>They have no particular pattern and the last or end number in this example is 2.  </a:t>
            </a:r>
          </a:p>
          <a:p>
            <a:pPr hangingPunct="0"/>
            <a:r>
              <a:rPr lang="en-US" sz="4000" dirty="0"/>
              <a:t>Now reorder the sequence ----</a:t>
            </a:r>
          </a:p>
          <a:p>
            <a:endParaRPr lang="en-US" dirty="0"/>
          </a:p>
        </p:txBody>
      </p:sp>
      <p:pic>
        <p:nvPicPr>
          <p:cNvPr id="4" name="Picture 3" descr="graduation cap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30758" y="76201"/>
            <a:ext cx="1745343" cy="990600"/>
          </a:xfrm>
          <a:prstGeom prst="rect">
            <a:avLst/>
          </a:prstGeom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Relevance of numbers: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hangingPunct="0">
              <a:buNone/>
            </a:pPr>
            <a:r>
              <a:rPr lang="en-US" sz="8000" b="1" dirty="0"/>
              <a:t>1-2-3-4-5</a:t>
            </a:r>
          </a:p>
          <a:p>
            <a:pPr hangingPunct="0"/>
            <a:r>
              <a:rPr lang="en-US" sz="4800" dirty="0"/>
              <a:t>Now  5 is the “End”   -- </a:t>
            </a:r>
          </a:p>
          <a:p>
            <a:pPr hangingPunct="0"/>
            <a:r>
              <a:rPr lang="en-US" sz="4800" dirty="0"/>
              <a:t>It is the number all the others were leading up to.</a:t>
            </a:r>
          </a:p>
          <a:p>
            <a:endParaRPr lang="en-US" dirty="0"/>
          </a:p>
        </p:txBody>
      </p:sp>
      <p:pic>
        <p:nvPicPr>
          <p:cNvPr id="4" name="Picture 3" descr="graduation cap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0" y="152400"/>
            <a:ext cx="1409700" cy="800100"/>
          </a:xfrm>
          <a:prstGeom prst="rect">
            <a:avLst/>
          </a:prstGeom>
        </p:spPr>
      </p:pic>
    </p:spTree>
  </p:cSld>
  <p:clrMapOvr>
    <a:masterClrMapping/>
  </p:clrMapOvr>
  <p:transition spd="med">
    <p:diamond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76200"/>
            <a:ext cx="4876800" cy="1143000"/>
          </a:xfrm>
        </p:spPr>
        <p:txBody>
          <a:bodyPr>
            <a:noAutofit/>
          </a:bodyPr>
          <a:lstStyle/>
          <a:p>
            <a:pPr lvl="0"/>
            <a:r>
              <a:rPr lang="en-US" sz="4800" b="1" i="1" dirty="0"/>
              <a:t>[1 Peter 4:7]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143000"/>
            <a:ext cx="9906000" cy="5638800"/>
          </a:xfrm>
        </p:spPr>
        <p:txBody>
          <a:bodyPr>
            <a:normAutofit/>
          </a:bodyPr>
          <a:lstStyle/>
          <a:p>
            <a:pPr hangingPunct="0">
              <a:spcBef>
                <a:spcPts val="600"/>
              </a:spcBef>
            </a:pPr>
            <a:r>
              <a:rPr lang="en-US" sz="3200" b="1" dirty="0"/>
              <a:t>The “end” is at hand.  This does not necessarily mean the final judgment.</a:t>
            </a:r>
          </a:p>
          <a:p>
            <a:pPr hangingPunct="0">
              <a:spcBef>
                <a:spcPts val="600"/>
              </a:spcBef>
            </a:pPr>
            <a:r>
              <a:rPr lang="en-US" sz="3200" b="1" dirty="0"/>
              <a:t>The end of all things as far as YOU are concerned are at Hand. </a:t>
            </a:r>
            <a:br>
              <a:rPr lang="en-US" sz="3200" dirty="0"/>
            </a:br>
            <a:r>
              <a:rPr lang="en-US" sz="7200" b="1" i="1" dirty="0"/>
              <a:t>[James 4:13-15]</a:t>
            </a:r>
            <a:endParaRPr lang="en-US" sz="3200" dirty="0"/>
          </a:p>
          <a:p>
            <a:pPr hangingPunct="0">
              <a:spcBef>
                <a:spcPts val="600"/>
              </a:spcBef>
            </a:pPr>
            <a:r>
              <a:rPr lang="en-US" sz="4400" dirty="0"/>
              <a:t>The Holy Spirit is telling us that </a:t>
            </a:r>
            <a:r>
              <a:rPr lang="en-US" sz="4400" i="1" u="sng" dirty="0"/>
              <a:t>your</a:t>
            </a:r>
            <a:r>
              <a:rPr lang="en-US" sz="4400" dirty="0"/>
              <a:t> life is leading toward a consequence, a result, an “end” that everything was building up to.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ymphony">
  <a:themeElements>
    <a:clrScheme name="Symphony">
      <a:dk1>
        <a:sysClr val="windowText" lastClr="000000"/>
      </a:dk1>
      <a:lt1>
        <a:sysClr val="window" lastClr="FFFFFF"/>
      </a:lt1>
      <a:dk2>
        <a:srgbClr val="241F00"/>
      </a:dk2>
      <a:lt2>
        <a:srgbClr val="E5E9F7"/>
      </a:lt2>
      <a:accent1>
        <a:srgbClr val="AE0000"/>
      </a:accent1>
      <a:accent2>
        <a:srgbClr val="63457F"/>
      </a:accent2>
      <a:accent3>
        <a:srgbClr val="255775"/>
      </a:accent3>
      <a:accent4>
        <a:srgbClr val="A47C0C"/>
      </a:accent4>
      <a:accent5>
        <a:srgbClr val="39378D"/>
      </a:accent5>
      <a:accent6>
        <a:srgbClr val="680039"/>
      </a:accent6>
      <a:hlink>
        <a:srgbClr val="0000FF"/>
      </a:hlink>
      <a:folHlink>
        <a:srgbClr val="800080"/>
      </a:folHlink>
    </a:clrScheme>
    <a:fontScheme name="Symphony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aramond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ymphon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75000"/>
              </a:schemeClr>
            </a:gs>
            <a:gs pos="100000">
              <a:schemeClr val="phClr">
                <a:tint val="75000"/>
                <a:satMod val="2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0000"/>
                <a:satMod val="115000"/>
              </a:schemeClr>
            </a:gs>
            <a:gs pos="100000">
              <a:schemeClr val="phClr">
                <a:tint val="80000"/>
                <a:shade val="100000"/>
                <a:alpha val="85000"/>
                <a:satMod val="25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0000"/>
              <a:satMod val="125000"/>
            </a:schemeClr>
          </a:solidFill>
          <a:prstDash val="solid"/>
        </a:ln>
        <a:ln w="25400" cap="flat" cmpd="sng" algn="ctr">
          <a:solidFill>
            <a:schemeClr val="phClr">
              <a:shade val="90000"/>
              <a:satMod val="13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25400" h="0" prst="convex"/>
          </a:sp3d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63500" h="25400" prst="convex"/>
          </a:sp3d>
        </a:effectStyle>
      </a:effectStyleLst>
      <a:bgFillStyleLst>
        <a:solidFill>
          <a:schemeClr val="phClr">
            <a:shade val="95000"/>
            <a:satMod val="11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250000"/>
              </a:schemeClr>
              <a:schemeClr val="phClr">
                <a:tint val="8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250000"/>
              </a:schemeClr>
              <a:schemeClr val="phClr">
                <a:tint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Symphony</Template>
  <TotalTime>1774</TotalTime>
  <Words>889</Words>
  <Application>Microsoft Office PowerPoint</Application>
  <PresentationFormat>Widescreen</PresentationFormat>
  <Paragraphs>85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Garamond</vt:lpstr>
      <vt:lpstr>Trebuchet MS</vt:lpstr>
      <vt:lpstr>Wingdings</vt:lpstr>
      <vt:lpstr>Symphony</vt:lpstr>
      <vt:lpstr>The Best is Yet to Come!  </vt:lpstr>
      <vt:lpstr>If there is any level where we fall down as a congregation is in our outlook regarding heaven.</vt:lpstr>
      <vt:lpstr>Have you ever considered the STRONG language that is found in our text?</vt:lpstr>
      <vt:lpstr>Dropped Car Keys</vt:lpstr>
      <vt:lpstr>This is more than a casual or convenient approach to God.</vt:lpstr>
      <vt:lpstr>The “End”  </vt:lpstr>
      <vt:lpstr>Relevance of numbers:</vt:lpstr>
      <vt:lpstr>Relevance of numbers:</vt:lpstr>
      <vt:lpstr>[1 Peter 4:7]</vt:lpstr>
      <vt:lpstr>[1 Peter 1:9]</vt:lpstr>
      <vt:lpstr>Excited?  </vt:lpstr>
      <vt:lpstr>Why don’t we strain every nerve to get there sooner as opposed to later?</vt:lpstr>
      <vt:lpstr>A Soldier Strains to Get TO Safety.</vt:lpstr>
      <vt:lpstr>Baby Steps or Giant Leaps  </vt:lpstr>
      <vt:lpstr>Why is the next step you take the most important?</vt:lpstr>
      <vt:lpstr>Dreading the Best?  </vt:lpstr>
      <vt:lpstr>Comfortably numb</vt:lpstr>
      <vt:lpstr>[John 9:4]</vt:lpstr>
      <vt:lpstr>Forward Oriented </vt:lpstr>
      <vt:lpstr>Being content is NOT our problem – yearning for heaven is.</vt:lpstr>
      <vt:lpstr>Having The Mind of Christ</vt:lpstr>
      <vt:lpstr>[Hebrews 12:2] -- who for the joy that was set before Him endured the cross</vt:lpstr>
      <vt:lpstr>Choose your basic perspective to emphasize.  Not either/or</vt:lpstr>
      <vt:lpstr>Lip Service</vt:lpstr>
      <vt:lpstr>Could you say “Good-bye” right now?</vt:lpstr>
      <vt:lpstr>Do we really yearn for the right things? </vt:lpstr>
      <vt:lpstr>Those words need to ring true to what we really are in our innermost being!  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Life Worth Living</dc:title>
  <dc:creator>Maxx</dc:creator>
  <cp:lastModifiedBy>Bill McIlvain</cp:lastModifiedBy>
  <cp:revision>92</cp:revision>
  <dcterms:created xsi:type="dcterms:W3CDTF">2008-08-22T01:43:35Z</dcterms:created>
  <dcterms:modified xsi:type="dcterms:W3CDTF">2022-10-02T02:10:35Z</dcterms:modified>
</cp:coreProperties>
</file>