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6" r:id="rId5"/>
  </p:sldMasterIdLst>
  <p:notesMasterIdLst>
    <p:notesMasterId r:id="rId20"/>
  </p:notesMasterIdLst>
  <p:handoutMasterIdLst>
    <p:handoutMasterId r:id="rId21"/>
  </p:handoutMasterIdLst>
  <p:sldIdLst>
    <p:sldId id="298" r:id="rId6"/>
    <p:sldId id="301" r:id="rId7"/>
    <p:sldId id="302" r:id="rId8"/>
    <p:sldId id="300" r:id="rId9"/>
    <p:sldId id="283" r:id="rId10"/>
    <p:sldId id="273" r:id="rId11"/>
    <p:sldId id="264" r:id="rId12"/>
    <p:sldId id="304" r:id="rId13"/>
    <p:sldId id="303" r:id="rId14"/>
    <p:sldId id="265" r:id="rId15"/>
    <p:sldId id="306" r:id="rId16"/>
    <p:sldId id="267" r:id="rId17"/>
    <p:sldId id="307" r:id="rId18"/>
    <p:sldId id="30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15520" autoAdjust="0"/>
    <p:restoredTop sz="94712" autoAdjust="0"/>
  </p:normalViewPr>
  <p:slideViewPr>
    <p:cSldViewPr snapToGrid="0">
      <p:cViewPr>
        <p:scale>
          <a:sx n="90" d="100"/>
          <a:sy n="90" d="100"/>
        </p:scale>
        <p:origin x="240" y="402"/>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12/17/2022</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12/17/2022</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0BE30D-5922-4EE4-9C8A-F6F90263DB80}"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p:spPr>
        <p:txBody>
          <a:bodyPr/>
          <a:lstStyle/>
          <a:p>
            <a:pPr eaLnBrk="1" hangingPunct="1"/>
            <a:r>
              <a:rPr lang="en-US"/>
              <a:t>At age twelve, Robert Louis Stevenson was looking out into the dark from his upstairs window watching a man light the streetlamps. Stevenson’s governess came into the room and asked what he was doing. He replied, “I am watching a man cut holes in the darkness.” I see this as a marvelous picture of what our task should be as sharers of God’s light—people who are busy cutting holes in the spiritual darkness of our world.</a:t>
            </a:r>
          </a:p>
          <a:p>
            <a:pPr eaLnBrk="1" hangingPunct="1"/>
            <a:endParaRPr lang="en-US"/>
          </a:p>
        </p:txBody>
      </p:sp>
    </p:spTree>
    <p:extLst>
      <p:ext uri="{BB962C8B-B14F-4D97-AF65-F5344CB8AC3E}">
        <p14:creationId xmlns:p14="http://schemas.microsoft.com/office/powerpoint/2010/main" val="28657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0BE30D-5922-4EE4-9C8A-F6F90263DB80}"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p:spPr>
        <p:txBody>
          <a:bodyPr/>
          <a:lstStyle/>
          <a:p>
            <a:pPr eaLnBrk="1" hangingPunct="1"/>
            <a:r>
              <a:rPr lang="en-US"/>
              <a:t>At age twelve, Robert Louis Stevenson was looking out into the dark from his upstairs window watching a man light the streetlamps. Stevenson’s governess came into the room and asked what he was doing. He replied, “I am watching a man cut holes in the darkness.” I see this as a marvelous picture of what our task should be as sharers of God’s light—people who are busy cutting holes in the spiritual darkness of our world.</a:t>
            </a:r>
          </a:p>
          <a:p>
            <a:pPr eaLnBrk="1" hangingPunct="1"/>
            <a:endParaRPr lang="en-US"/>
          </a:p>
        </p:txBody>
      </p:sp>
    </p:spTree>
    <p:extLst>
      <p:ext uri="{BB962C8B-B14F-4D97-AF65-F5344CB8AC3E}">
        <p14:creationId xmlns:p14="http://schemas.microsoft.com/office/powerpoint/2010/main" val="155518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0BE30D-5922-4EE4-9C8A-F6F90263DB80}"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p:spPr>
        <p:txBody>
          <a:bodyPr/>
          <a:lstStyle/>
          <a:p>
            <a:pPr eaLnBrk="1" hangingPunct="1"/>
            <a:r>
              <a:rPr lang="en-US" dirty="0"/>
              <a:t>At age twelve, Robert Louis Stevenson was looking out into the dark from his upstairs window watching a man light the streetlamps. Stevenson’s governess came into the room and asked what he was doing. He replied, “I am watching a man cut holes in the darkness.” I see this as a marvelous picture of what our task should be as sharers of God’s light—people who are busy cutting holes in the spiritual darkness of our world.</a:t>
            </a:r>
          </a:p>
          <a:p>
            <a:pPr eaLnBrk="1" hangingPunct="1"/>
            <a:endParaRPr lang="en-US" dirty="0"/>
          </a:p>
        </p:txBody>
      </p:sp>
    </p:spTree>
    <p:extLst>
      <p:ext uri="{BB962C8B-B14F-4D97-AF65-F5344CB8AC3E}">
        <p14:creationId xmlns:p14="http://schemas.microsoft.com/office/powerpoint/2010/main" val="97185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717DA53B-DC2A-43B2-8E5D-0DBF071C331C}" type="slidenum">
              <a:rPr lang="en-US" smtClean="0"/>
              <a:pPr>
                <a:defRPr/>
              </a:pPr>
              <a:t>‹#›</a:t>
            </a:fld>
            <a:endParaRPr lang="en-US"/>
          </a:p>
        </p:txBody>
      </p:sp>
    </p:spTree>
    <p:extLst>
      <p:ext uri="{BB962C8B-B14F-4D97-AF65-F5344CB8AC3E}">
        <p14:creationId xmlns:p14="http://schemas.microsoft.com/office/powerpoint/2010/main" val="113073560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8182C833-651D-4111-974C-49BC69046D2F}" type="slidenum">
              <a:rPr lang="en-US" smtClean="0"/>
              <a:pPr>
                <a:defRPr/>
              </a:pPr>
              <a:t>‹#›</a:t>
            </a:fld>
            <a:endParaRPr lang="en-US"/>
          </a:p>
        </p:txBody>
      </p:sp>
    </p:spTree>
    <p:extLst>
      <p:ext uri="{BB962C8B-B14F-4D97-AF65-F5344CB8AC3E}">
        <p14:creationId xmlns:p14="http://schemas.microsoft.com/office/powerpoint/2010/main" val="55795570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B7ABB9C7-02FE-42B6-A76F-1CFEF5C79848}" type="slidenum">
              <a:rPr lang="en-US" smtClean="0"/>
              <a:pPr>
                <a:defRPr/>
              </a:pPr>
              <a:t>‹#›</a:t>
            </a:fld>
            <a:endParaRPr lang="en-US"/>
          </a:p>
        </p:txBody>
      </p:sp>
    </p:spTree>
    <p:extLst>
      <p:ext uri="{BB962C8B-B14F-4D97-AF65-F5344CB8AC3E}">
        <p14:creationId xmlns:p14="http://schemas.microsoft.com/office/powerpoint/2010/main" val="2492715617"/>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3E6EE42D-E0FB-41EE-AB06-D28A953A9F86}" type="slidenum">
              <a:rPr lang="en-US" smtClean="0"/>
              <a:pPr>
                <a:defRPr/>
              </a:pPr>
              <a:t>‹#›</a:t>
            </a:fld>
            <a:endParaRPr lang="en-US"/>
          </a:p>
        </p:txBody>
      </p:sp>
    </p:spTree>
    <p:extLst>
      <p:ext uri="{BB962C8B-B14F-4D97-AF65-F5344CB8AC3E}">
        <p14:creationId xmlns:p14="http://schemas.microsoft.com/office/powerpoint/2010/main" val="348176893"/>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DE8FC0FE-5028-4772-BCB4-AD9BC8477B54}" type="slidenum">
              <a:rPr lang="en-US" smtClean="0"/>
              <a:pPr>
                <a:defRPr/>
              </a:pPr>
              <a:t>‹#›</a:t>
            </a:fld>
            <a:endParaRPr lang="en-US"/>
          </a:p>
        </p:txBody>
      </p:sp>
    </p:spTree>
    <p:extLst>
      <p:ext uri="{BB962C8B-B14F-4D97-AF65-F5344CB8AC3E}">
        <p14:creationId xmlns:p14="http://schemas.microsoft.com/office/powerpoint/2010/main" val="288936624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AEDFD44F-46EA-45D7-9901-8A2028C4F810}" type="slidenum">
              <a:rPr lang="en-US" smtClean="0"/>
              <a:pPr>
                <a:defRPr/>
              </a:pPr>
              <a:t>‹#›</a:t>
            </a:fld>
            <a:endParaRPr lang="en-US"/>
          </a:p>
        </p:txBody>
      </p:sp>
    </p:spTree>
    <p:extLst>
      <p:ext uri="{BB962C8B-B14F-4D97-AF65-F5344CB8AC3E}">
        <p14:creationId xmlns:p14="http://schemas.microsoft.com/office/powerpoint/2010/main" val="204972646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50A77836-C45A-4928-8E2F-0A391C59A47A}" type="slidenum">
              <a:rPr lang="en-US" smtClean="0"/>
              <a:pPr>
                <a:defRPr/>
              </a:pPr>
              <a:t>‹#›</a:t>
            </a:fld>
            <a:endParaRPr lang="en-US"/>
          </a:p>
        </p:txBody>
      </p:sp>
    </p:spTree>
    <p:extLst>
      <p:ext uri="{BB962C8B-B14F-4D97-AF65-F5344CB8AC3E}">
        <p14:creationId xmlns:p14="http://schemas.microsoft.com/office/powerpoint/2010/main" val="969279898"/>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13EC9D7E-3B03-46E9-82A5-981BAE8F65FB}" type="slidenum">
              <a:rPr lang="en-US" smtClean="0"/>
              <a:pPr>
                <a:defRPr/>
              </a:pPr>
              <a:t>‹#›</a:t>
            </a:fld>
            <a:endParaRPr lang="en-US"/>
          </a:p>
        </p:txBody>
      </p:sp>
    </p:spTree>
    <p:extLst>
      <p:ext uri="{BB962C8B-B14F-4D97-AF65-F5344CB8AC3E}">
        <p14:creationId xmlns:p14="http://schemas.microsoft.com/office/powerpoint/2010/main" val="63465836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AA4E7516-4937-42EF-9AE1-D7E11B93F4AE}" type="slidenum">
              <a:rPr lang="en-US" smtClean="0"/>
              <a:pPr>
                <a:defRPr/>
              </a:pPr>
              <a:t>‹#›</a:t>
            </a:fld>
            <a:endParaRPr lang="en-US"/>
          </a:p>
        </p:txBody>
      </p:sp>
    </p:spTree>
    <p:extLst>
      <p:ext uri="{BB962C8B-B14F-4D97-AF65-F5344CB8AC3E}">
        <p14:creationId xmlns:p14="http://schemas.microsoft.com/office/powerpoint/2010/main" val="400025606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FEE120EE-176A-415D-AE20-5BF69C51425E}" type="slidenum">
              <a:rPr lang="en-US" smtClean="0"/>
              <a:pPr>
                <a:defRPr/>
              </a:pPr>
              <a:t>‹#›</a:t>
            </a:fld>
            <a:endParaRPr lang="en-US"/>
          </a:p>
        </p:txBody>
      </p:sp>
    </p:spTree>
    <p:extLst>
      <p:ext uri="{BB962C8B-B14F-4D97-AF65-F5344CB8AC3E}">
        <p14:creationId xmlns:p14="http://schemas.microsoft.com/office/powerpoint/2010/main" val="2221110671"/>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FEE120EE-176A-415D-AE20-5BF69C51425E}" type="slidenum">
              <a:rPr lang="en-US" smtClean="0"/>
              <a:pPr>
                <a:defRPr/>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08193566"/>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FEE120EE-176A-415D-AE20-5BF69C51425E}" type="slidenum">
              <a:rPr lang="en-US" smtClean="0"/>
              <a:pPr>
                <a:defRPr/>
              </a:pPr>
              <a:t>‹#›</a:t>
            </a:fld>
            <a:endParaRPr lang="en-US"/>
          </a:p>
        </p:txBody>
      </p:sp>
    </p:spTree>
    <p:extLst>
      <p:ext uri="{BB962C8B-B14F-4D97-AF65-F5344CB8AC3E}">
        <p14:creationId xmlns:p14="http://schemas.microsoft.com/office/powerpoint/2010/main" val="303098705"/>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FEE120EE-176A-415D-AE20-5BF69C51425E}" type="slidenum">
              <a:rPr lang="en-US" smtClean="0"/>
              <a:pPr>
                <a:defRPr/>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27914174"/>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FEE120EE-176A-415D-AE20-5BF69C51425E}" type="slidenum">
              <a:rPr lang="en-US" smtClean="0"/>
              <a:pPr>
                <a:defRPr/>
              </a:pPr>
              <a:t>‹#›</a:t>
            </a:fld>
            <a:endParaRPr lang="en-US"/>
          </a:p>
        </p:txBody>
      </p:sp>
    </p:spTree>
    <p:extLst>
      <p:ext uri="{BB962C8B-B14F-4D97-AF65-F5344CB8AC3E}">
        <p14:creationId xmlns:p14="http://schemas.microsoft.com/office/powerpoint/2010/main" val="605758443"/>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35309C88-8659-4258-8CF2-F32FD36CC43B}" type="slidenum">
              <a:rPr lang="en-US" smtClean="0"/>
              <a:pPr>
                <a:defRPr/>
              </a:pPr>
              <a:t>‹#›</a:t>
            </a:fld>
            <a:endParaRPr lang="en-US"/>
          </a:p>
        </p:txBody>
      </p:sp>
    </p:spTree>
    <p:extLst>
      <p:ext uri="{BB962C8B-B14F-4D97-AF65-F5344CB8AC3E}">
        <p14:creationId xmlns:p14="http://schemas.microsoft.com/office/powerpoint/2010/main" val="26528314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EB145DA-AC46-4E9A-A193-A2885CE211EC}" type="slidenum">
              <a:rPr lang="en-US" smtClean="0"/>
              <a:pPr>
                <a:defRPr/>
              </a:pPr>
              <a:t>‹#›</a:t>
            </a:fld>
            <a:endParaRPr lang="en-US"/>
          </a:p>
        </p:txBody>
      </p:sp>
    </p:spTree>
    <p:extLst>
      <p:ext uri="{BB962C8B-B14F-4D97-AF65-F5344CB8AC3E}">
        <p14:creationId xmlns:p14="http://schemas.microsoft.com/office/powerpoint/2010/main" val="34875941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90489"/>
            <a:ext cx="8026400" cy="1190625"/>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5334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371600"/>
            <a:ext cx="5334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C85389-6FA8-4966-A6AB-4797D27B39E3}" type="slidenum">
              <a:rPr lang="en-US"/>
              <a:pPr>
                <a:defRPr/>
              </a:pPr>
              <a:t>‹#›</a:t>
            </a:fld>
            <a:endParaRPr lang="en-US"/>
          </a:p>
        </p:txBody>
      </p:sp>
    </p:spTree>
    <p:extLst>
      <p:ext uri="{BB962C8B-B14F-4D97-AF65-F5344CB8AC3E}">
        <p14:creationId xmlns:p14="http://schemas.microsoft.com/office/powerpoint/2010/main" val="271058203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transition spd="slow">
    <p:push dir="u"/>
  </p:transition>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FEE120EE-176A-415D-AE20-5BF69C51425E}" type="slidenum">
              <a:rPr lang="en-US" smtClean="0"/>
              <a:pPr>
                <a:defRPr/>
              </a:pPr>
              <a:t>‹#›</a:t>
            </a:fld>
            <a:endParaRPr lang="en-US"/>
          </a:p>
        </p:txBody>
      </p:sp>
    </p:spTree>
    <p:extLst>
      <p:ext uri="{BB962C8B-B14F-4D97-AF65-F5344CB8AC3E}">
        <p14:creationId xmlns:p14="http://schemas.microsoft.com/office/powerpoint/2010/main" val="34851492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transition spd="slow">
    <p:push dir="u"/>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1" y="0"/>
            <a:ext cx="12192001" cy="1261295"/>
          </a:xfrm>
        </p:spPr>
        <p:txBody>
          <a:bodyPr/>
          <a:lstStyle/>
          <a:p>
            <a:pPr algn="ctr"/>
            <a:r>
              <a:rPr lang="en-US" dirty="0"/>
              <a:t>Are We Up To The Task Before Us ?</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08345" y="5464537"/>
            <a:ext cx="6580188" cy="580921"/>
          </a:xfrm>
        </p:spPr>
        <p:txBody>
          <a:bodyPr/>
          <a:lstStyle/>
          <a:p>
            <a:r>
              <a:rPr lang="en-US" sz="3200" b="1" dirty="0"/>
              <a:t>Each Individual Has A Job To Do</a:t>
            </a:r>
          </a:p>
        </p:txBody>
      </p:sp>
      <p:sp>
        <p:nvSpPr>
          <p:cNvPr id="2" name="TextBox 1">
            <a:extLst>
              <a:ext uri="{FF2B5EF4-FFF2-40B4-BE49-F238E27FC236}">
                <a16:creationId xmlns:a16="http://schemas.microsoft.com/office/drawing/2014/main" id="{DC3616C0-947B-E8B2-217F-FB1E468B9824}"/>
              </a:ext>
            </a:extLst>
          </p:cNvPr>
          <p:cNvSpPr txBox="1"/>
          <p:nvPr/>
        </p:nvSpPr>
        <p:spPr>
          <a:xfrm>
            <a:off x="9983972" y="2775098"/>
            <a:ext cx="1924493" cy="2062103"/>
          </a:xfrm>
          <a:prstGeom prst="rect">
            <a:avLst/>
          </a:prstGeom>
          <a:noFill/>
        </p:spPr>
        <p:txBody>
          <a:bodyPr wrap="square" rtlCol="0">
            <a:spAutoFit/>
          </a:bodyPr>
          <a:lstStyle/>
          <a:p>
            <a:r>
              <a:rPr lang="en-US" sz="3200" dirty="0"/>
              <a:t>Time to Get to the Work At Hand</a:t>
            </a:r>
          </a:p>
        </p:txBody>
      </p:sp>
    </p:spTree>
    <p:extLst>
      <p:ext uri="{BB962C8B-B14F-4D97-AF65-F5344CB8AC3E}">
        <p14:creationId xmlns:p14="http://schemas.microsoft.com/office/powerpoint/2010/main" val="398992327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352801" y="152400"/>
            <a:ext cx="6248400" cy="762000"/>
          </a:xfrm>
        </p:spPr>
        <p:txBody>
          <a:bodyPr/>
          <a:lstStyle/>
          <a:p>
            <a:pPr eaLnBrk="1" hangingPunct="1"/>
            <a:r>
              <a:rPr lang="en-US" dirty="0"/>
              <a:t>Local Evangelism</a:t>
            </a:r>
          </a:p>
        </p:txBody>
      </p:sp>
      <p:sp>
        <p:nvSpPr>
          <p:cNvPr id="71683" name="Rectangle 3"/>
          <p:cNvSpPr>
            <a:spLocks noGrp="1" noChangeArrowheads="1"/>
          </p:cNvSpPr>
          <p:nvPr>
            <p:ph idx="1"/>
          </p:nvPr>
        </p:nvSpPr>
        <p:spPr>
          <a:xfrm>
            <a:off x="2945219" y="1219200"/>
            <a:ext cx="7417981" cy="5410200"/>
          </a:xfrm>
        </p:spPr>
        <p:txBody>
          <a:bodyPr>
            <a:normAutofit lnSpcReduction="10000"/>
          </a:bodyPr>
          <a:lstStyle/>
          <a:p>
            <a:pPr eaLnBrk="1" hangingPunct="1">
              <a:lnSpc>
                <a:spcPct val="120000"/>
              </a:lnSpc>
              <a:buFontTx/>
              <a:buNone/>
            </a:pPr>
            <a:r>
              <a:rPr lang="en-US" sz="3200" b="1" u="sng" dirty="0"/>
              <a:t>Everyone</a:t>
            </a:r>
            <a:r>
              <a:rPr lang="en-US" sz="3200" dirty="0"/>
              <a:t> is an Evangelist</a:t>
            </a:r>
          </a:p>
          <a:p>
            <a:pPr eaLnBrk="1" hangingPunct="1">
              <a:lnSpc>
                <a:spcPct val="120000"/>
              </a:lnSpc>
            </a:pPr>
            <a:r>
              <a:rPr lang="en-US" sz="3200" dirty="0"/>
              <a:t>Extends to close friends</a:t>
            </a:r>
          </a:p>
          <a:p>
            <a:pPr eaLnBrk="1" hangingPunct="1">
              <a:lnSpc>
                <a:spcPct val="120000"/>
              </a:lnSpc>
            </a:pPr>
            <a:r>
              <a:rPr lang="en-US" sz="3200" dirty="0"/>
              <a:t>Moves outward to the neighborhood, school &amp; workplace</a:t>
            </a:r>
          </a:p>
          <a:p>
            <a:pPr eaLnBrk="1" hangingPunct="1">
              <a:lnSpc>
                <a:spcPct val="120000"/>
              </a:lnSpc>
            </a:pPr>
            <a:r>
              <a:rPr lang="en-US" sz="3200" dirty="0"/>
              <a:t>Eventually to the community and surrounding areas – </a:t>
            </a:r>
            <a:r>
              <a:rPr lang="en-US" sz="3200" b="1" i="1" dirty="0">
                <a:latin typeface="Times New Roman" pitchFamily="18" charset="0"/>
              </a:rPr>
              <a:t>[Acts 8:4] Therefore those who were scattered went everywhere preaching the word</a:t>
            </a:r>
          </a:p>
          <a:p>
            <a:pPr eaLnBrk="1" hangingPunct="1">
              <a:lnSpc>
                <a:spcPct val="90000"/>
              </a:lnSpc>
            </a:pPr>
            <a:endParaRPr lang="en-US" dirty="0"/>
          </a:p>
        </p:txBody>
      </p:sp>
      <p:pic>
        <p:nvPicPr>
          <p:cNvPr id="3" name="Picture 2">
            <a:extLst>
              <a:ext uri="{FF2B5EF4-FFF2-40B4-BE49-F238E27FC236}">
                <a16:creationId xmlns:a16="http://schemas.microsoft.com/office/drawing/2014/main" id="{909D0B9E-8433-EC43-6B6B-06B9A69E9846}"/>
              </a:ext>
            </a:extLst>
          </p:cNvPr>
          <p:cNvPicPr>
            <a:picLocks noChangeAspect="1"/>
          </p:cNvPicPr>
          <p:nvPr/>
        </p:nvPicPr>
        <p:blipFill>
          <a:blip r:embed="rId2"/>
          <a:stretch>
            <a:fillRect/>
          </a:stretch>
        </p:blipFill>
        <p:spPr>
          <a:xfrm>
            <a:off x="8597976" y="1602564"/>
            <a:ext cx="3594024" cy="191681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1000"/>
                                        <p:tgtEl>
                                          <p:spTgt spid="71682"/>
                                        </p:tgtEl>
                                      </p:cBhvr>
                                    </p:animEffect>
                                    <p:anim calcmode="lin" valueType="num">
                                      <p:cBhvr>
                                        <p:cTn id="8" dur="1000" fill="hold"/>
                                        <p:tgtEl>
                                          <p:spTgt spid="71682"/>
                                        </p:tgtEl>
                                        <p:attrNameLst>
                                          <p:attrName>ppt_x</p:attrName>
                                        </p:attrNameLst>
                                      </p:cBhvr>
                                      <p:tavLst>
                                        <p:tav tm="0">
                                          <p:val>
                                            <p:strVal val="#ppt_x"/>
                                          </p:val>
                                        </p:tav>
                                        <p:tav tm="100000">
                                          <p:val>
                                            <p:strVal val="#ppt_x"/>
                                          </p:val>
                                        </p:tav>
                                      </p:tavLst>
                                    </p:anim>
                                    <p:anim calcmode="lin" valueType="num">
                                      <p:cBhvr>
                                        <p:cTn id="9" dur="898" decel="100000" fill="hold"/>
                                        <p:tgtEl>
                                          <p:spTgt spid="7168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1682"/>
                                        </p:tgtEl>
                                        <p:attrNameLst>
                                          <p:attrName>ppt_y</p:attrName>
                                        </p:attrNameLst>
                                      </p:cBhvr>
                                      <p:tavLst>
                                        <p:tav tm="0">
                                          <p:val>
                                            <p:strVal val="#ppt_y-.03"/>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71683">
                                            <p:txEl>
                                              <p:pRg st="0" end="0"/>
                                            </p:txEl>
                                          </p:spTgt>
                                        </p:tgtEl>
                                        <p:attrNameLst>
                                          <p:attrName>style.visibility</p:attrName>
                                        </p:attrNameLst>
                                      </p:cBhvr>
                                      <p:to>
                                        <p:strVal val="visible"/>
                                      </p:to>
                                    </p:set>
                                    <p:anim calcmode="lin" valueType="num">
                                      <p:cBhvr additive="base">
                                        <p:cTn id="13"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3">
                                            <p:txEl>
                                              <p:pRg st="1" end="1"/>
                                            </p:txEl>
                                          </p:spTgt>
                                        </p:tgtEl>
                                        <p:attrNameLst>
                                          <p:attrName>style.visibility</p:attrName>
                                        </p:attrNameLst>
                                      </p:cBhvr>
                                      <p:to>
                                        <p:strVal val="visible"/>
                                      </p:to>
                                    </p:set>
                                    <p:anim calcmode="lin" valueType="num">
                                      <p:cBhvr additive="base">
                                        <p:cTn id="19"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3">
                                            <p:txEl>
                                              <p:pRg st="2" end="2"/>
                                            </p:txEl>
                                          </p:spTgt>
                                        </p:tgtEl>
                                        <p:attrNameLst>
                                          <p:attrName>style.visibility</p:attrName>
                                        </p:attrNameLst>
                                      </p:cBhvr>
                                      <p:to>
                                        <p:strVal val="visible"/>
                                      </p:to>
                                    </p:set>
                                    <p:anim calcmode="lin" valueType="num">
                                      <p:cBhvr additive="base">
                                        <p:cTn id="25"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683">
                                            <p:txEl>
                                              <p:pRg st="3" end="3"/>
                                            </p:txEl>
                                          </p:spTgt>
                                        </p:tgtEl>
                                        <p:attrNameLst>
                                          <p:attrName>style.visibility</p:attrName>
                                        </p:attrNameLst>
                                      </p:cBhvr>
                                      <p:to>
                                        <p:strVal val="visible"/>
                                      </p:to>
                                    </p:set>
                                    <p:anim calcmode="lin" valueType="num">
                                      <p:cBhvr additive="base">
                                        <p:cTn id="31"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352801" y="152400"/>
            <a:ext cx="6248400" cy="762000"/>
          </a:xfrm>
        </p:spPr>
        <p:txBody>
          <a:bodyPr/>
          <a:lstStyle/>
          <a:p>
            <a:pPr eaLnBrk="1" hangingPunct="1"/>
            <a:r>
              <a:rPr lang="en-US" dirty="0"/>
              <a:t>Local Evangelism</a:t>
            </a:r>
          </a:p>
        </p:txBody>
      </p:sp>
      <p:sp>
        <p:nvSpPr>
          <p:cNvPr id="71683" name="Rectangle 3"/>
          <p:cNvSpPr>
            <a:spLocks noGrp="1" noChangeArrowheads="1"/>
          </p:cNvSpPr>
          <p:nvPr>
            <p:ph idx="1"/>
          </p:nvPr>
        </p:nvSpPr>
        <p:spPr>
          <a:xfrm>
            <a:off x="2934587" y="1219200"/>
            <a:ext cx="8963246" cy="5410200"/>
          </a:xfrm>
        </p:spPr>
        <p:txBody>
          <a:bodyPr>
            <a:normAutofit/>
          </a:bodyPr>
          <a:lstStyle/>
          <a:p>
            <a:pPr lvl="0">
              <a:lnSpc>
                <a:spcPct val="120000"/>
              </a:lnSpc>
              <a:buClr>
                <a:srgbClr val="A53010"/>
              </a:buClr>
              <a:buNone/>
            </a:pPr>
            <a:r>
              <a:rPr lang="en-US" sz="3600" dirty="0">
                <a:solidFill>
                  <a:prstClr val="black">
                    <a:lumMod val="75000"/>
                    <a:lumOff val="25000"/>
                  </a:prstClr>
                </a:solidFill>
              </a:rPr>
              <a:t>Begins at church services with fellowship </a:t>
            </a:r>
            <a:r>
              <a:rPr lang="en-US" sz="3600" b="1" i="1" dirty="0">
                <a:solidFill>
                  <a:prstClr val="black">
                    <a:lumMod val="75000"/>
                    <a:lumOff val="25000"/>
                  </a:prstClr>
                </a:solidFill>
                <a:latin typeface="Times New Roman" pitchFamily="18" charset="0"/>
              </a:rPr>
              <a:t>[Colossians 3:16] Speak to one another…</a:t>
            </a:r>
          </a:p>
          <a:p>
            <a:pPr lvl="0">
              <a:lnSpc>
                <a:spcPct val="120000"/>
              </a:lnSpc>
              <a:buClr>
                <a:srgbClr val="A53010"/>
              </a:buClr>
            </a:pPr>
            <a:r>
              <a:rPr lang="en-US" sz="3200" dirty="0">
                <a:solidFill>
                  <a:prstClr val="black">
                    <a:lumMod val="75000"/>
                    <a:lumOff val="25000"/>
                  </a:prstClr>
                </a:solidFill>
              </a:rPr>
              <a:t>Extends to social encounters </a:t>
            </a:r>
            <a:r>
              <a:rPr lang="en-US" sz="3200" b="1" i="1" dirty="0">
                <a:solidFill>
                  <a:prstClr val="black">
                    <a:lumMod val="75000"/>
                    <a:lumOff val="25000"/>
                  </a:prstClr>
                </a:solidFill>
                <a:latin typeface="Times New Roman" pitchFamily="18" charset="0"/>
              </a:rPr>
              <a:t>[Acts 2:46-47]</a:t>
            </a:r>
          </a:p>
          <a:p>
            <a:pPr lvl="0">
              <a:lnSpc>
                <a:spcPct val="120000"/>
              </a:lnSpc>
              <a:buClr>
                <a:srgbClr val="A53010"/>
              </a:buClr>
            </a:pPr>
            <a:r>
              <a:rPr lang="en-US" sz="3200" dirty="0">
                <a:solidFill>
                  <a:prstClr val="black">
                    <a:lumMod val="75000"/>
                    <a:lumOff val="25000"/>
                  </a:prstClr>
                </a:solidFill>
              </a:rPr>
              <a:t>Prove our Lord to the neighborhood, school &amp; workplace </a:t>
            </a:r>
            <a:r>
              <a:rPr lang="en-US" sz="3200" b="1" i="1" dirty="0">
                <a:solidFill>
                  <a:prstClr val="black">
                    <a:lumMod val="75000"/>
                    <a:lumOff val="25000"/>
                  </a:prstClr>
                </a:solidFill>
                <a:latin typeface="Times New Roman" pitchFamily="18" charset="0"/>
              </a:rPr>
              <a:t>[John 13:34]</a:t>
            </a:r>
          </a:p>
          <a:p>
            <a:pPr eaLnBrk="1" hangingPunct="1">
              <a:lnSpc>
                <a:spcPct val="90000"/>
              </a:lnSpc>
            </a:pPr>
            <a:endParaRPr lang="en-US" dirty="0"/>
          </a:p>
        </p:txBody>
      </p:sp>
    </p:spTree>
    <p:extLst>
      <p:ext uri="{BB962C8B-B14F-4D97-AF65-F5344CB8AC3E}">
        <p14:creationId xmlns:p14="http://schemas.microsoft.com/office/powerpoint/2010/main" val="34150407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886199" y="624110"/>
            <a:ext cx="7618413" cy="1280890"/>
          </a:xfrm>
        </p:spPr>
        <p:txBody>
          <a:bodyPr>
            <a:normAutofit/>
          </a:bodyPr>
          <a:lstStyle/>
          <a:p>
            <a:pPr eaLnBrk="1" hangingPunct="1"/>
            <a:r>
              <a:rPr lang="en-US" sz="4400" dirty="0"/>
              <a:t>Collective Evangelism</a:t>
            </a:r>
          </a:p>
        </p:txBody>
      </p:sp>
      <p:sp>
        <p:nvSpPr>
          <p:cNvPr id="73731" name="Rectangle 3"/>
          <p:cNvSpPr>
            <a:spLocks noGrp="1" noChangeArrowheads="1"/>
          </p:cNvSpPr>
          <p:nvPr>
            <p:ph idx="1"/>
          </p:nvPr>
        </p:nvSpPr>
        <p:spPr>
          <a:xfrm>
            <a:off x="3455581" y="1447800"/>
            <a:ext cx="8229599" cy="5181600"/>
          </a:xfrm>
        </p:spPr>
        <p:txBody>
          <a:bodyPr/>
          <a:lstStyle/>
          <a:p>
            <a:pPr eaLnBrk="1" hangingPunct="1">
              <a:lnSpc>
                <a:spcPct val="120000"/>
              </a:lnSpc>
              <a:buFontTx/>
              <a:buNone/>
            </a:pPr>
            <a:endParaRPr lang="en-US" b="1" i="1" dirty="0">
              <a:latin typeface="Times New Roman" pitchFamily="18" charset="0"/>
            </a:endParaRPr>
          </a:p>
          <a:p>
            <a:pPr eaLnBrk="1" hangingPunct="1">
              <a:lnSpc>
                <a:spcPct val="120000"/>
              </a:lnSpc>
            </a:pPr>
            <a:r>
              <a:rPr lang="en-US" sz="2800" dirty="0"/>
              <a:t>Gospel Meetings for the community in view</a:t>
            </a:r>
          </a:p>
          <a:p>
            <a:pPr eaLnBrk="1" hangingPunct="1">
              <a:lnSpc>
                <a:spcPct val="120000"/>
              </a:lnSpc>
            </a:pPr>
            <a:r>
              <a:rPr lang="en-US" sz="2800" dirty="0"/>
              <a:t>Gospel Meetings for edification of the church</a:t>
            </a:r>
          </a:p>
          <a:p>
            <a:pPr eaLnBrk="1" hangingPunct="1">
              <a:lnSpc>
                <a:spcPct val="120000"/>
              </a:lnSpc>
            </a:pPr>
            <a:r>
              <a:rPr lang="en-US" sz="2800" dirty="0"/>
              <a:t>Support preaching outside of the area</a:t>
            </a:r>
          </a:p>
          <a:p>
            <a:pPr lvl="1" eaLnBrk="1" hangingPunct="1">
              <a:lnSpc>
                <a:spcPct val="120000"/>
              </a:lnSpc>
            </a:pPr>
            <a:r>
              <a:rPr lang="en-US" dirty="0"/>
              <a:t> </a:t>
            </a:r>
            <a:r>
              <a:rPr lang="en-US" sz="2000" b="1" dirty="0"/>
              <a:t>Our goal is to reach out to as many as we can</a:t>
            </a:r>
          </a:p>
          <a:p>
            <a:pPr marL="0" indent="0">
              <a:buNone/>
            </a:pP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1000"/>
                                        <p:tgtEl>
                                          <p:spTgt spid="73730"/>
                                        </p:tgtEl>
                                      </p:cBhvr>
                                    </p:animEffect>
                                    <p:anim calcmode="lin" valueType="num">
                                      <p:cBhvr>
                                        <p:cTn id="8" dur="1000" fill="hold"/>
                                        <p:tgtEl>
                                          <p:spTgt spid="73730"/>
                                        </p:tgtEl>
                                        <p:attrNameLst>
                                          <p:attrName>ppt_x</p:attrName>
                                        </p:attrNameLst>
                                      </p:cBhvr>
                                      <p:tavLst>
                                        <p:tav tm="0">
                                          <p:val>
                                            <p:strVal val="#ppt_x"/>
                                          </p:val>
                                        </p:tav>
                                        <p:tav tm="100000">
                                          <p:val>
                                            <p:strVal val="#ppt_x"/>
                                          </p:val>
                                        </p:tav>
                                      </p:tavLst>
                                    </p:anim>
                                    <p:anim calcmode="lin" valueType="num">
                                      <p:cBhvr>
                                        <p:cTn id="9" dur="898" decel="100000" fill="hold"/>
                                        <p:tgtEl>
                                          <p:spTgt spid="7373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373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3731">
                                            <p:txEl>
                                              <p:pRg st="1" end="1"/>
                                            </p:txEl>
                                          </p:spTgt>
                                        </p:tgtEl>
                                        <p:attrNameLst>
                                          <p:attrName>style.visibility</p:attrName>
                                        </p:attrNameLst>
                                      </p:cBhvr>
                                      <p:to>
                                        <p:strVal val="visible"/>
                                      </p:to>
                                    </p:set>
                                    <p:animEffect transition="in" filter="fade">
                                      <p:cBhvr>
                                        <p:cTn id="15" dur="1000"/>
                                        <p:tgtEl>
                                          <p:spTgt spid="73731">
                                            <p:txEl>
                                              <p:pRg st="1" end="1"/>
                                            </p:txEl>
                                          </p:spTgt>
                                        </p:tgtEl>
                                      </p:cBhvr>
                                    </p:animEffect>
                                    <p:anim calcmode="lin" valueType="num">
                                      <p:cBhvr>
                                        <p:cTn id="16" dur="10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373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373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3731">
                                            <p:txEl>
                                              <p:pRg st="2" end="2"/>
                                            </p:txEl>
                                          </p:spTgt>
                                        </p:tgtEl>
                                        <p:attrNameLst>
                                          <p:attrName>style.visibility</p:attrName>
                                        </p:attrNameLst>
                                      </p:cBhvr>
                                      <p:to>
                                        <p:strVal val="visible"/>
                                      </p:to>
                                    </p:set>
                                    <p:animEffect transition="in" filter="fade">
                                      <p:cBhvr>
                                        <p:cTn id="23" dur="1000"/>
                                        <p:tgtEl>
                                          <p:spTgt spid="73731">
                                            <p:txEl>
                                              <p:pRg st="2" end="2"/>
                                            </p:txEl>
                                          </p:spTgt>
                                        </p:tgtEl>
                                      </p:cBhvr>
                                    </p:animEffect>
                                    <p:anim calcmode="lin" valueType="num">
                                      <p:cBhvr>
                                        <p:cTn id="24"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373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373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3731">
                                            <p:txEl>
                                              <p:pRg st="3" end="3"/>
                                            </p:txEl>
                                          </p:spTgt>
                                        </p:tgtEl>
                                        <p:attrNameLst>
                                          <p:attrName>style.visibility</p:attrName>
                                        </p:attrNameLst>
                                      </p:cBhvr>
                                      <p:to>
                                        <p:strVal val="visible"/>
                                      </p:to>
                                    </p:set>
                                    <p:animEffect transition="in" filter="fade">
                                      <p:cBhvr>
                                        <p:cTn id="31" dur="1000"/>
                                        <p:tgtEl>
                                          <p:spTgt spid="73731">
                                            <p:txEl>
                                              <p:pRg st="3" end="3"/>
                                            </p:txEl>
                                          </p:spTgt>
                                        </p:tgtEl>
                                      </p:cBhvr>
                                    </p:animEffect>
                                    <p:anim calcmode="lin" valueType="num">
                                      <p:cBhvr>
                                        <p:cTn id="32" dur="10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7373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73731">
                                            <p:txEl>
                                              <p:pRg st="3" end="3"/>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73731">
                                            <p:txEl>
                                              <p:pRg st="4" end="4"/>
                                            </p:txEl>
                                          </p:spTgt>
                                        </p:tgtEl>
                                        <p:attrNameLst>
                                          <p:attrName>style.visibility</p:attrName>
                                        </p:attrNameLst>
                                      </p:cBhvr>
                                      <p:to>
                                        <p:strVal val="visible"/>
                                      </p:to>
                                    </p:set>
                                    <p:animEffect transition="in" filter="fade">
                                      <p:cBhvr>
                                        <p:cTn id="37" dur="1000"/>
                                        <p:tgtEl>
                                          <p:spTgt spid="73731">
                                            <p:txEl>
                                              <p:pRg st="4" end="4"/>
                                            </p:txEl>
                                          </p:spTgt>
                                        </p:tgtEl>
                                      </p:cBhvr>
                                    </p:animEffect>
                                    <p:anim calcmode="lin" valueType="num">
                                      <p:cBhvr>
                                        <p:cTn id="38" dur="10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39" dur="898" decel="100000" fill="hold"/>
                                        <p:tgtEl>
                                          <p:spTgt spid="73731">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898"/>
                                          </p:stCondLst>
                                        </p:cTn>
                                        <p:tgtEl>
                                          <p:spTgt spid="7373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sz="4800" dirty="0"/>
              <a:t>Know Your Bible!</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idx="1"/>
          </p:nvPr>
        </p:nvSpPr>
        <p:spPr>
          <a:xfrm>
            <a:off x="432000" y="1008000"/>
            <a:ext cx="5664000" cy="5183250"/>
          </a:xfrm>
        </p:spPr>
        <p:txBody>
          <a:bodyPr/>
          <a:lstStyle/>
          <a:p>
            <a:pPr marL="342900" marR="0" lvl="0" indent="-342900" algn="l" defTabSz="457200" rtl="0" eaLnBrk="1" fontAlgn="auto" latinLnBrk="0" hangingPunct="1">
              <a:lnSpc>
                <a:spcPct val="150000"/>
              </a:lnSpc>
              <a:spcBef>
                <a:spcPts val="1000"/>
              </a:spcBef>
              <a:spcAft>
                <a:spcPts val="0"/>
              </a:spcAft>
              <a:buClr>
                <a:srgbClr val="A53010"/>
              </a:buClr>
              <a:buSzTx/>
              <a:buFont typeface="Wingdings 3" charset="2"/>
              <a:buChar char=""/>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Why????</a:t>
            </a:r>
          </a:p>
          <a:p>
            <a:pPr marL="0" marR="0" lvl="1" indent="-285750" algn="l" defTabSz="457200" rtl="0" eaLnBrk="1" fontAlgn="auto" latinLnBrk="0" hangingPunct="1">
              <a:lnSpc>
                <a:spcPct val="100000"/>
              </a:lnSpc>
              <a:spcBef>
                <a:spcPts val="600"/>
              </a:spcBef>
              <a:spcAft>
                <a:spcPts val="600"/>
              </a:spcAft>
              <a:buClr>
                <a:srgbClr val="A53010"/>
              </a:buClr>
              <a:buSzTx/>
              <a:buFont typeface="Wingdings 3" charset="2"/>
              <a:buChar char=""/>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Always being on guard for the wolves</a:t>
            </a:r>
          </a:p>
          <a:p>
            <a:pPr marL="742950" marR="0" lvl="1" indent="-285750" algn="l" defTabSz="457200" rtl="0" eaLnBrk="1" fontAlgn="auto" latinLnBrk="0" hangingPunct="1">
              <a:lnSpc>
                <a:spcPct val="150000"/>
              </a:lnSpc>
              <a:spcBef>
                <a:spcPts val="1000"/>
              </a:spcBef>
              <a:spcAft>
                <a:spcPts val="0"/>
              </a:spcAft>
              <a:buClr>
                <a:srgbClr val="A53010"/>
              </a:buClr>
              <a:buSzTx/>
              <a:buFont typeface="Wingdings 3" charset="2"/>
              <a:buChar char=""/>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Acts 20:28-30</a:t>
            </a:r>
            <a:endParaRPr lang="en-US" sz="4400" dirty="0"/>
          </a:p>
        </p:txBody>
      </p:sp>
      <p:pic>
        <p:nvPicPr>
          <p:cNvPr id="9" name="Picture Placeholder 8">
            <a:extLst>
              <a:ext uri="{FF2B5EF4-FFF2-40B4-BE49-F238E27FC236}">
                <a16:creationId xmlns:a16="http://schemas.microsoft.com/office/drawing/2014/main" id="{A9A75888-22E3-1D43-9112-DA02186070B5}"/>
              </a:ext>
            </a:extLst>
          </p:cNvPr>
          <p:cNvPicPr>
            <a:picLocks noGrp="1" noChangeAspect="1"/>
          </p:cNvPicPr>
          <p:nvPr>
            <p:ph type="pic" sz="quarter" idx="4294967295"/>
          </p:nvPr>
        </p:nvPicPr>
        <p:blipFill>
          <a:blip r:embed="rId2"/>
          <a:srcRect/>
          <a:stretch/>
        </p:blipFill>
        <p:spPr>
          <a:xfrm>
            <a:off x="6345652" y="2188650"/>
            <a:ext cx="2665538" cy="2939565"/>
          </a:xfrm>
        </p:spPr>
      </p:pic>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4294967295"/>
          </p:nvPr>
        </p:nvSpPr>
        <p:spPr>
          <a:xfrm>
            <a:off x="8724900" y="6384541"/>
            <a:ext cx="3467100" cy="432000"/>
          </a:xfrm>
        </p:spPr>
        <p:txBody>
          <a:bodyPr/>
          <a:lstStyle/>
          <a:p>
            <a:r>
              <a:rPr lang="en-US" dirty="0"/>
              <a:t>Are we able to do that?</a:t>
            </a:r>
          </a:p>
        </p:txBody>
      </p:sp>
      <p:pic>
        <p:nvPicPr>
          <p:cNvPr id="5" name="Picture 4">
            <a:extLst>
              <a:ext uri="{FF2B5EF4-FFF2-40B4-BE49-F238E27FC236}">
                <a16:creationId xmlns:a16="http://schemas.microsoft.com/office/drawing/2014/main" id="{2BA26761-37D7-0941-B13A-A350819788F1}"/>
              </a:ext>
            </a:extLst>
          </p:cNvPr>
          <p:cNvPicPr>
            <a:picLocks noChangeAspect="1"/>
          </p:cNvPicPr>
          <p:nvPr/>
        </p:nvPicPr>
        <p:blipFill>
          <a:blip r:embed="rId3"/>
          <a:srcRect/>
          <a:stretch/>
        </p:blipFill>
        <p:spPr>
          <a:xfrm>
            <a:off x="8612382" y="292312"/>
            <a:ext cx="3467100" cy="2383631"/>
          </a:xfrm>
          <a:prstGeom prst="rect">
            <a:avLst/>
          </a:prstGeom>
        </p:spPr>
      </p:pic>
      <p:pic>
        <p:nvPicPr>
          <p:cNvPr id="7" name="Picture 6">
            <a:extLst>
              <a:ext uri="{FF2B5EF4-FFF2-40B4-BE49-F238E27FC236}">
                <a16:creationId xmlns:a16="http://schemas.microsoft.com/office/drawing/2014/main" id="{7DD76DEB-47F8-4200-941C-D2A677F80DC4}"/>
              </a:ext>
            </a:extLst>
          </p:cNvPr>
          <p:cNvPicPr>
            <a:picLocks noChangeAspect="1"/>
          </p:cNvPicPr>
          <p:nvPr/>
        </p:nvPicPr>
        <p:blipFill>
          <a:blip r:embed="rId4"/>
          <a:srcRect/>
          <a:stretch/>
        </p:blipFill>
        <p:spPr>
          <a:xfrm>
            <a:off x="9165265" y="2960687"/>
            <a:ext cx="2914217" cy="2914217"/>
          </a:xfrm>
          <a:prstGeom prst="rect">
            <a:avLst/>
          </a:prstGeom>
        </p:spPr>
      </p:pic>
    </p:spTree>
    <p:extLst>
      <p:ext uri="{BB962C8B-B14F-4D97-AF65-F5344CB8AC3E}">
        <p14:creationId xmlns:p14="http://schemas.microsoft.com/office/powerpoint/2010/main" val="228419568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613451" y="181628"/>
            <a:ext cx="5405754" cy="1280890"/>
          </a:xfrm>
        </p:spPr>
        <p:txBody>
          <a:bodyPr/>
          <a:lstStyle/>
          <a:p>
            <a:pPr eaLnBrk="1" hangingPunct="1"/>
            <a:r>
              <a:rPr lang="en-US" b="1" dirty="0"/>
              <a:t>Evangelism</a:t>
            </a:r>
          </a:p>
        </p:txBody>
      </p:sp>
      <p:sp>
        <p:nvSpPr>
          <p:cNvPr id="62467" name="Rectangle 3"/>
          <p:cNvSpPr>
            <a:spLocks noGrp="1" noChangeArrowheads="1"/>
          </p:cNvSpPr>
          <p:nvPr>
            <p:ph idx="1"/>
          </p:nvPr>
        </p:nvSpPr>
        <p:spPr>
          <a:xfrm>
            <a:off x="5388347" y="1157718"/>
            <a:ext cx="6172200" cy="609600"/>
          </a:xfrm>
        </p:spPr>
        <p:txBody>
          <a:bodyPr/>
          <a:lstStyle/>
          <a:p>
            <a:pPr eaLnBrk="1" hangingPunct="1"/>
            <a:r>
              <a:rPr lang="en-US" sz="2800" b="1" dirty="0"/>
              <a:t>OUR TASK: To Light The Darkness</a:t>
            </a:r>
          </a:p>
          <a:p>
            <a:pPr eaLnBrk="1" hangingPunct="1"/>
            <a:endParaRPr lang="en-US" dirty="0"/>
          </a:p>
        </p:txBody>
      </p:sp>
      <p:pic>
        <p:nvPicPr>
          <p:cNvPr id="62468" name="Picture 4" descr="Street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8" y="1295400"/>
            <a:ext cx="416122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5"/>
          <p:cNvSpPr txBox="1">
            <a:spLocks noChangeArrowheads="1"/>
          </p:cNvSpPr>
          <p:nvPr/>
        </p:nvSpPr>
        <p:spPr bwMode="auto">
          <a:xfrm>
            <a:off x="5867400" y="1814623"/>
            <a:ext cx="571441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Times New Roman" pitchFamily="18" charset="0"/>
                <a:ea typeface="+mn-ea"/>
                <a:cs typeface="+mn-cs"/>
              </a:rPr>
              <a:t>[2 Corinthians 4:3 – 6] But even if our gospel is veiled, it is veiled to those who are perishing,  [4] whose minds the god of this age has blinded, who do not believe, lest the light of the gospel of the glory of Christ, who is the image of God, ourselves should shine on them.  [5] For we do not preach ourselves, but Christ Jesus the Lord, and your bondservants for Jesus’ sake.  [6] For it is the God who commanded light to shine out of darkness, who has shone in our hearts to give the light of the knowledge of the glory of God in the face of Jesus Christ.</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p>
        </p:txBody>
      </p:sp>
    </p:spTree>
    <p:extLst>
      <p:ext uri="{BB962C8B-B14F-4D97-AF65-F5344CB8AC3E}">
        <p14:creationId xmlns:p14="http://schemas.microsoft.com/office/powerpoint/2010/main" val="2953924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9"/>
                                        </p:tgtEl>
                                        <p:attrNameLst>
                                          <p:attrName>style.visibility</p:attrName>
                                        </p:attrNameLst>
                                      </p:cBhvr>
                                      <p:to>
                                        <p:strVal val="visible"/>
                                      </p:to>
                                    </p:set>
                                    <p:anim calcmode="lin" valueType="num">
                                      <p:cBhvr additive="base">
                                        <p:cTn id="13" dur="500" fill="hold"/>
                                        <p:tgtEl>
                                          <p:spTgt spid="62469"/>
                                        </p:tgtEl>
                                        <p:attrNameLst>
                                          <p:attrName>ppt_x</p:attrName>
                                        </p:attrNameLst>
                                      </p:cBhvr>
                                      <p:tavLst>
                                        <p:tav tm="0">
                                          <p:val>
                                            <p:strVal val="#ppt_x"/>
                                          </p:val>
                                        </p:tav>
                                        <p:tav tm="100000">
                                          <p:val>
                                            <p:strVal val="#ppt_x"/>
                                          </p:val>
                                        </p:tav>
                                      </p:tavLst>
                                    </p:anim>
                                    <p:anim calcmode="lin" valueType="num">
                                      <p:cBhvr additive="base">
                                        <p:cTn id="14" dur="500" fill="hold"/>
                                        <p:tgtEl>
                                          <p:spTgt spid="6246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2468"/>
                                        </p:tgtEl>
                                        <p:attrNameLst>
                                          <p:attrName>style.visibility</p:attrName>
                                        </p:attrNameLst>
                                      </p:cBhvr>
                                      <p:to>
                                        <p:strVal val="visible"/>
                                      </p:to>
                                    </p:set>
                                    <p:anim calcmode="lin" valueType="num">
                                      <p:cBhvr additive="base">
                                        <p:cTn id="17" dur="500" fill="hold"/>
                                        <p:tgtEl>
                                          <p:spTgt spid="62468"/>
                                        </p:tgtEl>
                                        <p:attrNameLst>
                                          <p:attrName>ppt_x</p:attrName>
                                        </p:attrNameLst>
                                      </p:cBhvr>
                                      <p:tavLst>
                                        <p:tav tm="0">
                                          <p:val>
                                            <p:strVal val="#ppt_x"/>
                                          </p:val>
                                        </p:tav>
                                        <p:tav tm="100000">
                                          <p:val>
                                            <p:strVal val="#ppt_x"/>
                                          </p:val>
                                        </p:tav>
                                      </p:tavLst>
                                    </p:anim>
                                    <p:anim calcmode="lin" valueType="num">
                                      <p:cBhvr additive="base">
                                        <p:cTn id="18"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F35FCCE-4F9F-BF01-8193-708831FF97A7}"/>
              </a:ext>
            </a:extLst>
          </p:cNvPr>
          <p:cNvPicPr>
            <a:picLocks noGrp="1" noChangeAspect="1"/>
          </p:cNvPicPr>
          <p:nvPr>
            <p:ph type="pic" sz="quarter" idx="10"/>
          </p:nvPr>
        </p:nvPicPr>
        <p:blipFill>
          <a:blip r:embed="rId2"/>
          <a:srcRect l="35778" r="35778"/>
          <a:stretch>
            <a:fillRect/>
          </a:stretch>
        </p:blipFill>
        <p:spPr>
          <a:xfrm>
            <a:off x="11791507" y="6493599"/>
            <a:ext cx="212652" cy="364401"/>
          </a:xfrm>
        </p:spPr>
      </p:pic>
      <p:sp>
        <p:nvSpPr>
          <p:cNvPr id="3" name="Title 2">
            <a:extLst>
              <a:ext uri="{FF2B5EF4-FFF2-40B4-BE49-F238E27FC236}">
                <a16:creationId xmlns:a16="http://schemas.microsoft.com/office/drawing/2014/main" id="{9489A65E-8378-876D-2DBD-B0570BAE2F21}"/>
              </a:ext>
            </a:extLst>
          </p:cNvPr>
          <p:cNvSpPr>
            <a:spLocks noGrp="1"/>
          </p:cNvSpPr>
          <p:nvPr>
            <p:ph type="ctrTitle"/>
          </p:nvPr>
        </p:nvSpPr>
        <p:spPr>
          <a:xfrm>
            <a:off x="4261477" y="296334"/>
            <a:ext cx="6541202" cy="1944000"/>
          </a:xfrm>
        </p:spPr>
        <p:txBody>
          <a:bodyPr/>
          <a:lstStyle/>
          <a:p>
            <a:pPr algn="ctr"/>
            <a:r>
              <a:rPr lang="en-US" dirty="0"/>
              <a:t>Memory Verse</a:t>
            </a:r>
            <a:br>
              <a:rPr lang="en-US" dirty="0"/>
            </a:br>
            <a:r>
              <a:rPr lang="en-US" dirty="0"/>
              <a:t>Hebrews 3:12</a:t>
            </a:r>
            <a:br>
              <a:rPr lang="en-US" dirty="0"/>
            </a:br>
            <a:endParaRPr lang="en-US" dirty="0"/>
          </a:p>
        </p:txBody>
      </p:sp>
      <p:sp>
        <p:nvSpPr>
          <p:cNvPr id="4" name="Text Placeholder 3">
            <a:extLst>
              <a:ext uri="{FF2B5EF4-FFF2-40B4-BE49-F238E27FC236}">
                <a16:creationId xmlns:a16="http://schemas.microsoft.com/office/drawing/2014/main" id="{D594001B-532D-B997-9B63-E5E091D54088}"/>
              </a:ext>
            </a:extLst>
          </p:cNvPr>
          <p:cNvSpPr>
            <a:spLocks noGrp="1"/>
          </p:cNvSpPr>
          <p:nvPr>
            <p:ph type="body" sz="quarter" idx="13"/>
          </p:nvPr>
        </p:nvSpPr>
        <p:spPr>
          <a:xfrm>
            <a:off x="3455581" y="2772039"/>
            <a:ext cx="8736419" cy="2246528"/>
          </a:xfrm>
        </p:spPr>
        <p:txBody>
          <a:bodyPr/>
          <a:lstStyle/>
          <a:p>
            <a:pPr algn="ctr"/>
            <a:r>
              <a:rPr lang="en-US" sz="3600" dirty="0"/>
              <a:t>12 Take care, brothers, lest there be in any of you an evil, unbelieving heart, leading you to fall away from the living God. </a:t>
            </a:r>
          </a:p>
        </p:txBody>
      </p:sp>
      <p:sp>
        <p:nvSpPr>
          <p:cNvPr id="7" name="TextBox 6">
            <a:extLst>
              <a:ext uri="{FF2B5EF4-FFF2-40B4-BE49-F238E27FC236}">
                <a16:creationId xmlns:a16="http://schemas.microsoft.com/office/drawing/2014/main" id="{F59C0E05-F879-DC14-15D0-15A5010044C2}"/>
              </a:ext>
            </a:extLst>
          </p:cNvPr>
          <p:cNvSpPr txBox="1"/>
          <p:nvPr/>
        </p:nvSpPr>
        <p:spPr>
          <a:xfrm>
            <a:off x="9516140" y="6273225"/>
            <a:ext cx="3090530" cy="584775"/>
          </a:xfrm>
          <a:prstGeom prst="rect">
            <a:avLst/>
          </a:prstGeom>
          <a:solidFill>
            <a:schemeClr val="tx1"/>
          </a:solidFill>
        </p:spPr>
        <p:txBody>
          <a:bodyPr wrap="square" rtlCol="0">
            <a:spAutoFit/>
          </a:bodyPr>
          <a:lstStyle/>
          <a:p>
            <a:r>
              <a:rPr lang="en-US" sz="3200" dirty="0"/>
              <a:t>Get rid of Trey</a:t>
            </a:r>
          </a:p>
        </p:txBody>
      </p:sp>
      <p:pic>
        <p:nvPicPr>
          <p:cNvPr id="13" name="Picture 12">
            <a:extLst>
              <a:ext uri="{FF2B5EF4-FFF2-40B4-BE49-F238E27FC236}">
                <a16:creationId xmlns:a16="http://schemas.microsoft.com/office/drawing/2014/main" id="{49F5502B-9759-A72B-1A2F-C289BAAFEE78}"/>
              </a:ext>
            </a:extLst>
          </p:cNvPr>
          <p:cNvPicPr>
            <a:picLocks noChangeAspect="1"/>
          </p:cNvPicPr>
          <p:nvPr/>
        </p:nvPicPr>
        <p:blipFill>
          <a:blip r:embed="rId3"/>
          <a:stretch>
            <a:fillRect/>
          </a:stretch>
        </p:blipFill>
        <p:spPr>
          <a:xfrm>
            <a:off x="262270" y="3955312"/>
            <a:ext cx="3500235" cy="2766804"/>
          </a:xfrm>
          <a:prstGeom prst="rect">
            <a:avLst/>
          </a:prstGeom>
        </p:spPr>
      </p:pic>
    </p:spTree>
    <p:extLst>
      <p:ext uri="{BB962C8B-B14F-4D97-AF65-F5344CB8AC3E}">
        <p14:creationId xmlns:p14="http://schemas.microsoft.com/office/powerpoint/2010/main" val="328889276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a:lstStyle/>
          <a:p>
            <a:r>
              <a:rPr lang="en-US" dirty="0"/>
              <a:t>The Task Before Us</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580921"/>
          </a:xfrm>
        </p:spPr>
        <p:txBody>
          <a:bodyPr/>
          <a:lstStyle/>
          <a:p>
            <a:r>
              <a:rPr lang="en-US" sz="2400" b="1" dirty="0"/>
              <a:t>Scripture Reading – Matthew 9:35-38</a:t>
            </a:r>
          </a:p>
        </p:txBody>
      </p:sp>
      <p:sp>
        <p:nvSpPr>
          <p:cNvPr id="2" name="TextBox 1">
            <a:extLst>
              <a:ext uri="{FF2B5EF4-FFF2-40B4-BE49-F238E27FC236}">
                <a16:creationId xmlns:a16="http://schemas.microsoft.com/office/drawing/2014/main" id="{DC3616C0-947B-E8B2-217F-FB1E468B9824}"/>
              </a:ext>
            </a:extLst>
          </p:cNvPr>
          <p:cNvSpPr txBox="1"/>
          <p:nvPr/>
        </p:nvSpPr>
        <p:spPr>
          <a:xfrm>
            <a:off x="9994604" y="191386"/>
            <a:ext cx="1924493" cy="2062103"/>
          </a:xfrm>
          <a:prstGeom prst="rect">
            <a:avLst/>
          </a:prstGeom>
          <a:noFill/>
        </p:spPr>
        <p:txBody>
          <a:bodyPr wrap="square" rtlCol="0">
            <a:spAutoFit/>
          </a:bodyPr>
          <a:lstStyle/>
          <a:p>
            <a:r>
              <a:rPr lang="en-US" sz="3200" dirty="0"/>
              <a:t>Time to Get to the Work At Hand</a:t>
            </a:r>
          </a:p>
        </p:txBody>
      </p:sp>
    </p:spTree>
    <p:extLst>
      <p:ext uri="{BB962C8B-B14F-4D97-AF65-F5344CB8AC3E}">
        <p14:creationId xmlns:p14="http://schemas.microsoft.com/office/powerpoint/2010/main" val="9908652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29000" y="90710"/>
            <a:ext cx="6589200" cy="1280890"/>
          </a:xfrm>
        </p:spPr>
        <p:txBody>
          <a:bodyPr/>
          <a:lstStyle/>
          <a:p>
            <a:pPr algn="ctr" eaLnBrk="1" hangingPunct="1"/>
            <a:r>
              <a:rPr lang="en-US" dirty="0"/>
              <a:t>The Task of the Local Congregation</a:t>
            </a:r>
          </a:p>
        </p:txBody>
      </p:sp>
      <p:sp>
        <p:nvSpPr>
          <p:cNvPr id="4099" name="Rectangle 3"/>
          <p:cNvSpPr>
            <a:spLocks noGrp="1" noChangeArrowheads="1"/>
          </p:cNvSpPr>
          <p:nvPr>
            <p:ph sz="half" idx="1"/>
          </p:nvPr>
        </p:nvSpPr>
        <p:spPr>
          <a:xfrm>
            <a:off x="3065721" y="1447800"/>
            <a:ext cx="7696200" cy="533400"/>
          </a:xfrm>
        </p:spPr>
        <p:txBody>
          <a:bodyPr>
            <a:normAutofit/>
          </a:bodyPr>
          <a:lstStyle/>
          <a:p>
            <a:pPr eaLnBrk="1" hangingPunct="1"/>
            <a:r>
              <a:rPr lang="en-US" sz="2800" b="1" dirty="0"/>
              <a:t>The Work For the Local Church to do:</a:t>
            </a:r>
          </a:p>
        </p:txBody>
      </p:sp>
      <p:sp>
        <p:nvSpPr>
          <p:cNvPr id="77828" name="Rectangle 4"/>
          <p:cNvSpPr>
            <a:spLocks noChangeArrowheads="1"/>
          </p:cNvSpPr>
          <p:nvPr/>
        </p:nvSpPr>
        <p:spPr bwMode="auto">
          <a:xfrm>
            <a:off x="2514600" y="2057400"/>
            <a:ext cx="7924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marR="0" lvl="1" indent="-285750" algn="l" defTabSz="457200" rtl="0" eaLnBrk="1" fontAlgn="auto" latinLnBrk="0" hangingPunct="1">
              <a:lnSpc>
                <a:spcPct val="160000"/>
              </a:lnSpc>
              <a:spcBef>
                <a:spcPct val="20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TO EQUIP THE SAINTS FOR MINISTRY (EDIFICATION)...</a:t>
            </a: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742950" marR="0" lvl="1" indent="-285750" algn="l" defTabSz="457200" rtl="0" eaLnBrk="1" fontAlgn="auto" latinLnBrk="0" hangingPunct="1">
              <a:lnSpc>
                <a:spcPct val="160000"/>
              </a:lnSpc>
              <a:spcBef>
                <a:spcPct val="20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TO PROVIDE FOR NEEDY SAINTS (BENEVOLENCE)...</a:t>
            </a: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742950" marR="0" lvl="1" indent="-285750" algn="l" defTabSz="457200" rtl="0" eaLnBrk="1" fontAlgn="auto" latinLnBrk="0" hangingPunct="1">
              <a:lnSpc>
                <a:spcPct val="160000"/>
              </a:lnSpc>
              <a:spcBef>
                <a:spcPct val="20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TO SOUND FORTH THE GOSPEL OF JESUS (EVANGELISM)...</a:t>
            </a: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742950" marR="0" lvl="1" indent="-285750" algn="l" defTabSz="457200" rtl="0" eaLnBrk="1" fontAlgn="auto" latinLnBrk="0" hangingPunct="1">
              <a:lnSpc>
                <a:spcPct val="130000"/>
              </a:lnSpc>
              <a:spcBef>
                <a:spcPct val="200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 calcmode="lin" valueType="num">
                                      <p:cBhvr additive="base">
                                        <p:cTn id="7" dur="500" fill="hold"/>
                                        <p:tgtEl>
                                          <p:spTgt spid="778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28">
                                            <p:txEl>
                                              <p:pRg st="1" end="1"/>
                                            </p:txEl>
                                          </p:spTgt>
                                        </p:tgtEl>
                                        <p:attrNameLst>
                                          <p:attrName>style.visibility</p:attrName>
                                        </p:attrNameLst>
                                      </p:cBhvr>
                                      <p:to>
                                        <p:strVal val="visible"/>
                                      </p:to>
                                    </p:set>
                                    <p:anim calcmode="lin" valueType="num">
                                      <p:cBhvr additive="base">
                                        <p:cTn id="13" dur="500" fill="hold"/>
                                        <p:tgtEl>
                                          <p:spTgt spid="778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28">
                                            <p:txEl>
                                              <p:pRg st="2" end="2"/>
                                            </p:txEl>
                                          </p:spTgt>
                                        </p:tgtEl>
                                        <p:attrNameLst>
                                          <p:attrName>style.visibility</p:attrName>
                                        </p:attrNameLst>
                                      </p:cBhvr>
                                      <p:to>
                                        <p:strVal val="visible"/>
                                      </p:to>
                                    </p:set>
                                    <p:anim calcmode="lin" valueType="num">
                                      <p:cBhvr additive="base">
                                        <p:cTn id="19" dur="500" fill="hold"/>
                                        <p:tgtEl>
                                          <p:spTgt spid="778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sz="4800" dirty="0"/>
              <a:t>Edification</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idx="1"/>
          </p:nvPr>
        </p:nvSpPr>
        <p:spPr>
          <a:xfrm>
            <a:off x="432000" y="1008000"/>
            <a:ext cx="5664000" cy="5183250"/>
          </a:xfrm>
        </p:spPr>
        <p:txBody>
          <a:bodyPr/>
          <a:lstStyle/>
          <a:p>
            <a:pPr marL="342900" marR="0" lvl="0" indent="-342900" algn="l" defTabSz="457200" rtl="0" eaLnBrk="1" fontAlgn="auto" latinLnBrk="0" hangingPunct="1">
              <a:lnSpc>
                <a:spcPct val="150000"/>
              </a:lnSpc>
              <a:spcBef>
                <a:spcPts val="1000"/>
              </a:spcBef>
              <a:spcAft>
                <a:spcPts val="0"/>
              </a:spcAft>
              <a:buClr>
                <a:srgbClr val="A53010"/>
              </a:buClr>
              <a:buSzTx/>
              <a:buFont typeface="Wingdings 3" charset="2"/>
              <a:buChar char=""/>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Defined as:</a:t>
            </a:r>
          </a:p>
          <a:p>
            <a:pPr marL="742950" marR="0" lvl="1" indent="-285750" algn="l" defTabSz="457200" rtl="0" eaLnBrk="1" fontAlgn="auto" latinLnBrk="0" hangingPunct="1">
              <a:lnSpc>
                <a:spcPct val="150000"/>
              </a:lnSpc>
              <a:spcBef>
                <a:spcPts val="1000"/>
              </a:spcBef>
              <a:spcAft>
                <a:spcPts val="0"/>
              </a:spcAft>
              <a:buClr>
                <a:srgbClr val="A53010"/>
              </a:buClr>
              <a:buSzTx/>
              <a:buFont typeface="Wingdings 3" charset="2"/>
              <a:buChar char=""/>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Instruction</a:t>
            </a:r>
          </a:p>
          <a:p>
            <a:pPr marL="742950" marR="0" lvl="1" indent="-285750" algn="l" defTabSz="457200" rtl="0" eaLnBrk="1" fontAlgn="auto" latinLnBrk="0" hangingPunct="1">
              <a:lnSpc>
                <a:spcPct val="150000"/>
              </a:lnSpc>
              <a:spcBef>
                <a:spcPts val="1000"/>
              </a:spcBef>
              <a:spcAft>
                <a:spcPts val="0"/>
              </a:spcAft>
              <a:buClr>
                <a:srgbClr val="A53010"/>
              </a:buClr>
              <a:buSzTx/>
              <a:buFont typeface="Wingdings 3" charset="2"/>
              <a:buChar char=""/>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 building up</a:t>
            </a:r>
          </a:p>
          <a:p>
            <a:pPr marL="742950" marR="0" lvl="1" indent="-285750" algn="l" defTabSz="457200" rtl="0" eaLnBrk="1" fontAlgn="auto" latinLnBrk="0" hangingPunct="1">
              <a:lnSpc>
                <a:spcPct val="150000"/>
              </a:lnSpc>
              <a:spcBef>
                <a:spcPts val="1000"/>
              </a:spcBef>
              <a:spcAft>
                <a:spcPts val="0"/>
              </a:spcAft>
              <a:buClr>
                <a:srgbClr val="A53010"/>
              </a:buClr>
              <a:buSzTx/>
              <a:buFont typeface="Wingdings 3" charset="2"/>
              <a:buChar char=""/>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Spiritual growth</a:t>
            </a:r>
            <a:endParaRPr lang="en-US" sz="4400" dirty="0"/>
          </a:p>
        </p:txBody>
      </p:sp>
      <p:pic>
        <p:nvPicPr>
          <p:cNvPr id="9" name="Picture Placeholder 8">
            <a:extLst>
              <a:ext uri="{FF2B5EF4-FFF2-40B4-BE49-F238E27FC236}">
                <a16:creationId xmlns:a16="http://schemas.microsoft.com/office/drawing/2014/main" id="{A9A75888-22E3-1D43-9112-DA02186070B5}"/>
              </a:ext>
            </a:extLst>
          </p:cNvPr>
          <p:cNvPicPr>
            <a:picLocks noGrp="1" noChangeAspect="1"/>
          </p:cNvPicPr>
          <p:nvPr>
            <p:ph type="pic" sz="quarter" idx="4294967295"/>
          </p:nvPr>
        </p:nvPicPr>
        <p:blipFill>
          <a:blip r:embed="rId2"/>
          <a:srcRect/>
          <a:stretch/>
        </p:blipFill>
        <p:spPr>
          <a:xfrm>
            <a:off x="5883255" y="55362"/>
            <a:ext cx="2665538" cy="6370638"/>
          </a:xfrm>
        </p:spPr>
      </p:pic>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4294967295"/>
          </p:nvPr>
        </p:nvSpPr>
        <p:spPr>
          <a:xfrm>
            <a:off x="8724900" y="6384541"/>
            <a:ext cx="3467100" cy="432000"/>
          </a:xfrm>
        </p:spPr>
        <p:txBody>
          <a:bodyPr/>
          <a:lstStyle/>
          <a:p>
            <a:r>
              <a:rPr lang="en-US" dirty="0"/>
              <a:t>What are we building?</a:t>
            </a:r>
          </a:p>
        </p:txBody>
      </p:sp>
      <p:pic>
        <p:nvPicPr>
          <p:cNvPr id="5" name="Picture 4">
            <a:extLst>
              <a:ext uri="{FF2B5EF4-FFF2-40B4-BE49-F238E27FC236}">
                <a16:creationId xmlns:a16="http://schemas.microsoft.com/office/drawing/2014/main" id="{2BA26761-37D7-0941-B13A-A35081978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2382" y="202231"/>
            <a:ext cx="3467100" cy="2563794"/>
          </a:xfrm>
          <a:prstGeom prst="rect">
            <a:avLst/>
          </a:prstGeom>
        </p:spPr>
      </p:pic>
      <p:pic>
        <p:nvPicPr>
          <p:cNvPr id="7" name="Picture 6">
            <a:extLst>
              <a:ext uri="{FF2B5EF4-FFF2-40B4-BE49-F238E27FC236}">
                <a16:creationId xmlns:a16="http://schemas.microsoft.com/office/drawing/2014/main" id="{7DD76DEB-47F8-4200-941C-D2A677F80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9381" y="3843193"/>
            <a:ext cx="1277874" cy="1703832"/>
          </a:xfrm>
          <a:prstGeom prst="rect">
            <a:avLst/>
          </a:prstGeom>
        </p:spPr>
      </p:pic>
    </p:spTree>
    <p:extLst>
      <p:ext uri="{BB962C8B-B14F-4D97-AF65-F5344CB8AC3E}">
        <p14:creationId xmlns:p14="http://schemas.microsoft.com/office/powerpoint/2010/main" val="132974669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sz="4400" dirty="0"/>
              <a:t>Edification</a:t>
            </a:r>
          </a:p>
        </p:txBody>
      </p:sp>
      <p:sp>
        <p:nvSpPr>
          <p:cNvPr id="80899" name="Rectangle 3"/>
          <p:cNvSpPr>
            <a:spLocks noGrp="1" noChangeArrowheads="1"/>
          </p:cNvSpPr>
          <p:nvPr>
            <p:ph idx="1"/>
          </p:nvPr>
        </p:nvSpPr>
        <p:spPr>
          <a:xfrm>
            <a:off x="3200399" y="1371600"/>
            <a:ext cx="8676167" cy="5257800"/>
          </a:xfrm>
        </p:spPr>
        <p:txBody>
          <a:bodyPr>
            <a:normAutofit fontScale="85000" lnSpcReduction="10000"/>
          </a:bodyPr>
          <a:lstStyle/>
          <a:p>
            <a:pPr eaLnBrk="1" hangingPunct="1"/>
            <a:r>
              <a:rPr lang="en-US" sz="2800" b="1" dirty="0"/>
              <a:t>TO EQUIP THE SAINTS </a:t>
            </a:r>
            <a:r>
              <a:rPr lang="en-US" sz="2800" b="1" u="sng" dirty="0"/>
              <a:t>FOR MINISTRY</a:t>
            </a:r>
            <a:r>
              <a:rPr lang="en-US" sz="2800" b="1" dirty="0"/>
              <a:t> </a:t>
            </a:r>
            <a:r>
              <a:rPr lang="en-US" sz="2800" dirty="0"/>
              <a:t> </a:t>
            </a:r>
          </a:p>
          <a:p>
            <a:pPr lvl="1" eaLnBrk="1" hangingPunct="1"/>
            <a:endParaRPr lang="en-US" sz="1000" dirty="0"/>
          </a:p>
          <a:p>
            <a:pPr lvl="1" eaLnBrk="1" hangingPunct="1">
              <a:lnSpc>
                <a:spcPct val="120000"/>
              </a:lnSpc>
            </a:pPr>
            <a:r>
              <a:rPr lang="en-US" sz="3200" dirty="0"/>
              <a:t>We are to provide for the spiritual </a:t>
            </a:r>
            <a:r>
              <a:rPr lang="en-US" sz="3200" b="1" dirty="0"/>
              <a:t>growth</a:t>
            </a:r>
            <a:r>
              <a:rPr lang="en-US" sz="3200" dirty="0"/>
              <a:t> of </a:t>
            </a:r>
            <a:r>
              <a:rPr lang="en-US" sz="3200" b="1" dirty="0"/>
              <a:t>each member</a:t>
            </a:r>
            <a:r>
              <a:rPr lang="en-US" sz="3200" dirty="0"/>
              <a:t> - </a:t>
            </a:r>
            <a:r>
              <a:rPr lang="en-US" sz="3200" b="1" dirty="0"/>
              <a:t>Ephesians 4:11-12</a:t>
            </a:r>
            <a:r>
              <a:rPr lang="en-US" sz="3200" dirty="0"/>
              <a:t> </a:t>
            </a:r>
          </a:p>
          <a:p>
            <a:pPr lvl="1" eaLnBrk="1" hangingPunct="1">
              <a:lnSpc>
                <a:spcPct val="120000"/>
              </a:lnSpc>
            </a:pPr>
            <a:r>
              <a:rPr lang="en-US" sz="3200" dirty="0"/>
              <a:t>This is how </a:t>
            </a:r>
            <a:r>
              <a:rPr lang="en-US" sz="3200" b="1" dirty="0"/>
              <a:t>the body</a:t>
            </a:r>
            <a:r>
              <a:rPr lang="en-US" sz="3200" dirty="0"/>
              <a:t> continues to </a:t>
            </a:r>
            <a:r>
              <a:rPr lang="en-US" sz="3200" b="1" dirty="0"/>
              <a:t>grow up</a:t>
            </a:r>
            <a:r>
              <a:rPr lang="en-US" sz="3200" dirty="0"/>
              <a:t> - </a:t>
            </a:r>
            <a:r>
              <a:rPr lang="en-US" sz="3200" b="1" dirty="0"/>
              <a:t>Ephesians 4:15-16</a:t>
            </a:r>
            <a:r>
              <a:rPr lang="en-US" sz="3200" dirty="0"/>
              <a:t> </a:t>
            </a:r>
          </a:p>
          <a:p>
            <a:pPr lvl="1" eaLnBrk="1" hangingPunct="1">
              <a:lnSpc>
                <a:spcPct val="120000"/>
              </a:lnSpc>
            </a:pPr>
            <a:r>
              <a:rPr lang="en-US" sz="3200" dirty="0"/>
              <a:t>We are to provoke one another to </a:t>
            </a:r>
            <a:r>
              <a:rPr lang="en-US" sz="3200" b="1" dirty="0"/>
              <a:t>love and good works</a:t>
            </a:r>
            <a:r>
              <a:rPr lang="en-US" sz="3200" dirty="0"/>
              <a:t>, - </a:t>
            </a:r>
            <a:r>
              <a:rPr lang="en-US" sz="3200" b="1" dirty="0"/>
              <a:t>Hebrews 10:24-25</a:t>
            </a:r>
            <a:r>
              <a:rPr lang="en-US" sz="3200" dirty="0"/>
              <a:t> </a:t>
            </a:r>
          </a:p>
          <a:p>
            <a:pPr lvl="1" eaLnBrk="1" hangingPunct="1">
              <a:lnSpc>
                <a:spcPct val="120000"/>
              </a:lnSpc>
            </a:pPr>
            <a:r>
              <a:rPr lang="en-US" sz="3200" dirty="0"/>
              <a:t>Each one must </a:t>
            </a:r>
            <a:r>
              <a:rPr lang="en-US" sz="3200" b="1" dirty="0"/>
              <a:t>grow ourselves</a:t>
            </a:r>
            <a:r>
              <a:rPr lang="en-US" sz="3200" dirty="0"/>
              <a:t>, and do what we can to help </a:t>
            </a:r>
            <a:r>
              <a:rPr lang="en-US" sz="3200" b="1" dirty="0"/>
              <a:t>other Christians grow</a:t>
            </a:r>
            <a:r>
              <a:rPr lang="en-US" sz="3200" dirty="0"/>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xEl>
                                              <p:pRg st="2" end="2"/>
                                            </p:txEl>
                                          </p:spTgt>
                                        </p:tgtEl>
                                        <p:attrNameLst>
                                          <p:attrName>style.visibility</p:attrName>
                                        </p:attrNameLst>
                                      </p:cBhvr>
                                      <p:to>
                                        <p:strVal val="visible"/>
                                      </p:to>
                                    </p:set>
                                    <p:anim calcmode="lin" valueType="num">
                                      <p:cBhvr additive="base">
                                        <p:cTn id="7"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899">
                                            <p:txEl>
                                              <p:pRg st="3" end="3"/>
                                            </p:txEl>
                                          </p:spTgt>
                                        </p:tgtEl>
                                        <p:attrNameLst>
                                          <p:attrName>style.visibility</p:attrName>
                                        </p:attrNameLst>
                                      </p:cBhvr>
                                      <p:to>
                                        <p:strVal val="visible"/>
                                      </p:to>
                                    </p:set>
                                    <p:anim calcmode="lin" valueType="num">
                                      <p:cBhvr additive="base">
                                        <p:cTn id="13"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anim calcmode="lin" valueType="num">
                                      <p:cBhvr additive="base">
                                        <p:cTn id="19" dur="5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8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0899">
                                            <p:txEl>
                                              <p:pRg st="5" end="5"/>
                                            </p:txEl>
                                          </p:spTgt>
                                        </p:tgtEl>
                                        <p:attrNameLst>
                                          <p:attrName>style.visibility</p:attrName>
                                        </p:attrNameLst>
                                      </p:cBhvr>
                                      <p:to>
                                        <p:strVal val="visible"/>
                                      </p:to>
                                    </p:set>
                                    <p:anim calcmode="lin" valueType="num">
                                      <p:cBhvr additive="base">
                                        <p:cTn id="25" dur="5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8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normAutofit/>
          </a:bodyPr>
          <a:lstStyle/>
          <a:p>
            <a:pPr eaLnBrk="1" hangingPunct="1"/>
            <a:r>
              <a:rPr lang="en-US" sz="4400" b="1" dirty="0"/>
              <a:t>Evangelism</a:t>
            </a:r>
          </a:p>
        </p:txBody>
      </p:sp>
      <p:sp>
        <p:nvSpPr>
          <p:cNvPr id="11267" name="Rectangle 5"/>
          <p:cNvSpPr>
            <a:spLocks noGrp="1" noChangeArrowheads="1"/>
          </p:cNvSpPr>
          <p:nvPr>
            <p:ph type="body" sz="half" idx="1"/>
          </p:nvPr>
        </p:nvSpPr>
        <p:spPr>
          <a:xfrm>
            <a:off x="1600200" y="838200"/>
            <a:ext cx="6400800" cy="5867400"/>
          </a:xfrm>
        </p:spPr>
        <p:txBody>
          <a:bodyPr>
            <a:normAutofit fontScale="77500" lnSpcReduction="20000"/>
          </a:bodyPr>
          <a:lstStyle/>
          <a:p>
            <a:pPr marL="0" eaLnBrk="1" hangingPunct="1">
              <a:lnSpc>
                <a:spcPct val="120000"/>
              </a:lnSpc>
              <a:spcBef>
                <a:spcPts val="0"/>
              </a:spcBef>
            </a:pPr>
            <a:br>
              <a:rPr lang="en-US" sz="2000" dirty="0"/>
            </a:br>
            <a:r>
              <a:rPr lang="en-US" sz="3500" b="1" i="1" dirty="0"/>
              <a:t>Matthew 28:18 – 20 / </a:t>
            </a:r>
            <a:r>
              <a:rPr lang="en-US" sz="3500" i="1" dirty="0"/>
              <a:t>And Jesus came and spoke to them, saying, “All authority has been given to Me in heaven and on earth.  [19] Go therefore and make disciples of all the nations, baptizing them in the name of the Father and of the Son and of the Holy Spirit,  [20] teaching them to observe all things that I have commanded you; and lo, I am with you always, even to the end of the age.”</a:t>
            </a:r>
            <a:r>
              <a:rPr lang="en-US" sz="2600" i="1" dirty="0"/>
              <a:t> </a:t>
            </a:r>
            <a:br>
              <a:rPr lang="en-US" sz="2000" i="1" dirty="0"/>
            </a:br>
            <a:br>
              <a:rPr lang="en-US" sz="2000" i="1" dirty="0"/>
            </a:br>
            <a:endParaRPr lang="en-US" sz="2000" i="1" dirty="0"/>
          </a:p>
        </p:txBody>
      </p:sp>
      <p:pic>
        <p:nvPicPr>
          <p:cNvPr id="11268" name="Picture 11" descr="world evangelism"/>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832" r="1405" b="19643"/>
          <a:stretch/>
        </p:blipFill>
        <p:spPr>
          <a:xfrm>
            <a:off x="8128000" y="228600"/>
            <a:ext cx="33528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 Box 12"/>
          <p:cNvSpPr txBox="1">
            <a:spLocks noChangeArrowheads="1"/>
          </p:cNvSpPr>
          <p:nvPr/>
        </p:nvSpPr>
        <p:spPr bwMode="auto">
          <a:xfrm>
            <a:off x="8242300" y="3924300"/>
            <a:ext cx="3124200" cy="1077218"/>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srgbClr val="FB9318"/>
                </a:solidFill>
                <a:effectLst/>
                <a:uLnTx/>
                <a:uFillTx/>
                <a:latin typeface="Arial" charset="0"/>
                <a:ea typeface="+mn-ea"/>
                <a:cs typeface="+mn-cs"/>
              </a:rPr>
              <a:t>Are We Really Doing This?</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613451" y="181628"/>
            <a:ext cx="5405754" cy="1280890"/>
          </a:xfrm>
        </p:spPr>
        <p:txBody>
          <a:bodyPr/>
          <a:lstStyle/>
          <a:p>
            <a:pPr eaLnBrk="1" hangingPunct="1"/>
            <a:r>
              <a:rPr lang="en-US" b="1" dirty="0"/>
              <a:t>Evangelism</a:t>
            </a:r>
          </a:p>
        </p:txBody>
      </p:sp>
      <p:sp>
        <p:nvSpPr>
          <p:cNvPr id="62467" name="Rectangle 3"/>
          <p:cNvSpPr>
            <a:spLocks noGrp="1" noChangeArrowheads="1"/>
          </p:cNvSpPr>
          <p:nvPr>
            <p:ph idx="1"/>
          </p:nvPr>
        </p:nvSpPr>
        <p:spPr>
          <a:xfrm>
            <a:off x="5388347" y="1157718"/>
            <a:ext cx="6172200" cy="609600"/>
          </a:xfrm>
        </p:spPr>
        <p:txBody>
          <a:bodyPr/>
          <a:lstStyle/>
          <a:p>
            <a:pPr eaLnBrk="1" hangingPunct="1"/>
            <a:r>
              <a:rPr lang="en-US" sz="2800" b="1" dirty="0"/>
              <a:t>OUR TASK: To Light The Darkness</a:t>
            </a:r>
          </a:p>
          <a:p>
            <a:pPr eaLnBrk="1" hangingPunct="1"/>
            <a:endParaRPr lang="en-US" dirty="0"/>
          </a:p>
        </p:txBody>
      </p:sp>
      <p:pic>
        <p:nvPicPr>
          <p:cNvPr id="62468" name="Picture 4" descr="Street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8" y="1295400"/>
            <a:ext cx="416122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5"/>
          <p:cNvSpPr txBox="1">
            <a:spLocks noChangeArrowheads="1"/>
          </p:cNvSpPr>
          <p:nvPr/>
        </p:nvSpPr>
        <p:spPr bwMode="auto">
          <a:xfrm>
            <a:off x="5867400" y="1814623"/>
            <a:ext cx="571441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Times New Roman" pitchFamily="18" charset="0"/>
                <a:ea typeface="+mn-ea"/>
                <a:cs typeface="+mn-cs"/>
              </a:rPr>
              <a:t>[2 Corinthians 4:3 – 6] But even if our gospel is veiled, it is veiled to those who are perishing,  [4] whose minds the god of this age has blinded, who do not believe, lest the light of the gospel of the glory of Christ, who is the image of God, ourselves should shine on them.  [5] For we do not preach ourselves, but Christ Jesus the Lord, and your bondservants for Jesus’ sake.  [6] For it is the God who commanded light to shine out of darkness, who has shone in our hearts to give the light of the knowledge of the glory of God in the face of Jesus Christ.</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p>
        </p:txBody>
      </p:sp>
    </p:spTree>
    <p:extLst>
      <p:ext uri="{BB962C8B-B14F-4D97-AF65-F5344CB8AC3E}">
        <p14:creationId xmlns:p14="http://schemas.microsoft.com/office/powerpoint/2010/main" val="1018839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9"/>
                                        </p:tgtEl>
                                        <p:attrNameLst>
                                          <p:attrName>style.visibility</p:attrName>
                                        </p:attrNameLst>
                                      </p:cBhvr>
                                      <p:to>
                                        <p:strVal val="visible"/>
                                      </p:to>
                                    </p:set>
                                    <p:anim calcmode="lin" valueType="num">
                                      <p:cBhvr additive="base">
                                        <p:cTn id="13" dur="500" fill="hold"/>
                                        <p:tgtEl>
                                          <p:spTgt spid="62469"/>
                                        </p:tgtEl>
                                        <p:attrNameLst>
                                          <p:attrName>ppt_x</p:attrName>
                                        </p:attrNameLst>
                                      </p:cBhvr>
                                      <p:tavLst>
                                        <p:tav tm="0">
                                          <p:val>
                                            <p:strVal val="#ppt_x"/>
                                          </p:val>
                                        </p:tav>
                                        <p:tav tm="100000">
                                          <p:val>
                                            <p:strVal val="#ppt_x"/>
                                          </p:val>
                                        </p:tav>
                                      </p:tavLst>
                                    </p:anim>
                                    <p:anim calcmode="lin" valueType="num">
                                      <p:cBhvr additive="base">
                                        <p:cTn id="14" dur="500" fill="hold"/>
                                        <p:tgtEl>
                                          <p:spTgt spid="6246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2468"/>
                                        </p:tgtEl>
                                        <p:attrNameLst>
                                          <p:attrName>style.visibility</p:attrName>
                                        </p:attrNameLst>
                                      </p:cBhvr>
                                      <p:to>
                                        <p:strVal val="visible"/>
                                      </p:to>
                                    </p:set>
                                    <p:anim calcmode="lin" valueType="num">
                                      <p:cBhvr additive="base">
                                        <p:cTn id="17" dur="500" fill="hold"/>
                                        <p:tgtEl>
                                          <p:spTgt spid="62468"/>
                                        </p:tgtEl>
                                        <p:attrNameLst>
                                          <p:attrName>ppt_x</p:attrName>
                                        </p:attrNameLst>
                                      </p:cBhvr>
                                      <p:tavLst>
                                        <p:tav tm="0">
                                          <p:val>
                                            <p:strVal val="#ppt_x"/>
                                          </p:val>
                                        </p:tav>
                                        <p:tav tm="100000">
                                          <p:val>
                                            <p:strVal val="#ppt_x"/>
                                          </p:val>
                                        </p:tav>
                                      </p:tavLst>
                                    </p:anim>
                                    <p:anim calcmode="lin" valueType="num">
                                      <p:cBhvr additive="base">
                                        <p:cTn id="18"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613451" y="181628"/>
            <a:ext cx="5405754" cy="1280890"/>
          </a:xfrm>
        </p:spPr>
        <p:txBody>
          <a:bodyPr/>
          <a:lstStyle/>
          <a:p>
            <a:pPr eaLnBrk="1" hangingPunct="1"/>
            <a:r>
              <a:rPr lang="en-US" b="1" dirty="0"/>
              <a:t>Evangelism</a:t>
            </a:r>
          </a:p>
        </p:txBody>
      </p:sp>
      <p:sp>
        <p:nvSpPr>
          <p:cNvPr id="62467" name="Rectangle 3"/>
          <p:cNvSpPr>
            <a:spLocks noGrp="1" noChangeArrowheads="1"/>
          </p:cNvSpPr>
          <p:nvPr>
            <p:ph idx="1"/>
          </p:nvPr>
        </p:nvSpPr>
        <p:spPr>
          <a:xfrm>
            <a:off x="5388347" y="1157718"/>
            <a:ext cx="6172200" cy="609600"/>
          </a:xfrm>
        </p:spPr>
        <p:txBody>
          <a:bodyPr/>
          <a:lstStyle/>
          <a:p>
            <a:pPr eaLnBrk="1" hangingPunct="1"/>
            <a:r>
              <a:rPr lang="en-US" sz="2800" b="1" dirty="0"/>
              <a:t>OUR TASK: To Light The Darkness</a:t>
            </a:r>
          </a:p>
          <a:p>
            <a:pPr eaLnBrk="1" hangingPunct="1"/>
            <a:endParaRPr lang="en-US" dirty="0"/>
          </a:p>
        </p:txBody>
      </p:sp>
      <p:pic>
        <p:nvPicPr>
          <p:cNvPr id="62468" name="Picture 4" descr="Street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95" y="4642258"/>
            <a:ext cx="1657532" cy="221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5"/>
          <p:cNvSpPr txBox="1">
            <a:spLocks noChangeArrowheads="1"/>
          </p:cNvSpPr>
          <p:nvPr/>
        </p:nvSpPr>
        <p:spPr bwMode="auto">
          <a:xfrm>
            <a:off x="5867400" y="1814623"/>
            <a:ext cx="5714412" cy="45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lvl="0" indent="-342900" defTabSz="457200">
              <a:lnSpc>
                <a:spcPct val="80000"/>
              </a:lnSpc>
              <a:spcBef>
                <a:spcPts val="1000"/>
              </a:spcBef>
              <a:buClr>
                <a:srgbClr val="A53010"/>
              </a:buClr>
            </a:pPr>
            <a:r>
              <a:rPr lang="en-US" sz="2800" dirty="0">
                <a:solidFill>
                  <a:prstClr val="black">
                    <a:lumMod val="75000"/>
                    <a:lumOff val="25000"/>
                  </a:prstClr>
                </a:solidFill>
                <a:latin typeface="Century Gothic" panose="020B0502020202020204"/>
              </a:rPr>
              <a:t>[</a:t>
            </a:r>
            <a:r>
              <a:rPr lang="en-US" sz="2800" b="1" i="1" dirty="0">
                <a:solidFill>
                  <a:prstClr val="black">
                    <a:lumMod val="75000"/>
                    <a:lumOff val="25000"/>
                  </a:prstClr>
                </a:solidFill>
                <a:latin typeface="Century Gothic" panose="020B0502020202020204"/>
              </a:rPr>
              <a:t>Philippians 2:14 – 15]</a:t>
            </a:r>
          </a:p>
          <a:p>
            <a:pPr marL="342900" lvl="0" indent="-342900" defTabSz="457200">
              <a:lnSpc>
                <a:spcPct val="80000"/>
              </a:lnSpc>
              <a:spcBef>
                <a:spcPts val="1000"/>
              </a:spcBef>
              <a:buClr>
                <a:srgbClr val="A53010"/>
              </a:buClr>
            </a:pPr>
            <a:r>
              <a:rPr lang="en-US" sz="2800" b="1" i="1" dirty="0">
                <a:solidFill>
                  <a:prstClr val="black">
                    <a:lumMod val="75000"/>
                    <a:lumOff val="25000"/>
                  </a:prstClr>
                </a:solidFill>
                <a:latin typeface="Century Gothic" panose="020B0502020202020204"/>
              </a:rPr>
              <a:t> </a:t>
            </a:r>
            <a:r>
              <a:rPr lang="en-US" sz="3000" i="1" dirty="0">
                <a:solidFill>
                  <a:prstClr val="black">
                    <a:lumMod val="75000"/>
                    <a:lumOff val="25000"/>
                  </a:prstClr>
                </a:solidFill>
                <a:latin typeface="Century Gothic" panose="020B0502020202020204"/>
              </a:rPr>
              <a:t>Do all things without complaining and disputing,  [15] that you may become blameless and harmless, children of God without fault in the midst of a crooked and perverse generation, among </a:t>
            </a:r>
            <a:r>
              <a:rPr lang="en-US" sz="3000" i="1" u="sng" dirty="0">
                <a:solidFill>
                  <a:prstClr val="black">
                    <a:lumMod val="75000"/>
                    <a:lumOff val="25000"/>
                  </a:prstClr>
                </a:solidFill>
                <a:latin typeface="Century Gothic" panose="020B0502020202020204"/>
              </a:rPr>
              <a:t>whom you shine as lights in the world</a:t>
            </a:r>
            <a:r>
              <a:rPr lang="en-US" sz="3000" i="1" dirty="0">
                <a:solidFill>
                  <a:prstClr val="black">
                    <a:lumMod val="75000"/>
                    <a:lumOff val="25000"/>
                  </a:prstClr>
                </a:solidFill>
                <a:latin typeface="Century Gothic" panose="020B0502020202020204"/>
              </a:rPr>
              <a:t>, </a:t>
            </a:r>
            <a:br>
              <a:rPr lang="en-US" sz="3000" i="1" dirty="0">
                <a:solidFill>
                  <a:prstClr val="black">
                    <a:lumMod val="75000"/>
                    <a:lumOff val="25000"/>
                  </a:prstClr>
                </a:solidFill>
                <a:latin typeface="Century Gothic" panose="020B0502020202020204"/>
              </a:rPr>
            </a:b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2" name="Picture 1">
            <a:extLst>
              <a:ext uri="{FF2B5EF4-FFF2-40B4-BE49-F238E27FC236}">
                <a16:creationId xmlns:a16="http://schemas.microsoft.com/office/drawing/2014/main" id="{A0A7DECE-FF1A-142F-4DB1-727C5B7CAFC5}"/>
              </a:ext>
            </a:extLst>
          </p:cNvPr>
          <p:cNvPicPr>
            <a:picLocks noChangeAspect="1"/>
          </p:cNvPicPr>
          <p:nvPr/>
        </p:nvPicPr>
        <p:blipFill>
          <a:blip r:embed="rId4"/>
          <a:stretch>
            <a:fillRect/>
          </a:stretch>
        </p:blipFill>
        <p:spPr>
          <a:xfrm>
            <a:off x="172795" y="1157718"/>
            <a:ext cx="4651651" cy="3523793"/>
          </a:xfrm>
          <a:prstGeom prst="rect">
            <a:avLst/>
          </a:prstGeom>
        </p:spPr>
      </p:pic>
    </p:spTree>
    <p:extLst>
      <p:ext uri="{BB962C8B-B14F-4D97-AF65-F5344CB8AC3E}">
        <p14:creationId xmlns:p14="http://schemas.microsoft.com/office/powerpoint/2010/main" val="505020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9"/>
                                        </p:tgtEl>
                                        <p:attrNameLst>
                                          <p:attrName>style.visibility</p:attrName>
                                        </p:attrNameLst>
                                      </p:cBhvr>
                                      <p:to>
                                        <p:strVal val="visible"/>
                                      </p:to>
                                    </p:set>
                                    <p:anim calcmode="lin" valueType="num">
                                      <p:cBhvr additive="base">
                                        <p:cTn id="13" dur="500" fill="hold"/>
                                        <p:tgtEl>
                                          <p:spTgt spid="62469"/>
                                        </p:tgtEl>
                                        <p:attrNameLst>
                                          <p:attrName>ppt_x</p:attrName>
                                        </p:attrNameLst>
                                      </p:cBhvr>
                                      <p:tavLst>
                                        <p:tav tm="0">
                                          <p:val>
                                            <p:strVal val="#ppt_x"/>
                                          </p:val>
                                        </p:tav>
                                        <p:tav tm="100000">
                                          <p:val>
                                            <p:strVal val="#ppt_x"/>
                                          </p:val>
                                        </p:tav>
                                      </p:tavLst>
                                    </p:anim>
                                    <p:anim calcmode="lin" valueType="num">
                                      <p:cBhvr additive="base">
                                        <p:cTn id="14" dur="500" fill="hold"/>
                                        <p:tgtEl>
                                          <p:spTgt spid="6246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2468"/>
                                        </p:tgtEl>
                                        <p:attrNameLst>
                                          <p:attrName>style.visibility</p:attrName>
                                        </p:attrNameLst>
                                      </p:cBhvr>
                                      <p:to>
                                        <p:strVal val="visible"/>
                                      </p:to>
                                    </p:set>
                                    <p:anim calcmode="lin" valueType="num">
                                      <p:cBhvr additive="base">
                                        <p:cTn id="17" dur="500" fill="hold"/>
                                        <p:tgtEl>
                                          <p:spTgt spid="62468"/>
                                        </p:tgtEl>
                                        <p:attrNameLst>
                                          <p:attrName>ppt_x</p:attrName>
                                        </p:attrNameLst>
                                      </p:cBhvr>
                                      <p:tavLst>
                                        <p:tav tm="0">
                                          <p:val>
                                            <p:strVal val="#ppt_x"/>
                                          </p:val>
                                        </p:tav>
                                        <p:tav tm="100000">
                                          <p:val>
                                            <p:strVal val="#ppt_x"/>
                                          </p:val>
                                        </p:tav>
                                      </p:tavLst>
                                    </p:anim>
                                    <p:anim calcmode="lin" valueType="num">
                                      <p:cBhvr additive="base">
                                        <p:cTn id="18"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9" grpId="0"/>
    </p:bldLst>
  </p:timing>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90D0D0-7C1D-47FF-A2F0-9937AA567A3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tf16411250_win32</Template>
  <TotalTime>78</TotalTime>
  <Words>1040</Words>
  <Application>Microsoft Office PowerPoint</Application>
  <PresentationFormat>Widescreen</PresentationFormat>
  <Paragraphs>66</Paragraphs>
  <Slides>14</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Candara</vt:lpstr>
      <vt:lpstr>Century Gothic</vt:lpstr>
      <vt:lpstr>Corbel</vt:lpstr>
      <vt:lpstr>Times New Roman</vt:lpstr>
      <vt:lpstr>Wingdings 3</vt:lpstr>
      <vt:lpstr>Office Theme</vt:lpstr>
      <vt:lpstr>Wisp</vt:lpstr>
      <vt:lpstr>Are We Up To The Task Before Us ?</vt:lpstr>
      <vt:lpstr>Memory Verse Hebrews 3:12 </vt:lpstr>
      <vt:lpstr>The Task Before Us</vt:lpstr>
      <vt:lpstr>The Task of the Local Congregation</vt:lpstr>
      <vt:lpstr>Edification</vt:lpstr>
      <vt:lpstr>Edification</vt:lpstr>
      <vt:lpstr>Evangelism</vt:lpstr>
      <vt:lpstr>Evangelism</vt:lpstr>
      <vt:lpstr>Evangelism</vt:lpstr>
      <vt:lpstr>Local Evangelism</vt:lpstr>
      <vt:lpstr>Local Evangelism</vt:lpstr>
      <vt:lpstr>Collective Evangelism</vt:lpstr>
      <vt:lpstr>Know Your Bible!</vt:lpstr>
      <vt:lpstr>Evangelism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Bill McIlvain</dc:creator>
  <cp:lastModifiedBy>Bill McIlvain</cp:lastModifiedBy>
  <cp:revision>4</cp:revision>
  <dcterms:created xsi:type="dcterms:W3CDTF">2022-12-17T20:52:48Z</dcterms:created>
  <dcterms:modified xsi:type="dcterms:W3CDTF">2022-12-17T22:11:13Z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