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0" r:id="rId7"/>
    <p:sldId id="261" r:id="rId8"/>
    <p:sldId id="263" r:id="rId9"/>
    <p:sldId id="262" r:id="rId10"/>
    <p:sldId id="265" r:id="rId11"/>
    <p:sldId id="264"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27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12B69E-B466-44BF-9C59-7212FC7950FF}"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BF268-7CA6-463F-BE95-CB7A07530BA6}"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2B69E-B466-44BF-9C59-7212FC7950FF}"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BF268-7CA6-463F-BE95-CB7A07530BA6}"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2B69E-B466-44BF-9C59-7212FC7950FF}"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BF268-7CA6-463F-BE95-CB7A07530BA6}"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2B69E-B466-44BF-9C59-7212FC7950FF}"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BF268-7CA6-463F-BE95-CB7A07530BA6}"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12B69E-B466-44BF-9C59-7212FC7950FF}"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BF268-7CA6-463F-BE95-CB7A07530BA6}" type="slidenum">
              <a:rPr lang="en-US" smtClean="0"/>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12B69E-B466-44BF-9C59-7212FC7950FF}"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BF268-7CA6-463F-BE95-CB7A07530BA6}" type="slidenum">
              <a:rPr lang="en-US" smtClean="0"/>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12B69E-B466-44BF-9C59-7212FC7950FF}" type="datetimeFigureOut">
              <a:rPr lang="en-US" smtClean="0"/>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BF268-7CA6-463F-BE95-CB7A07530BA6}" type="slidenum">
              <a:rPr lang="en-US" smtClean="0"/>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12B69E-B466-44BF-9C59-7212FC7950FF}" type="datetimeFigureOut">
              <a:rPr lang="en-US" smtClean="0"/>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BF268-7CA6-463F-BE95-CB7A07530BA6}"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2B69E-B466-44BF-9C59-7212FC7950FF}" type="datetimeFigureOut">
              <a:rPr lang="en-US" smtClean="0"/>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BF268-7CA6-463F-BE95-CB7A07530BA6}"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12B69E-B466-44BF-9C59-7212FC7950FF}"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BF268-7CA6-463F-BE95-CB7A07530BA6}"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A12B69E-B466-44BF-9C59-7212FC7950FF}" type="datetimeFigureOut">
              <a:rPr lang="en-US" smtClean="0"/>
              <a:t>2/18/2023</a:t>
            </a:fld>
            <a:endParaRPr lang="en-US"/>
          </a:p>
        </p:txBody>
      </p:sp>
      <p:sp>
        <p:nvSpPr>
          <p:cNvPr id="9" name="Slide Number Placeholder 8"/>
          <p:cNvSpPr>
            <a:spLocks noGrp="1"/>
          </p:cNvSpPr>
          <p:nvPr>
            <p:ph type="sldNum" sz="quarter" idx="11"/>
          </p:nvPr>
        </p:nvSpPr>
        <p:spPr/>
        <p:txBody>
          <a:bodyPr/>
          <a:lstStyle/>
          <a:p>
            <a:fld id="{031BF268-7CA6-463F-BE95-CB7A07530BA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31BF268-7CA6-463F-BE95-CB7A07530BA6}"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A12B69E-B466-44BF-9C59-7212FC7950FF}" type="datetimeFigureOut">
              <a:rPr lang="en-US" smtClean="0"/>
              <a:t>2/18/2023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b="1" dirty="0"/>
              <a:t>Feminism</a:t>
            </a:r>
            <a:endParaRPr lang="en-US" sz="7200" dirty="0"/>
          </a:p>
        </p:txBody>
      </p:sp>
      <p:sp>
        <p:nvSpPr>
          <p:cNvPr id="3" name="Subtitle 2"/>
          <p:cNvSpPr>
            <a:spLocks noGrp="1"/>
          </p:cNvSpPr>
          <p:nvPr>
            <p:ph type="subTitle" idx="1"/>
          </p:nvPr>
        </p:nvSpPr>
        <p:spPr/>
        <p:txBody>
          <a:bodyPr/>
          <a:lstStyle/>
          <a:p>
            <a:r>
              <a:rPr lang="en-US" sz="2800" b="1" dirty="0"/>
              <a:t>Reading – 1 Timothy 2:8-15</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1" y="152400"/>
            <a:ext cx="2797675" cy="32872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581400"/>
            <a:ext cx="1854200" cy="3048000"/>
          </a:xfrm>
          <a:prstGeom prst="rect">
            <a:avLst/>
          </a:prstGeom>
        </p:spPr>
      </p:pic>
    </p:spTree>
    <p:extLst>
      <p:ext uri="{BB962C8B-B14F-4D97-AF65-F5344CB8AC3E}">
        <p14:creationId xmlns:p14="http://schemas.microsoft.com/office/powerpoint/2010/main" val="251422873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2nd Argument: </a:t>
            </a:r>
            <a:br>
              <a:rPr lang="en-US" b="1" dirty="0"/>
            </a:br>
            <a:r>
              <a:rPr lang="en-US" b="1" dirty="0"/>
              <a:t>Galatians 3:13</a:t>
            </a:r>
            <a:endParaRPr lang="en-US" dirty="0"/>
          </a:p>
        </p:txBody>
      </p:sp>
      <p:sp>
        <p:nvSpPr>
          <p:cNvPr id="3" name="Content Placeholder 2"/>
          <p:cNvSpPr>
            <a:spLocks noGrp="1"/>
          </p:cNvSpPr>
          <p:nvPr>
            <p:ph idx="1"/>
          </p:nvPr>
        </p:nvSpPr>
        <p:spPr>
          <a:xfrm>
            <a:off x="76200" y="1600200"/>
            <a:ext cx="7924800" cy="4800600"/>
          </a:xfrm>
        </p:spPr>
        <p:txBody>
          <a:bodyPr/>
          <a:lstStyle/>
          <a:p>
            <a:r>
              <a:rPr lang="en-US" b="1" dirty="0"/>
              <a:t>“Redeeming us from the curse”  --  </a:t>
            </a:r>
          </a:p>
          <a:p>
            <a:r>
              <a:rPr lang="en-US" b="1" dirty="0"/>
              <a:t>Since woman was cursed with subjection in Genesis 3:16, she is no longer under subjection since she has been redeemed from the curse.</a:t>
            </a:r>
          </a:p>
          <a:p>
            <a:r>
              <a:rPr lang="en-US" b="1" dirty="0"/>
              <a:t>The curse of the Law is that if you do not obey it completely, there is condemnation. </a:t>
            </a:r>
          </a:p>
          <a:p>
            <a:r>
              <a:rPr lang="en-US" b="1" dirty="0"/>
              <a:t>Did God Remove Only One Of The Curses, And That Was Just For The Woman?</a:t>
            </a:r>
          </a:p>
          <a:p>
            <a:r>
              <a:rPr lang="en-US" sz="4400" b="1" dirty="0"/>
              <a:t>Genesis 3:16-19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027" b="4262"/>
          <a:stretch/>
        </p:blipFill>
        <p:spPr>
          <a:xfrm>
            <a:off x="8001000" y="3472334"/>
            <a:ext cx="2590800" cy="3309467"/>
          </a:xfrm>
          <a:prstGeom prst="rect">
            <a:avLst/>
          </a:prstGeom>
        </p:spPr>
      </p:pic>
    </p:spTree>
    <p:extLst>
      <p:ext uri="{BB962C8B-B14F-4D97-AF65-F5344CB8AC3E}">
        <p14:creationId xmlns:p14="http://schemas.microsoft.com/office/powerpoint/2010/main" val="173330904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9863"/>
            <a:ext cx="7924800" cy="944562"/>
          </a:xfrm>
        </p:spPr>
        <p:txBody>
          <a:bodyPr/>
          <a:lstStyle/>
          <a:p>
            <a:r>
              <a:rPr lang="en-US" dirty="0"/>
              <a:t>Argument of Mutual Submission</a:t>
            </a:r>
          </a:p>
        </p:txBody>
      </p:sp>
      <p:sp>
        <p:nvSpPr>
          <p:cNvPr id="3" name="Content Placeholder 2"/>
          <p:cNvSpPr>
            <a:spLocks noGrp="1"/>
          </p:cNvSpPr>
          <p:nvPr>
            <p:ph idx="1"/>
          </p:nvPr>
        </p:nvSpPr>
        <p:spPr>
          <a:xfrm>
            <a:off x="533400" y="1114426"/>
            <a:ext cx="9525000" cy="5591175"/>
          </a:xfrm>
        </p:spPr>
        <p:txBody>
          <a:bodyPr>
            <a:normAutofit/>
          </a:bodyPr>
          <a:lstStyle/>
          <a:p>
            <a:r>
              <a:rPr lang="en-US" sz="2000" b="1" dirty="0"/>
              <a:t>Feminists claim that Ephesians 5:21 teaches a mutual submitting of the husband and wife to each other, and that they are to submit equally to each other in the same way. </a:t>
            </a:r>
            <a:r>
              <a:rPr lang="en-US" sz="2000" b="1" i="1" u="sng" dirty="0">
                <a:latin typeface="Times New Roman" panose="02020603050405020304" pitchFamily="18" charset="0"/>
                <a:cs typeface="Times New Roman" panose="02020603050405020304" pitchFamily="18" charset="0"/>
              </a:rPr>
              <a:t>Ephesians 5:21 submitting to one another in the fear of God.</a:t>
            </a:r>
          </a:p>
          <a:p>
            <a:r>
              <a:rPr lang="en-US" sz="2000" b="1" dirty="0"/>
              <a:t>There are six passages in the N.T. that teaches either wives are to submit to their husbands, or that there is a general submission of women to men</a:t>
            </a:r>
            <a:r>
              <a:rPr lang="en-US" b="1" dirty="0"/>
              <a:t>. </a:t>
            </a:r>
          </a:p>
          <a:p>
            <a:r>
              <a:rPr lang="en-US" sz="3200" b="1" u="sng" dirty="0"/>
              <a:t>1 Corinthians 14:34</a:t>
            </a:r>
          </a:p>
          <a:p>
            <a:r>
              <a:rPr lang="en-US" sz="3200" b="1" u="sng" dirty="0"/>
              <a:t>Ephesians 5:22-24</a:t>
            </a:r>
          </a:p>
          <a:p>
            <a:r>
              <a:rPr lang="en-US" sz="3200" b="1" u="sng" dirty="0"/>
              <a:t>Colossians 3:18</a:t>
            </a:r>
          </a:p>
          <a:p>
            <a:r>
              <a:rPr lang="en-US" sz="3200" b="1" u="sng" dirty="0"/>
              <a:t>1 Timothy 2:11-12</a:t>
            </a:r>
          </a:p>
          <a:p>
            <a:r>
              <a:rPr lang="en-US" sz="3200" b="1" u="sng" dirty="0"/>
              <a:t>Titus 2:3-5</a:t>
            </a:r>
          </a:p>
          <a:p>
            <a:r>
              <a:rPr lang="en-US" sz="3200" b="1" u="sng" dirty="0"/>
              <a:t>1 Peter 3:1 &amp; 5</a:t>
            </a:r>
            <a:endParaRPr lang="en-US" sz="3200" b="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96" y="3657601"/>
            <a:ext cx="4076700" cy="3057525"/>
          </a:xfrm>
          <a:prstGeom prst="rect">
            <a:avLst/>
          </a:prstGeom>
        </p:spPr>
      </p:pic>
    </p:spTree>
    <p:extLst>
      <p:ext uri="{BB962C8B-B14F-4D97-AF65-F5344CB8AC3E}">
        <p14:creationId xmlns:p14="http://schemas.microsoft.com/office/powerpoint/2010/main" val="1581491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9863"/>
            <a:ext cx="7924800" cy="944562"/>
          </a:xfrm>
        </p:spPr>
        <p:txBody>
          <a:bodyPr/>
          <a:lstStyle/>
          <a:p>
            <a:r>
              <a:rPr lang="en-US" dirty="0"/>
              <a:t>Argument of Mutual Submission</a:t>
            </a:r>
          </a:p>
        </p:txBody>
      </p:sp>
      <p:sp>
        <p:nvSpPr>
          <p:cNvPr id="3" name="Content Placeholder 2"/>
          <p:cNvSpPr>
            <a:spLocks noGrp="1"/>
          </p:cNvSpPr>
          <p:nvPr>
            <p:ph idx="1"/>
          </p:nvPr>
        </p:nvSpPr>
        <p:spPr>
          <a:xfrm>
            <a:off x="1752600" y="1114426"/>
            <a:ext cx="8305800" cy="5591175"/>
          </a:xfrm>
        </p:spPr>
        <p:txBody>
          <a:bodyPr>
            <a:normAutofit/>
          </a:bodyPr>
          <a:lstStyle/>
          <a:p>
            <a:r>
              <a:rPr lang="en-US" sz="2000" b="1" dirty="0"/>
              <a:t>The text mentions three other pairs in the same context. To be </a:t>
            </a:r>
            <a:r>
              <a:rPr lang="en-US" sz="2000" b="1" u="sng" dirty="0"/>
              <a:t>consistent</a:t>
            </a:r>
            <a:r>
              <a:rPr lang="en-US" sz="2000" b="1" dirty="0"/>
              <a:t>, this idea of mutual </a:t>
            </a:r>
            <a:r>
              <a:rPr lang="en-US" sz="2000" b="1" u="sng" dirty="0"/>
              <a:t>submission must be applied to all pairs </a:t>
            </a:r>
            <a:r>
              <a:rPr lang="en-US" sz="2000" b="1" dirty="0"/>
              <a:t>if it is to be applied to one pair. </a:t>
            </a:r>
          </a:p>
          <a:p>
            <a:pPr marL="114300" indent="0">
              <a:buNone/>
            </a:pPr>
            <a:r>
              <a:rPr lang="en-US" sz="2800" b="1" dirty="0"/>
              <a:t>1. Fathers &amp; Children : Ephesians 6:1-4</a:t>
            </a:r>
          </a:p>
          <a:p>
            <a:r>
              <a:rPr lang="en-US" sz="1800" b="1" dirty="0"/>
              <a:t>Who can believe that the Bible teaches that fathers are to submit to their children in the same way that their children submit to them?</a:t>
            </a:r>
          </a:p>
          <a:p>
            <a:pPr marL="114300" indent="0">
              <a:buNone/>
            </a:pPr>
            <a:r>
              <a:rPr lang="en-US" sz="2800" b="1" dirty="0"/>
              <a:t>2. Masters &amp; Servants: Ephesians 6:5-9</a:t>
            </a:r>
          </a:p>
          <a:p>
            <a:r>
              <a:rPr lang="en-US" sz="1800" b="1" dirty="0"/>
              <a:t>Are masters to submit to their servants in the same way their servants are to submit to them?</a:t>
            </a:r>
          </a:p>
          <a:p>
            <a:pPr marL="114300" indent="0">
              <a:buNone/>
            </a:pPr>
            <a:r>
              <a:rPr lang="en-US" sz="2800" b="1" dirty="0"/>
              <a:t>3. Jesus &amp; The Church: Ephesians 5:22-33</a:t>
            </a:r>
          </a:p>
          <a:p>
            <a:r>
              <a:rPr lang="en-US" sz="1800" b="1" dirty="0"/>
              <a:t>This one is the most important because it is the model for the relationship between the husband and wife. </a:t>
            </a:r>
          </a:p>
          <a:p>
            <a:r>
              <a:rPr lang="en-US" sz="1800" b="1" dirty="0"/>
              <a:t>The wife is told to submit to her husband </a:t>
            </a:r>
            <a:r>
              <a:rPr lang="en-US" sz="1800" b="1" i="1" u="sng" dirty="0"/>
              <a:t>"as the church is subject to Christ". </a:t>
            </a:r>
            <a:r>
              <a:rPr lang="en-US" sz="1800" b="1" dirty="0"/>
              <a:t>(5:24). </a:t>
            </a:r>
          </a:p>
          <a:p>
            <a:r>
              <a:rPr lang="en-US" sz="1800" b="1" dirty="0"/>
              <a:t>For the feminists theory of mutual submission to be true, then Jesus must be in submission to the church! </a:t>
            </a:r>
          </a:p>
          <a:p>
            <a:endParaRPr lang="en-US" sz="2000" b="1" dirty="0"/>
          </a:p>
          <a:p>
            <a:endParaRPr lang="en-US" sz="2000" b="1" dirty="0"/>
          </a:p>
          <a:p>
            <a:endParaRPr lang="en-US" sz="3200" b="1" dirty="0"/>
          </a:p>
          <a:p>
            <a:endParaRPr lang="en-US" dirty="0"/>
          </a:p>
        </p:txBody>
      </p:sp>
    </p:spTree>
    <p:extLst>
      <p:ext uri="{BB962C8B-B14F-4D97-AF65-F5344CB8AC3E}">
        <p14:creationId xmlns:p14="http://schemas.microsoft.com/office/powerpoint/2010/main" val="4266385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9863"/>
            <a:ext cx="7924800" cy="944562"/>
          </a:xfrm>
        </p:spPr>
        <p:txBody>
          <a:bodyPr/>
          <a:lstStyle/>
          <a:p>
            <a:r>
              <a:rPr lang="en-US" dirty="0"/>
              <a:t>Mutual Submission</a:t>
            </a:r>
          </a:p>
        </p:txBody>
      </p:sp>
      <p:sp>
        <p:nvSpPr>
          <p:cNvPr id="3" name="Content Placeholder 2"/>
          <p:cNvSpPr>
            <a:spLocks noGrp="1"/>
          </p:cNvSpPr>
          <p:nvPr>
            <p:ph idx="1"/>
          </p:nvPr>
        </p:nvSpPr>
        <p:spPr>
          <a:xfrm>
            <a:off x="609600" y="1114426"/>
            <a:ext cx="9448800" cy="5591175"/>
          </a:xfrm>
        </p:spPr>
        <p:txBody>
          <a:bodyPr>
            <a:normAutofit/>
          </a:bodyPr>
          <a:lstStyle/>
          <a:p>
            <a:r>
              <a:rPr lang="en-US" sz="2000" b="1" dirty="0"/>
              <a:t>Ephesian 5:21 is not teaching a mutual submission in which both parties submit to one another in the same way as feminism claims, but it does teaches that we are to submit ourselves to one another where our circumstances call for it. </a:t>
            </a:r>
          </a:p>
          <a:p>
            <a:r>
              <a:rPr lang="en-US" sz="3200" b="1" u="sng" dirty="0"/>
              <a:t>Hebrews 13:17</a:t>
            </a:r>
          </a:p>
          <a:p>
            <a:r>
              <a:rPr lang="en-US" b="1" dirty="0"/>
              <a:t>A wife may submit to her husband, but he is to submit to the elders of the church.</a:t>
            </a:r>
          </a:p>
          <a:p>
            <a:r>
              <a:rPr lang="en-US" b="1" dirty="0"/>
              <a:t>It would be possible for a slave in the home to be an elder in the church in which the master is a member, with both yielding and receiving submission to each other. </a:t>
            </a:r>
          </a:p>
          <a:p>
            <a:r>
              <a:rPr lang="en-US" sz="3200" b="1" u="sng" dirty="0"/>
              <a:t>Romans 13:1</a:t>
            </a:r>
            <a:endParaRPr lang="en-US" sz="3200" b="1" dirty="0"/>
          </a:p>
          <a:p>
            <a:r>
              <a:rPr lang="en-US" dirty="0"/>
              <a:t>Like it or not, we are all to submit to </a:t>
            </a:r>
            <a:r>
              <a:rPr lang="en-US" b="1" i="1" dirty="0"/>
              <a:t>‘the powers that be”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900" y="1"/>
            <a:ext cx="1485900" cy="1114425"/>
          </a:xfrm>
          <a:prstGeom prst="rect">
            <a:avLst/>
          </a:prstGeom>
        </p:spPr>
      </p:pic>
    </p:spTree>
    <p:extLst>
      <p:ext uri="{BB962C8B-B14F-4D97-AF65-F5344CB8AC3E}">
        <p14:creationId xmlns:p14="http://schemas.microsoft.com/office/powerpoint/2010/main" val="4252811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9863"/>
            <a:ext cx="7924800" cy="944562"/>
          </a:xfrm>
        </p:spPr>
        <p:txBody>
          <a:bodyPr/>
          <a:lstStyle/>
          <a:p>
            <a:r>
              <a:rPr lang="en-US" dirty="0"/>
              <a:t>Unconditional Submission</a:t>
            </a:r>
          </a:p>
        </p:txBody>
      </p:sp>
      <p:sp>
        <p:nvSpPr>
          <p:cNvPr id="3" name="Content Placeholder 2"/>
          <p:cNvSpPr>
            <a:spLocks noGrp="1"/>
          </p:cNvSpPr>
          <p:nvPr>
            <p:ph idx="1"/>
          </p:nvPr>
        </p:nvSpPr>
        <p:spPr>
          <a:xfrm>
            <a:off x="0" y="1114426"/>
            <a:ext cx="10668000" cy="5591175"/>
          </a:xfrm>
        </p:spPr>
        <p:txBody>
          <a:bodyPr>
            <a:normAutofit/>
          </a:bodyPr>
          <a:lstStyle/>
          <a:p>
            <a:endParaRPr lang="en-US" sz="2000" b="1" dirty="0"/>
          </a:p>
          <a:p>
            <a:r>
              <a:rPr lang="en-US" dirty="0"/>
              <a:t>No matter what our position is in this life, all must submit to the Lordship of Jesus Christ.</a:t>
            </a:r>
          </a:p>
          <a:p>
            <a:r>
              <a:rPr lang="en-US" dirty="0"/>
              <a:t>He makes the rules, and we must come to Him on His terms.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633473"/>
            <a:ext cx="4859110" cy="4081653"/>
          </a:xfrm>
          <a:prstGeom prst="rect">
            <a:avLst/>
          </a:prstGeom>
        </p:spPr>
      </p:pic>
    </p:spTree>
    <p:extLst>
      <p:ext uri="{BB962C8B-B14F-4D97-AF65-F5344CB8AC3E}">
        <p14:creationId xmlns:p14="http://schemas.microsoft.com/office/powerpoint/2010/main" val="179083138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924800" cy="944562"/>
          </a:xfrm>
        </p:spPr>
        <p:txBody>
          <a:bodyPr/>
          <a:lstStyle/>
          <a:p>
            <a:r>
              <a:rPr lang="en-US" sz="4400" dirty="0"/>
              <a:t>Three controversial N.T. passages</a:t>
            </a:r>
            <a:r>
              <a:rPr lang="en-US" sz="7200" dirty="0"/>
              <a:t> </a:t>
            </a:r>
          </a:p>
        </p:txBody>
      </p:sp>
      <p:sp>
        <p:nvSpPr>
          <p:cNvPr id="3" name="Content Placeholder 2"/>
          <p:cNvSpPr>
            <a:spLocks noGrp="1"/>
          </p:cNvSpPr>
          <p:nvPr>
            <p:ph idx="1"/>
          </p:nvPr>
        </p:nvSpPr>
        <p:spPr>
          <a:xfrm>
            <a:off x="2133600" y="1752600"/>
            <a:ext cx="7467600" cy="4648200"/>
          </a:xfrm>
        </p:spPr>
        <p:txBody>
          <a:bodyPr>
            <a:normAutofit/>
          </a:bodyPr>
          <a:lstStyle/>
          <a:p>
            <a:r>
              <a:rPr lang="en-US" sz="2400" dirty="0"/>
              <a:t>God chose to make men and women different and they have different responsibilities as they work together to serve God. </a:t>
            </a:r>
          </a:p>
          <a:p>
            <a:r>
              <a:rPr lang="en-US" sz="5400" b="1" i="1" dirty="0"/>
              <a:t>1 Timothy 2:11-14</a:t>
            </a:r>
          </a:p>
          <a:p>
            <a:r>
              <a:rPr lang="en-US" sz="5400" b="1" i="1" dirty="0"/>
              <a:t>1 Corinthians 14:34-35</a:t>
            </a:r>
          </a:p>
          <a:p>
            <a:r>
              <a:rPr lang="en-US" sz="5400" b="1" i="1" dirty="0"/>
              <a:t>1 Corinthians 11:3-9</a:t>
            </a:r>
          </a:p>
        </p:txBody>
      </p:sp>
    </p:spTree>
    <p:extLst>
      <p:ext uri="{BB962C8B-B14F-4D97-AF65-F5344CB8AC3E}">
        <p14:creationId xmlns:p14="http://schemas.microsoft.com/office/powerpoint/2010/main" val="3814790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 IS NOT ONE OF EQUALITY, BUT OF ROLES</a:t>
            </a:r>
          </a:p>
        </p:txBody>
      </p:sp>
      <p:sp>
        <p:nvSpPr>
          <p:cNvPr id="3" name="Content Placeholder 2"/>
          <p:cNvSpPr>
            <a:spLocks noGrp="1"/>
          </p:cNvSpPr>
          <p:nvPr>
            <p:ph idx="1"/>
          </p:nvPr>
        </p:nvSpPr>
        <p:spPr>
          <a:xfrm>
            <a:off x="1066800" y="1600200"/>
            <a:ext cx="8534400" cy="5029200"/>
          </a:xfrm>
        </p:spPr>
        <p:txBody>
          <a:bodyPr>
            <a:normAutofit lnSpcReduction="10000"/>
          </a:bodyPr>
          <a:lstStyle/>
          <a:p>
            <a:pPr marL="114300" indent="0">
              <a:buNone/>
            </a:pPr>
            <a:r>
              <a:rPr lang="en-US" sz="2400" dirty="0"/>
              <a:t>The Bible teaches an equality of men and women. Both men and women:</a:t>
            </a:r>
          </a:p>
          <a:p>
            <a:r>
              <a:rPr lang="en-US" sz="2400" dirty="0"/>
              <a:t>Are made in the image of God    </a:t>
            </a:r>
          </a:p>
          <a:p>
            <a:r>
              <a:rPr lang="en-US" sz="2400" dirty="0"/>
              <a:t>Have dominion over the earth    </a:t>
            </a:r>
          </a:p>
          <a:p>
            <a:r>
              <a:rPr lang="en-US" sz="2400" dirty="0"/>
              <a:t>Are joint heirs in Christ. </a:t>
            </a:r>
          </a:p>
          <a:p>
            <a:pPr marL="114300" indent="0" algn="ctr">
              <a:buNone/>
            </a:pPr>
            <a:r>
              <a:rPr lang="en-US" sz="3800" b="1" i="1" dirty="0"/>
              <a:t>[Galatians 3:28] </a:t>
            </a:r>
          </a:p>
          <a:p>
            <a:r>
              <a:rPr lang="en-US" sz="2400" dirty="0"/>
              <a:t>The Bible clearly teaches a distinction in the roles of men and women.</a:t>
            </a:r>
          </a:p>
          <a:p>
            <a:r>
              <a:rPr lang="en-US" sz="2400" dirty="0"/>
              <a:t>Much of what is being promoted today does not come from a careful reading of the Bible, but is an effort to make the Bible to fit the views of the culture in which we live.</a:t>
            </a:r>
          </a:p>
          <a:p>
            <a:r>
              <a:rPr lang="en-US" sz="2400"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241" y="5791200"/>
            <a:ext cx="1350817" cy="990600"/>
          </a:xfrm>
          <a:prstGeom prst="rect">
            <a:avLst/>
          </a:prstGeom>
        </p:spPr>
      </p:pic>
    </p:spTree>
    <p:extLst>
      <p:ext uri="{BB962C8B-B14F-4D97-AF65-F5344CB8AC3E}">
        <p14:creationId xmlns:p14="http://schemas.microsoft.com/office/powerpoint/2010/main" val="1756007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WAVE" OF FEMINISM</a:t>
            </a:r>
          </a:p>
        </p:txBody>
      </p:sp>
      <p:sp>
        <p:nvSpPr>
          <p:cNvPr id="3" name="Content Placeholder 2"/>
          <p:cNvSpPr>
            <a:spLocks noGrp="1"/>
          </p:cNvSpPr>
          <p:nvPr>
            <p:ph idx="1"/>
          </p:nvPr>
        </p:nvSpPr>
        <p:spPr>
          <a:xfrm>
            <a:off x="914401" y="1600200"/>
            <a:ext cx="8133508" cy="5257800"/>
          </a:xfrm>
        </p:spPr>
        <p:txBody>
          <a:bodyPr>
            <a:normAutofit/>
          </a:bodyPr>
          <a:lstStyle/>
          <a:p>
            <a:r>
              <a:rPr lang="en-US" dirty="0"/>
              <a:t>The feminist movement of the nineteenth century effectively began July 19-20,1848 at a women's convention that was held in the Wesleyan Methodist Chapel in Seneca Falls, New York. About 300 attended. </a:t>
            </a:r>
          </a:p>
          <a:p>
            <a:r>
              <a:rPr lang="en-US" dirty="0"/>
              <a:t>Elizabeth Stanton wrote the "Declaration on Women's Rights," and it was signed by 68 women and 32 men.  </a:t>
            </a:r>
          </a:p>
          <a:p>
            <a:r>
              <a:rPr lang="en-US" dirty="0"/>
              <a:t>Two weeks later, a second convention was held in Rochester, New York, during which the movement began to be more formally organized. </a:t>
            </a:r>
          </a:p>
          <a:p>
            <a:r>
              <a:rPr lang="en-US" dirty="0"/>
              <a:t>The third meeting was in 1850 at Worcester, Massachusetts. It was the first to claim to be a national women's rights convention, having delegates from nine states.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7908" y="0"/>
            <a:ext cx="1620093" cy="2362200"/>
          </a:xfrm>
          <a:prstGeom prst="rect">
            <a:avLst/>
          </a:prstGeom>
        </p:spPr>
      </p:pic>
    </p:spTree>
    <p:extLst>
      <p:ext uri="{BB962C8B-B14F-4D97-AF65-F5344CB8AC3E}">
        <p14:creationId xmlns:p14="http://schemas.microsoft.com/office/powerpoint/2010/main" val="37486180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WAVE" OF FEMINISM</a:t>
            </a:r>
          </a:p>
        </p:txBody>
      </p:sp>
      <p:sp>
        <p:nvSpPr>
          <p:cNvPr id="3" name="Content Placeholder 2"/>
          <p:cNvSpPr>
            <a:spLocks noGrp="1"/>
          </p:cNvSpPr>
          <p:nvPr>
            <p:ph idx="1"/>
          </p:nvPr>
        </p:nvSpPr>
        <p:spPr>
          <a:xfrm>
            <a:off x="914400" y="1600200"/>
            <a:ext cx="5489384" cy="5029200"/>
          </a:xfrm>
        </p:spPr>
        <p:txBody>
          <a:bodyPr>
            <a:normAutofit/>
          </a:bodyPr>
          <a:lstStyle/>
          <a:p>
            <a:r>
              <a:rPr lang="en-US" sz="2400" dirty="0"/>
              <a:t>In 1852, Elizabeth Stanton and Susan B. Anthony joined forces. They remained a team for nearly fifty years, with Anthony managing the business affairs and Stanton doing most of the writing.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785" y="1685925"/>
            <a:ext cx="4235641" cy="5181600"/>
          </a:xfrm>
          <a:prstGeom prst="rect">
            <a:avLst/>
          </a:prstGeom>
        </p:spPr>
      </p:pic>
    </p:spTree>
    <p:extLst>
      <p:ext uri="{BB962C8B-B14F-4D97-AF65-F5344CB8AC3E}">
        <p14:creationId xmlns:p14="http://schemas.microsoft.com/office/powerpoint/2010/main" val="21061288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FEMINIST VEIWS REGARDING THE BIBLE</a:t>
            </a:r>
          </a:p>
        </p:txBody>
      </p:sp>
      <p:sp>
        <p:nvSpPr>
          <p:cNvPr id="3" name="Content Placeholder 2"/>
          <p:cNvSpPr>
            <a:spLocks noGrp="1"/>
          </p:cNvSpPr>
          <p:nvPr>
            <p:ph idx="1"/>
          </p:nvPr>
        </p:nvSpPr>
        <p:spPr>
          <a:xfrm>
            <a:off x="609600" y="1600200"/>
            <a:ext cx="8610600" cy="4800600"/>
          </a:xfrm>
        </p:spPr>
        <p:txBody>
          <a:bodyPr>
            <a:normAutofit/>
          </a:bodyPr>
          <a:lstStyle/>
          <a:p>
            <a:r>
              <a:rPr lang="en-US" sz="2800" u="sng" dirty="0"/>
              <a:t>Moderate View</a:t>
            </a:r>
          </a:p>
          <a:p>
            <a:r>
              <a:rPr lang="en-US" sz="2800" u="sng" dirty="0"/>
              <a:t>Liberal View</a:t>
            </a:r>
          </a:p>
          <a:p>
            <a:r>
              <a:rPr lang="en-US" sz="2800" u="sng" dirty="0"/>
              <a:t>Radical View</a:t>
            </a:r>
          </a:p>
          <a:p>
            <a:r>
              <a:rPr lang="en-US" dirty="0"/>
              <a:t>This was Elizabeth Stanton's view. She believed that the Bible must be destroyed if women were to be free. </a:t>
            </a:r>
          </a:p>
          <a:p>
            <a:pPr marL="274320" indent="0">
              <a:spcBef>
                <a:spcPts val="0"/>
              </a:spcBef>
              <a:buNone/>
            </a:pPr>
            <a:endParaRPr lang="en-US" sz="2400" b="1" dirty="0">
              <a:solidFill>
                <a:srgbClr val="000000"/>
              </a:solidFill>
              <a:latin typeface="Arial Narrow" panose="020B0606020202030204" pitchFamily="34" charset="0"/>
              <a:ea typeface="Times New Roman" panose="02020603050405020304" pitchFamily="18" charset="0"/>
            </a:endParaRPr>
          </a:p>
          <a:p>
            <a:pPr marL="274320" indent="0">
              <a:spcBef>
                <a:spcPts val="0"/>
              </a:spcBef>
              <a:buNone/>
            </a:pPr>
            <a:r>
              <a:rPr lang="en-US" sz="2400" b="1" dirty="0">
                <a:solidFill>
                  <a:srgbClr val="000000"/>
                </a:solidFill>
                <a:latin typeface="Arial Narrow" panose="020B0606020202030204" pitchFamily="34" charset="0"/>
                <a:ea typeface="Times New Roman" panose="02020603050405020304" pitchFamily="18" charset="0"/>
              </a:rPr>
              <a:t>"In plain English, the Bible itself is simply degrading to women. No mystical symbolism can enable one to twist out of the Old or New Testaments a message of justice, liberty or equality from God to the women of the nineteenth century."</a:t>
            </a:r>
            <a:r>
              <a:rPr lang="en-US"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Elizabeth Stanton, The Woman's Bible, I:61, II:66</a:t>
            </a:r>
            <a:endParaRPr lang="en-US" sz="2000" dirty="0">
              <a:solidFill>
                <a:srgbClr val="000000"/>
              </a:solidFill>
              <a:latin typeface="Times New Roman" panose="02020603050405020304" pitchFamily="18" charset="0"/>
              <a:ea typeface="Times New Roman" panose="02020603050405020304" pitchFamily="18" charset="0"/>
            </a:endParaRPr>
          </a:p>
          <a:p>
            <a:endParaRPr lang="en-US" dirty="0"/>
          </a:p>
          <a:p>
            <a:pPr marL="114300" indent="0" algn="ctr">
              <a:buNone/>
            </a:pP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166" t="612" r="16166"/>
          <a:stretch/>
        </p:blipFill>
        <p:spPr>
          <a:xfrm>
            <a:off x="9067800" y="2971800"/>
            <a:ext cx="1447800" cy="2286000"/>
          </a:xfrm>
          <a:prstGeom prst="rect">
            <a:avLst/>
          </a:prstGeom>
        </p:spPr>
      </p:pic>
    </p:spTree>
    <p:extLst>
      <p:ext uri="{BB962C8B-B14F-4D97-AF65-F5344CB8AC3E}">
        <p14:creationId xmlns:p14="http://schemas.microsoft.com/office/powerpoint/2010/main" val="499784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"SECOND WAVE" OF FEMINISM</a:t>
            </a:r>
            <a:endParaRPr lang="en-US" dirty="0"/>
          </a:p>
        </p:txBody>
      </p:sp>
      <p:sp>
        <p:nvSpPr>
          <p:cNvPr id="3" name="Content Placeholder 2"/>
          <p:cNvSpPr>
            <a:spLocks noGrp="1"/>
          </p:cNvSpPr>
          <p:nvPr>
            <p:ph idx="1"/>
          </p:nvPr>
        </p:nvSpPr>
        <p:spPr>
          <a:xfrm>
            <a:off x="965200" y="1279209"/>
            <a:ext cx="7467600" cy="3505200"/>
          </a:xfrm>
        </p:spPr>
        <p:txBody>
          <a:bodyPr>
            <a:normAutofit/>
          </a:bodyPr>
          <a:lstStyle/>
          <a:p>
            <a:r>
              <a:rPr lang="en-US" dirty="0"/>
              <a:t>Two of the most influential leaders of this new movement are Betty Friedan and Gloria Steinem.</a:t>
            </a:r>
          </a:p>
          <a:p>
            <a:r>
              <a:rPr lang="en-US" dirty="0"/>
              <a:t>Betty Friedan has been called the "Mother Superior to Women's Lib."  </a:t>
            </a:r>
          </a:p>
          <a:p>
            <a:r>
              <a:rPr lang="en-US" dirty="0"/>
              <a:t>Publication of "The Feminine Mystique", in 1963.</a:t>
            </a:r>
          </a:p>
          <a:p>
            <a:r>
              <a:rPr lang="en-US" dirty="0"/>
              <a:t>Founded the National Organization for Women (NOW), on June 29, 1966.  </a:t>
            </a:r>
          </a:p>
          <a:p>
            <a:r>
              <a:rPr lang="en-US" dirty="0"/>
              <a:t>Initiated the Women's March for Equality in August 1970 and the National Women's Political Caucus in March 1971.</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1" y="76200"/>
            <a:ext cx="1577473" cy="20191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3031809"/>
            <a:ext cx="2148624" cy="37544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4953000"/>
            <a:ext cx="2286000" cy="1823720"/>
          </a:xfrm>
          <a:prstGeom prst="rect">
            <a:avLst/>
          </a:prstGeom>
        </p:spPr>
      </p:pic>
    </p:spTree>
    <p:extLst>
      <p:ext uri="{BB962C8B-B14F-4D97-AF65-F5344CB8AC3E}">
        <p14:creationId xmlns:p14="http://schemas.microsoft.com/office/powerpoint/2010/main" val="156918681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09800"/>
            <a:ext cx="7543800" cy="1371600"/>
          </a:xfrm>
        </p:spPr>
        <p:txBody>
          <a:bodyPr/>
          <a:lstStyle/>
          <a:p>
            <a:r>
              <a:rPr lang="en-US" b="1" dirty="0"/>
              <a:t>Women Preachers</a:t>
            </a:r>
            <a:endParaRPr lang="en-US" dirty="0"/>
          </a:p>
        </p:txBody>
      </p:sp>
      <p:sp>
        <p:nvSpPr>
          <p:cNvPr id="3" name="Subtitle 2"/>
          <p:cNvSpPr>
            <a:spLocks noGrp="1"/>
          </p:cNvSpPr>
          <p:nvPr>
            <p:ph type="subTitle" idx="1"/>
          </p:nvPr>
        </p:nvSpPr>
        <p:spPr>
          <a:xfrm>
            <a:off x="1600200" y="3733800"/>
            <a:ext cx="7772400" cy="2971800"/>
          </a:xfrm>
        </p:spPr>
        <p:txBody>
          <a:bodyPr>
            <a:normAutofit fontScale="85000" lnSpcReduction="10000"/>
          </a:bodyPr>
          <a:lstStyle/>
          <a:p>
            <a:r>
              <a:rPr lang="en-US" sz="3200" b="1" dirty="0">
                <a:solidFill>
                  <a:srgbClr val="0070C0"/>
                </a:solidFill>
              </a:rPr>
              <a:t>The most </a:t>
            </a:r>
            <a:r>
              <a:rPr lang="en-US" sz="3200" b="1">
                <a:solidFill>
                  <a:srgbClr val="0070C0"/>
                </a:solidFill>
              </a:rPr>
              <a:t>common “proof text” </a:t>
            </a:r>
            <a:r>
              <a:rPr lang="en-US" sz="3200" b="1" dirty="0">
                <a:solidFill>
                  <a:srgbClr val="0070C0"/>
                </a:solidFill>
              </a:rPr>
              <a:t>is Galatians 3:28-29 </a:t>
            </a:r>
          </a:p>
          <a:p>
            <a:r>
              <a:rPr lang="en-US" sz="3200" b="1" dirty="0">
                <a:solidFill>
                  <a:srgbClr val="0070C0"/>
                </a:solidFill>
              </a:rPr>
              <a:t>The point of Galatians 3:28 is that all now receive the inheritance if they are in Christ. </a:t>
            </a:r>
          </a:p>
          <a:p>
            <a:r>
              <a:rPr lang="en-US" sz="3200" b="1" dirty="0">
                <a:solidFill>
                  <a:srgbClr val="0070C0"/>
                </a:solidFill>
              </a:rPr>
              <a:t>A slave was still a slave after conversion and a free man was still a free man after conversion. </a:t>
            </a:r>
          </a:p>
          <a:p>
            <a:r>
              <a:rPr lang="en-US" sz="3200" b="1" dirty="0">
                <a:solidFill>
                  <a:srgbClr val="0070C0"/>
                </a:solidFill>
              </a:rPr>
              <a:t>In the same way, a man is still a man and a woman is still a woman. Roles do not change. </a:t>
            </a:r>
          </a:p>
          <a:p>
            <a:endParaRPr lang="en-US" sz="2400"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840" y="277284"/>
            <a:ext cx="4064000" cy="20362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897" y="277284"/>
            <a:ext cx="1599368" cy="2036233"/>
          </a:xfrm>
          <a:prstGeom prst="rect">
            <a:avLst/>
          </a:prstGeom>
        </p:spPr>
      </p:pic>
    </p:spTree>
    <p:extLst>
      <p:ext uri="{BB962C8B-B14F-4D97-AF65-F5344CB8AC3E}">
        <p14:creationId xmlns:p14="http://schemas.microsoft.com/office/powerpoint/2010/main" val="276980998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a:t>
            </a:r>
            <a:r>
              <a:rPr lang="en-US" b="1" baseline="30000" dirty="0"/>
              <a:t>st</a:t>
            </a:r>
            <a:r>
              <a:rPr lang="en-US" b="1" dirty="0"/>
              <a:t> Peter 3:1-7 Argument --</a:t>
            </a:r>
            <a:endParaRPr lang="en-US" dirty="0"/>
          </a:p>
        </p:txBody>
      </p:sp>
      <p:sp>
        <p:nvSpPr>
          <p:cNvPr id="3" name="Content Placeholder 2"/>
          <p:cNvSpPr>
            <a:spLocks noGrp="1"/>
          </p:cNvSpPr>
          <p:nvPr>
            <p:ph idx="1"/>
          </p:nvPr>
        </p:nvSpPr>
        <p:spPr>
          <a:xfrm>
            <a:off x="838200" y="1600200"/>
            <a:ext cx="7467600" cy="4800600"/>
          </a:xfrm>
        </p:spPr>
        <p:txBody>
          <a:bodyPr/>
          <a:lstStyle/>
          <a:p>
            <a:r>
              <a:rPr lang="en-US" sz="2800" b="1" i="1" dirty="0"/>
              <a:t>“As being heirs together” </a:t>
            </a:r>
            <a:r>
              <a:rPr lang="en-US" sz="2800" b="1" dirty="0"/>
              <a:t>simply repeats the message from Galatians 3.</a:t>
            </a:r>
          </a:p>
          <a:p>
            <a:r>
              <a:rPr lang="en-US" sz="2800" b="1" dirty="0"/>
              <a:t>The context clearly defines the difference in the roles of men and women.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1" y="4267200"/>
            <a:ext cx="5991451" cy="17526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163" r="6123" b="13295"/>
          <a:stretch/>
        </p:blipFill>
        <p:spPr>
          <a:xfrm>
            <a:off x="8077957" y="1124848"/>
            <a:ext cx="2723970" cy="1618352"/>
          </a:xfrm>
          <a:prstGeom prst="rect">
            <a:avLst/>
          </a:prstGeom>
        </p:spPr>
      </p:pic>
    </p:spTree>
    <p:extLst>
      <p:ext uri="{BB962C8B-B14F-4D97-AF65-F5344CB8AC3E}">
        <p14:creationId xmlns:p14="http://schemas.microsoft.com/office/powerpoint/2010/main" val="168325374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769</TotalTime>
  <Words>1094</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Cambria</vt:lpstr>
      <vt:lpstr>Times New Roman</vt:lpstr>
      <vt:lpstr>Adjacency</vt:lpstr>
      <vt:lpstr>Feminism</vt:lpstr>
      <vt:lpstr>Three controversial N.T. passages </vt:lpstr>
      <vt:lpstr>THE ISSUE IS NOT ONE OF EQUALITY, BUT OF ROLES</vt:lpstr>
      <vt:lpstr>THE "FIRST WAVE" OF FEMINISM</vt:lpstr>
      <vt:lpstr>THE "FIRST WAVE" OF FEMINISM</vt:lpstr>
      <vt:lpstr>FEMINIST VEIWS REGARDING THE BIBLE</vt:lpstr>
      <vt:lpstr>THE "SECOND WAVE" OF FEMINISM</vt:lpstr>
      <vt:lpstr>Women Preachers</vt:lpstr>
      <vt:lpstr>1st Peter 3:1-7 Argument --</vt:lpstr>
      <vt:lpstr>2nd Argument:  Galatians 3:13</vt:lpstr>
      <vt:lpstr>Argument of Mutual Submission</vt:lpstr>
      <vt:lpstr>Argument of Mutual Submission</vt:lpstr>
      <vt:lpstr>Mutual Submission</vt:lpstr>
      <vt:lpstr>Unconditional 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Hand-Me-Down Religion</dc:title>
  <dc:creator>WMaxx</dc:creator>
  <cp:lastModifiedBy>Bill McIlvain</cp:lastModifiedBy>
  <cp:revision>36</cp:revision>
  <dcterms:created xsi:type="dcterms:W3CDTF">2013-01-20T04:03:12Z</dcterms:created>
  <dcterms:modified xsi:type="dcterms:W3CDTF">2023-02-18T19:08:21Z</dcterms:modified>
</cp:coreProperties>
</file>