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1" r:id="rId16"/>
    <p:sldId id="273" r:id="rId17"/>
    <p:sldId id="274" r:id="rId18"/>
    <p:sldId id="275" r:id="rId19"/>
    <p:sldId id="276" r:id="rId20"/>
    <p:sldId id="277" r:id="rId21"/>
    <p:sldId id="280" r:id="rId22"/>
    <p:sldId id="283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6" y="2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4B47-681D-40FA-971C-73E3479487E5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8D26-D752-4746-AC37-705BFD48E8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4B47-681D-40FA-971C-73E3479487E5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8D26-D752-4746-AC37-705BFD48E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4B47-681D-40FA-971C-73E3479487E5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8D26-D752-4746-AC37-705BFD48E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4B47-681D-40FA-971C-73E3479487E5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8D26-D752-4746-AC37-705BFD48E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4B47-681D-40FA-971C-73E3479487E5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8D26-D752-4746-AC37-705BFD48E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4B47-681D-40FA-971C-73E3479487E5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8D26-D752-4746-AC37-705BFD48E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4B47-681D-40FA-971C-73E3479487E5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8D26-D752-4746-AC37-705BFD48E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4B47-681D-40FA-971C-73E3479487E5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8D26-D752-4746-AC37-705BFD48E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4B47-681D-40FA-971C-73E3479487E5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8D26-D752-4746-AC37-705BFD48E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4B47-681D-40FA-971C-73E3479487E5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8D26-D752-4746-AC37-705BFD48E8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D2C24B47-681D-40FA-971C-73E3479487E5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E6E68D26-D752-4746-AC37-705BFD48E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2C24B47-681D-40FA-971C-73E3479487E5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6E68D26-D752-4746-AC37-705BFD48E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/>
              <a:t>Hacking Agag To Pieces</a:t>
            </a:r>
            <a:br>
              <a:rPr lang="en-US" sz="67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28600"/>
            <a:ext cx="8077200" cy="609600"/>
          </a:xfrm>
        </p:spPr>
        <p:txBody>
          <a:bodyPr>
            <a:normAutofit/>
          </a:bodyPr>
          <a:lstStyle/>
          <a:p>
            <a:r>
              <a:rPr lang="en-US" sz="3200" dirty="0"/>
              <a:t>Reading 1 Samuel 15:1-33</a:t>
            </a:r>
          </a:p>
        </p:txBody>
      </p:sp>
      <p:pic>
        <p:nvPicPr>
          <p:cNvPr id="4" name="Picture 3" descr="agag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7031" y="76200"/>
            <a:ext cx="3892569" cy="3352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 must be dealt with ruthlessly and without mercy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4267200"/>
            <a:ext cx="8305800" cy="2133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Sinful appetites can't survive in spiritual heights. </a:t>
            </a:r>
          </a:p>
          <a:p>
            <a:r>
              <a:rPr lang="en-US" dirty="0"/>
              <a:t>Listen to our Lord as He calls us to come up higher! </a:t>
            </a:r>
          </a:p>
          <a:p>
            <a:r>
              <a:rPr lang="en-US" dirty="0"/>
              <a:t>Do you want to destroy the power of evil in your life?  Then get into God’s Word regularly, meditate upon its truths, and actively do God's will.</a:t>
            </a:r>
          </a:p>
          <a:p>
            <a:endParaRPr lang="en-US" dirty="0"/>
          </a:p>
        </p:txBody>
      </p:sp>
      <p:pic>
        <p:nvPicPr>
          <p:cNvPr id="4" name="Picture 3" descr="cessn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828800"/>
            <a:ext cx="3395050" cy="2286000"/>
          </a:xfrm>
          <a:prstGeom prst="rect">
            <a:avLst/>
          </a:prstGeom>
        </p:spPr>
      </p:pic>
      <p:pic>
        <p:nvPicPr>
          <p:cNvPr id="5" name="Picture 4" descr="dead rat.jpg"/>
          <p:cNvPicPr>
            <a:picLocks noChangeAspect="1"/>
          </p:cNvPicPr>
          <p:nvPr/>
        </p:nvPicPr>
        <p:blipFill>
          <a:blip r:embed="rId3" cstate="print"/>
          <a:srcRect t="9375" r="3125" b="29688"/>
          <a:stretch>
            <a:fillRect/>
          </a:stretch>
        </p:blipFill>
        <p:spPr>
          <a:xfrm>
            <a:off x="7315200" y="1752600"/>
            <a:ext cx="2895600" cy="242856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657600"/>
            <a:ext cx="8077200" cy="13716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How does this happen?</a:t>
            </a:r>
            <a:br>
              <a:rPr lang="en-US" sz="6000" dirty="0"/>
            </a:br>
            <a:br>
              <a:rPr lang="en-US" sz="60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28600"/>
            <a:ext cx="8077200" cy="2514600"/>
          </a:xfrm>
        </p:spPr>
        <p:txBody>
          <a:bodyPr>
            <a:noAutofit/>
          </a:bodyPr>
          <a:lstStyle/>
          <a:p>
            <a:r>
              <a:rPr lang="en-US" sz="4400" dirty="0"/>
              <a:t>But just like Saul, sometimes Christians refuse to put sin to death, giving Agag a reprieve.  </a:t>
            </a: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5448"/>
            <a:ext cx="7315200" cy="1252728"/>
          </a:xfrm>
        </p:spPr>
        <p:txBody>
          <a:bodyPr/>
          <a:lstStyle/>
          <a:p>
            <a:r>
              <a:rPr lang="en-US" dirty="0"/>
              <a:t>By denying 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Saul acted as if he had not sinned, </a:t>
            </a:r>
            <a:r>
              <a:rPr lang="en-US" b="1" i="1" dirty="0"/>
              <a:t>"I have obeyed the command of the Lord"</a:t>
            </a:r>
            <a:r>
              <a:rPr lang="en-US" dirty="0"/>
              <a:t> – </a:t>
            </a:r>
            <a:r>
              <a:rPr lang="en-US" sz="2800" dirty="0"/>
              <a:t>(vs.10-13).</a:t>
            </a:r>
            <a:endParaRPr lang="en-US" dirty="0"/>
          </a:p>
          <a:p>
            <a:r>
              <a:rPr lang="en-US" dirty="0"/>
              <a:t>Dishonest people like Ananias and Sapphira who engaged in deliberate deception.</a:t>
            </a:r>
          </a:p>
          <a:p>
            <a:r>
              <a:rPr lang="en-US" dirty="0"/>
              <a:t>If you deny your sin you will eventually delude yourself </a:t>
            </a:r>
          </a:p>
          <a:p>
            <a:pPr algn="ctr">
              <a:buNone/>
            </a:pPr>
            <a:r>
              <a:rPr lang="en-US" sz="6600" b="1" i="1" dirty="0"/>
              <a:t>(James 1:22 &amp; 26)</a:t>
            </a:r>
            <a:endParaRPr lang="en-US" dirty="0"/>
          </a:p>
        </p:txBody>
      </p:sp>
      <p:pic>
        <p:nvPicPr>
          <p:cNvPr id="4" name="Picture 3" descr="number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1" y="152401"/>
            <a:ext cx="722513" cy="109303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you merely deny sin it will eventually destroy you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8458200" cy="5029199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/>
              <a:t>(Proverbs 28:13) He who covers his sins will not prosper, But whoever confesses and forsakes them will have mercy.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r>
              <a:rPr lang="en-US" b="1" dirty="0"/>
              <a:t>Which tire was flat???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flat-t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2362200"/>
            <a:ext cx="4411800" cy="3276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55448"/>
            <a:ext cx="6858000" cy="1252728"/>
          </a:xfrm>
        </p:spPr>
        <p:txBody>
          <a:bodyPr/>
          <a:lstStyle/>
          <a:p>
            <a:r>
              <a:rPr lang="en-US" dirty="0"/>
              <a:t>By justifying it.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Saul attempted to justify his sin by claiming to offer the spoil as a sacrifice—(vs.14-15).</a:t>
            </a:r>
          </a:p>
          <a:p>
            <a:r>
              <a:rPr lang="en-US" dirty="0"/>
              <a:t>The end does not justify the means. The means must justify themselves.</a:t>
            </a:r>
          </a:p>
          <a:p>
            <a:r>
              <a:rPr lang="en-US" dirty="0"/>
              <a:t>The catch phrase today is, </a:t>
            </a:r>
            <a:r>
              <a:rPr lang="en-US" b="1" i="1" u="sng" dirty="0"/>
              <a:t>"God would not want me to be unhappy."</a:t>
            </a:r>
            <a:r>
              <a:rPr lang="en-US" dirty="0"/>
              <a:t>  This phrase is used to justify things God flatly condemns:</a:t>
            </a:r>
          </a:p>
          <a:p>
            <a:pPr>
              <a:buNone/>
            </a:pPr>
            <a:r>
              <a:rPr lang="en-US" dirty="0"/>
              <a:t>EXAMPLE  "I am unhappy in my marriage, so since God would not want me to be unhappy I can divorce", thus justifying something God says He hates </a:t>
            </a:r>
            <a:r>
              <a:rPr lang="en-US" b="1" dirty="0"/>
              <a:t>(Malachi 2:16).</a:t>
            </a:r>
            <a:endParaRPr lang="en-US" dirty="0"/>
          </a:p>
        </p:txBody>
      </p:sp>
      <p:pic>
        <p:nvPicPr>
          <p:cNvPr id="4" name="Picture 3" descr="numbers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52401"/>
            <a:ext cx="762000" cy="115276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55448"/>
            <a:ext cx="7010400" cy="1252728"/>
          </a:xfrm>
        </p:spPr>
        <p:txBody>
          <a:bodyPr/>
          <a:lstStyle/>
          <a:p>
            <a:r>
              <a:rPr lang="en-US" dirty="0"/>
              <a:t>By excusing it.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22791"/>
            <a:ext cx="8534400" cy="5235209"/>
          </a:xfrm>
        </p:spPr>
        <p:txBody>
          <a:bodyPr>
            <a:normAutofit/>
          </a:bodyPr>
          <a:lstStyle/>
          <a:p>
            <a:r>
              <a:rPr lang="en-US" dirty="0"/>
              <a:t>Saul attempted to place the blame on the people—(15:20-21, 34).</a:t>
            </a:r>
          </a:p>
          <a:p>
            <a:r>
              <a:rPr lang="en-US" dirty="0"/>
              <a:t>The blame game was first played in the garden of Eden when Adam says to God... ("the woman </a:t>
            </a:r>
            <a:r>
              <a:rPr lang="en-US" u="sng" dirty="0"/>
              <a:t>you</a:t>
            </a:r>
            <a:r>
              <a:rPr lang="en-US" dirty="0"/>
              <a:t> gave me....").</a:t>
            </a:r>
          </a:p>
          <a:p>
            <a:r>
              <a:rPr lang="en-US" dirty="0"/>
              <a:t>Since we are more sophisticated now, we can blame genetics, "Bad temper, alcoholism, homosexuality [name your sin] runs in my family".</a:t>
            </a:r>
          </a:p>
          <a:p>
            <a:endParaRPr lang="en-US" dirty="0"/>
          </a:p>
        </p:txBody>
      </p:sp>
      <p:pic>
        <p:nvPicPr>
          <p:cNvPr id="4" name="Picture 3" descr="numbers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1" y="152401"/>
            <a:ext cx="722513" cy="1093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36" y="56435"/>
            <a:ext cx="3652393" cy="237799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895600"/>
            <a:ext cx="83820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dirty="0"/>
              <a:t>So How Do We Put Sin To Death?</a:t>
            </a:r>
            <a:br>
              <a:rPr lang="en-US" sz="6000" dirty="0"/>
            </a:br>
            <a:br>
              <a:rPr lang="en-US" sz="60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28600"/>
            <a:ext cx="8077200" cy="2514600"/>
          </a:xfrm>
        </p:spPr>
        <p:txBody>
          <a:bodyPr>
            <a:noAutofit/>
          </a:bodyPr>
          <a:lstStyle/>
          <a:p>
            <a:r>
              <a:rPr lang="en-US" sz="4400" dirty="0"/>
              <a:t>  </a:t>
            </a:r>
          </a:p>
        </p:txBody>
      </p:sp>
      <p:pic>
        <p:nvPicPr>
          <p:cNvPr id="4" name="Picture 3" descr="cross at sunse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9786" y="400320"/>
            <a:ext cx="2923536" cy="188568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155448"/>
            <a:ext cx="7086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Recognize how horrible sin 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876801"/>
          </a:xfrm>
        </p:spPr>
        <p:txBody>
          <a:bodyPr>
            <a:normAutofit fontScale="92500"/>
          </a:bodyPr>
          <a:lstStyle/>
          <a:p>
            <a:r>
              <a:rPr lang="en-US" dirty="0"/>
              <a:t>We don’t fully understand the COST.</a:t>
            </a:r>
          </a:p>
          <a:p>
            <a:r>
              <a:rPr lang="en-US" dirty="0"/>
              <a:t>Want to know what sin looks like?</a:t>
            </a:r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1.  Have you noticed with the rash of novels and movies portraying murderers and attempting to draw sympathy for them.</a:t>
            </a:r>
          </a:p>
          <a:p>
            <a:r>
              <a:rPr lang="en-US" dirty="0">
                <a:solidFill>
                  <a:schemeClr val="bg1"/>
                </a:solidFill>
              </a:rPr>
              <a:t>2.  Perhaps you’d feel different when you see the pain and cost of their murder in the lives of the victim's families. </a:t>
            </a:r>
          </a:p>
          <a:p>
            <a:r>
              <a:rPr lang="en-US" dirty="0">
                <a:solidFill>
                  <a:schemeClr val="bg1"/>
                </a:solidFill>
              </a:rPr>
              <a:t>3.  From that perspective, we would have no problem executing justice.</a:t>
            </a:r>
          </a:p>
          <a:p>
            <a:r>
              <a:rPr lang="en-US" dirty="0"/>
              <a:t>What pain did our crimes cost?  The death of Jesus!</a:t>
            </a:r>
          </a:p>
          <a:p>
            <a:endParaRPr lang="en-US" dirty="0"/>
          </a:p>
        </p:txBody>
      </p:sp>
      <p:pic>
        <p:nvPicPr>
          <p:cNvPr id="4" name="Picture 3" descr="number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1" y="152401"/>
            <a:ext cx="722513" cy="1093033"/>
          </a:xfrm>
          <a:prstGeom prst="rect">
            <a:avLst/>
          </a:prstGeom>
        </p:spPr>
      </p:pic>
      <p:pic>
        <p:nvPicPr>
          <p:cNvPr id="5" name="Picture 4" descr="krispy crem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736716"/>
            <a:ext cx="2743200" cy="2702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7261" y="2667000"/>
            <a:ext cx="3020827" cy="22288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55448"/>
            <a:ext cx="6858000" cy="1252728"/>
          </a:xfrm>
        </p:spPr>
        <p:txBody>
          <a:bodyPr>
            <a:normAutofit/>
          </a:bodyPr>
          <a:lstStyle/>
          <a:p>
            <a:r>
              <a:rPr lang="en-US" dirty="0"/>
              <a:t>Do </a:t>
            </a:r>
            <a:r>
              <a:rPr lang="en-US" u="sng" dirty="0"/>
              <a:t>whatever</a:t>
            </a:r>
            <a:r>
              <a:rPr lang="en-US" dirty="0"/>
              <a:t> it takes.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/>
              <a:t>Make </a:t>
            </a:r>
            <a:r>
              <a:rPr lang="en-US" sz="3600" b="1" i="1" u="sng" dirty="0"/>
              <a:t>no</a:t>
            </a:r>
            <a:r>
              <a:rPr lang="en-US" sz="3600" b="1" i="1" dirty="0"/>
              <a:t> provision for the flesh to fulfill its lusts (Romans 13:14)</a:t>
            </a:r>
            <a:r>
              <a:rPr lang="en-US" sz="3600" dirty="0"/>
              <a:t> </a:t>
            </a:r>
          </a:p>
          <a:p>
            <a:r>
              <a:rPr lang="en-US" dirty="0"/>
              <a:t>Immorality, greed, drugs, alcohol, pornography, etc.  </a:t>
            </a:r>
          </a:p>
          <a:p>
            <a:r>
              <a:rPr lang="en-US" dirty="0"/>
              <a:t>Jesus once told a man who had a problem with covetousness to sell his goods and give to the poor (Matthew. 19).</a:t>
            </a:r>
          </a:p>
          <a:p>
            <a:r>
              <a:rPr lang="en-US" dirty="0"/>
              <a:t>Extreme?  Not in comparison to avoiding hell! </a:t>
            </a:r>
            <a:r>
              <a:rPr lang="en-US" b="1" i="1" dirty="0"/>
              <a:t>There will be weeping and gnashing of teeth.'</a:t>
            </a:r>
            <a:r>
              <a:rPr lang="en-US" dirty="0"/>
              <a:t>  </a:t>
            </a:r>
            <a:r>
              <a:rPr lang="en-US" b="1" dirty="0"/>
              <a:t>(Matthew 5:30)</a:t>
            </a:r>
            <a:endParaRPr lang="en-US" dirty="0"/>
          </a:p>
        </p:txBody>
      </p:sp>
      <p:pic>
        <p:nvPicPr>
          <p:cNvPr id="4" name="Picture 3" descr="numbers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52401"/>
            <a:ext cx="762000" cy="115276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155448"/>
            <a:ext cx="64770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We must crucify our old man of sin.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b="1" i="1" dirty="0"/>
              <a:t>(Galatians 6:14)</a:t>
            </a:r>
            <a:endParaRPr lang="en-US" dirty="0"/>
          </a:p>
        </p:txBody>
      </p:sp>
      <p:pic>
        <p:nvPicPr>
          <p:cNvPr id="4" name="Picture 3" descr="numbers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1" y="228600"/>
            <a:ext cx="1299535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38601"/>
            <a:ext cx="5829300" cy="25241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Pivotal event – disobeying command to annihilate the Amalekites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wasn’t the first time he sinned</a:t>
            </a:r>
          </a:p>
          <a:p>
            <a:r>
              <a:rPr lang="en-US" dirty="0"/>
              <a:t>He sinned by offering sacrifice at Gilgal.</a:t>
            </a:r>
          </a:p>
          <a:p>
            <a:r>
              <a:rPr lang="en-US" dirty="0"/>
              <a:t>He later proved to be cowardly in dealing with Goliath, </a:t>
            </a:r>
          </a:p>
          <a:p>
            <a:r>
              <a:rPr lang="en-US" dirty="0"/>
              <a:t>God pointed to this episode as the decisive turning point in Saul's reign </a:t>
            </a:r>
            <a:r>
              <a:rPr lang="en-US" b="1" i="1" dirty="0"/>
              <a:t>(1 Samuel 15:28) So Samuel said to him, "The LORD has torn the kingdom of Israel from you today, and has given it to a neighbor of yours, who is better than you.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5448"/>
            <a:ext cx="7315200" cy="1252728"/>
          </a:xfrm>
        </p:spPr>
        <p:txBody>
          <a:bodyPr>
            <a:normAutofit/>
          </a:bodyPr>
          <a:lstStyle/>
          <a:p>
            <a:r>
              <a:rPr lang="en-US" dirty="0"/>
              <a:t>Get busy doing what is right.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Put on righteousness.</a:t>
            </a:r>
          </a:p>
          <a:p>
            <a:pPr algn="ctr">
              <a:buNone/>
            </a:pPr>
            <a:r>
              <a:rPr lang="en-US" sz="8000" b="1" i="1" dirty="0"/>
              <a:t>(Romans 6:12-13)</a:t>
            </a:r>
            <a:endParaRPr lang="en-US" dirty="0"/>
          </a:p>
        </p:txBody>
      </p:sp>
      <p:pic>
        <p:nvPicPr>
          <p:cNvPr id="4" name="Picture 3" descr="numbers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1" y="152401"/>
            <a:ext cx="722513" cy="1093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693118"/>
            <a:ext cx="3352800" cy="28981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5448"/>
            <a:ext cx="73152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Become Zealous About Righteousness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b="1" i="1" dirty="0"/>
              <a:t>(Titus 2:14) </a:t>
            </a:r>
            <a:r>
              <a:rPr lang="en-US" dirty="0"/>
              <a:t>we are told of Jesus </a:t>
            </a:r>
            <a:r>
              <a:rPr lang="en-US" b="1" i="1" dirty="0"/>
              <a:t>who gave Himself for us, that He might redeem us from every lawless deed and purify for Himself His own special people, zealous for good works.</a:t>
            </a:r>
            <a:r>
              <a:rPr lang="en-US" dirty="0"/>
              <a:t> </a:t>
            </a:r>
          </a:p>
          <a:p>
            <a:pPr algn="ctr">
              <a:buNone/>
            </a:pPr>
            <a:r>
              <a:rPr lang="en-US" sz="7200" b="1" i="1" dirty="0"/>
              <a:t>(Titus 3:14)</a:t>
            </a:r>
            <a:endParaRPr lang="en-US" b="1" i="1" dirty="0"/>
          </a:p>
          <a:p>
            <a:r>
              <a:rPr lang="en-US" dirty="0"/>
              <a:t>How zealous have you been lately?  </a:t>
            </a:r>
          </a:p>
          <a:p>
            <a:endParaRPr lang="en-US" dirty="0"/>
          </a:p>
        </p:txBody>
      </p:sp>
      <p:pic>
        <p:nvPicPr>
          <p:cNvPr id="4" name="Picture 3" descr="numbers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1" y="152401"/>
            <a:ext cx="791981" cy="1198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1A16F5-C42A-E50E-5663-748255E65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273" y="4472215"/>
            <a:ext cx="4216400" cy="23717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should not deny our sins but confess them.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800" b="1" i="1" dirty="0"/>
              <a:t>(1 John 1:8-9)</a:t>
            </a:r>
            <a:endParaRPr lang="en-US" dirty="0"/>
          </a:p>
          <a:p>
            <a:endParaRPr lang="en-US" dirty="0"/>
          </a:p>
          <a:p>
            <a:r>
              <a:rPr lang="en-US" dirty="0"/>
              <a:t>AND He will do it EVERY time!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D16599-DBEB-4404-4D18-429BA8D82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991356"/>
            <a:ext cx="5486400" cy="28666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418918"/>
            <a:ext cx="8382000" cy="2895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/>
              <a:t>Thanks Be to God Who Gives Us The Victory! </a:t>
            </a:r>
            <a:br>
              <a:rPr lang="en-US" sz="5300" dirty="0"/>
            </a:br>
            <a:br>
              <a:rPr lang="en-US" sz="6000" dirty="0"/>
            </a:br>
            <a:br>
              <a:rPr lang="en-US" sz="60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8600"/>
            <a:ext cx="5257800" cy="1676400"/>
          </a:xfrm>
        </p:spPr>
        <p:txBody>
          <a:bodyPr>
            <a:noAutofit/>
          </a:bodyPr>
          <a:lstStyle/>
          <a:p>
            <a:r>
              <a:rPr lang="en-US" sz="2800" dirty="0"/>
              <a:t>  </a:t>
            </a:r>
            <a:r>
              <a:rPr lang="en-US" sz="4800" dirty="0"/>
              <a:t>1 Corinthians 15:57</a:t>
            </a:r>
            <a:endParaRPr lang="en-US" sz="4000" dirty="0"/>
          </a:p>
        </p:txBody>
      </p:sp>
      <p:pic>
        <p:nvPicPr>
          <p:cNvPr id="4" name="Picture 3" descr="cross at sunse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9854" y="112877"/>
            <a:ext cx="3670946" cy="301132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is a great illustration of the Christian's war with sin.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75192"/>
            <a:ext cx="5029200" cy="5006609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ctr">
              <a:buNone/>
            </a:pPr>
            <a:r>
              <a:rPr lang="en-US" sz="5400" dirty="0"/>
              <a:t>It’s not that I </a:t>
            </a:r>
            <a:r>
              <a:rPr lang="en-US" sz="5400" b="1" u="sng" dirty="0"/>
              <a:t>can’t</a:t>
            </a:r>
            <a:r>
              <a:rPr lang="en-US" sz="5400" dirty="0"/>
              <a:t> sin – it’s that I </a:t>
            </a:r>
            <a:r>
              <a:rPr lang="en-US" sz="5400" b="1" u="sng" dirty="0"/>
              <a:t>won’t</a:t>
            </a:r>
            <a:r>
              <a:rPr lang="en-US" sz="5400" dirty="0"/>
              <a:t> sin!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40" y="1676400"/>
            <a:ext cx="3147060" cy="4495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Amalekites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927360"/>
          </a:xfrm>
        </p:spPr>
        <p:txBody>
          <a:bodyPr>
            <a:normAutofit/>
          </a:bodyPr>
          <a:lstStyle/>
          <a:p>
            <a:r>
              <a:rPr lang="en-US" dirty="0"/>
              <a:t>What did they do to get on God’s bad side?</a:t>
            </a:r>
          </a:p>
          <a:p>
            <a:r>
              <a:rPr lang="en-US" dirty="0"/>
              <a:t>They were descendants of Esau </a:t>
            </a:r>
            <a:r>
              <a:rPr lang="en-US" sz="2800" b="1" i="1" dirty="0"/>
              <a:t>(Genesis 36:12)</a:t>
            </a:r>
            <a:r>
              <a:rPr lang="en-US" b="1" i="1" dirty="0"/>
              <a:t> </a:t>
            </a:r>
            <a:r>
              <a:rPr lang="en-US" dirty="0"/>
              <a:t> </a:t>
            </a:r>
          </a:p>
          <a:p>
            <a:r>
              <a:rPr lang="en-US" dirty="0"/>
              <a:t>They attacked Israel in the wilderness (Exodus 17).</a:t>
            </a:r>
          </a:p>
          <a:p>
            <a:r>
              <a:rPr lang="en-US" dirty="0"/>
              <a:t>Whole story recorded in </a:t>
            </a:r>
          </a:p>
          <a:p>
            <a:pPr algn="ctr">
              <a:buNone/>
            </a:pPr>
            <a:r>
              <a:rPr lang="en-US" sz="6000" b="1" i="1" dirty="0"/>
              <a:t>(Deuteronomy 25:17-19)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They attacked the weakest, most vulnerable Israelites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300" y="4830879"/>
            <a:ext cx="8153400" cy="19812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4800" b="1" dirty="0"/>
              <a:t>Now God was going to use Saul as a minister of His vengeance. </a:t>
            </a:r>
          </a:p>
          <a:p>
            <a:endParaRPr lang="en-US" dirty="0"/>
          </a:p>
        </p:txBody>
      </p:sp>
      <p:pic>
        <p:nvPicPr>
          <p:cNvPr id="4" name="Picture 3" descr="Amaleki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1523999"/>
            <a:ext cx="4648199" cy="337022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Saul starts out right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b="1" i="1" dirty="0"/>
              <a:t>(1 Samuel 15:7-8)</a:t>
            </a:r>
            <a:endParaRPr lang="en-US" sz="6600" dirty="0"/>
          </a:p>
          <a:p>
            <a:r>
              <a:rPr lang="en-US" dirty="0"/>
              <a:t>But then he proved to be disobedient </a:t>
            </a:r>
          </a:p>
          <a:p>
            <a:pPr algn="ctr">
              <a:buNone/>
            </a:pPr>
            <a:r>
              <a:rPr lang="en-US" sz="7200" b="1" i="1" dirty="0"/>
              <a:t>(1 Samuel 15:9)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Samuel confronts Saul and condemns him (vs.10-11, 26)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Then, Samuel took matters into his own hands (vs.32-33).</a:t>
            </a:r>
          </a:p>
          <a:p>
            <a:endParaRPr lang="en-US" dirty="0"/>
          </a:p>
        </p:txBody>
      </p:sp>
      <p:pic>
        <p:nvPicPr>
          <p:cNvPr id="4" name="Picture 3" descr="agag 2.jpg"/>
          <p:cNvPicPr>
            <a:picLocks noChangeAspect="1"/>
          </p:cNvPicPr>
          <p:nvPr/>
        </p:nvPicPr>
        <p:blipFill>
          <a:blip r:embed="rId2" cstate="print"/>
          <a:srcRect r="-196" b="8163"/>
          <a:stretch>
            <a:fillRect/>
          </a:stretch>
        </p:blipFill>
        <p:spPr>
          <a:xfrm>
            <a:off x="5486400" y="2514600"/>
            <a:ext cx="4922521" cy="3886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Like Saul, Christians are to put sin to death—completely!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conversion is really an execution, the old man of sin put to death in baptism </a:t>
            </a:r>
          </a:p>
          <a:p>
            <a:pPr algn="ctr">
              <a:buNone/>
            </a:pPr>
            <a:r>
              <a:rPr lang="en-US" sz="6000" b="1" i="1" dirty="0"/>
              <a:t>(Romans 6:3-6)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AA3C26-8A07-BB24-7963-C6D18AE1E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71" y="3886200"/>
            <a:ext cx="5145745" cy="288161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Baptism does not end our conflict with sin.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old man constantly tries to revive and ruin us.</a:t>
            </a:r>
          </a:p>
          <a:p>
            <a:r>
              <a:rPr lang="en-US" dirty="0"/>
              <a:t>So, God commands us to put sin to death! </a:t>
            </a:r>
          </a:p>
          <a:p>
            <a:pPr algn="ctr">
              <a:buNone/>
            </a:pPr>
            <a:r>
              <a:rPr lang="en-US" sz="7200" b="1" i="1" dirty="0"/>
              <a:t>(Romans 8:12-13)</a:t>
            </a:r>
            <a:endParaRPr lang="en-US" sz="7200" dirty="0"/>
          </a:p>
          <a:p>
            <a:pPr algn="ctr">
              <a:buNone/>
            </a:pPr>
            <a:r>
              <a:rPr lang="en-US" sz="7200" b="1" i="1" dirty="0"/>
              <a:t>(Colossians 3:5-6)</a:t>
            </a:r>
            <a:endParaRPr lang="en-US" sz="7200" dirty="0"/>
          </a:p>
          <a:p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391</TotalTime>
  <Words>965</Words>
  <Application>Microsoft Office PowerPoint</Application>
  <PresentationFormat>Widescreen</PresentationFormat>
  <Paragraphs>97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Corbel</vt:lpstr>
      <vt:lpstr>Wingdings</vt:lpstr>
      <vt:lpstr>Wingdings 2</vt:lpstr>
      <vt:lpstr>Wingdings 3</vt:lpstr>
      <vt:lpstr>Module</vt:lpstr>
      <vt:lpstr>Hacking Agag To Pieces  </vt:lpstr>
      <vt:lpstr>Pivotal event – disobeying command to annihilate the Amalekites </vt:lpstr>
      <vt:lpstr>This is a great illustration of the Christian's war with sin.</vt:lpstr>
      <vt:lpstr>The Amalekites  </vt:lpstr>
      <vt:lpstr>They attacked the weakest, most vulnerable Israelites</vt:lpstr>
      <vt:lpstr>Saul starts out right </vt:lpstr>
      <vt:lpstr>Samuel confronts Saul and condemns him (vs.10-11, 26)</vt:lpstr>
      <vt:lpstr>Like Saul, Christians are to put sin to death—completely!</vt:lpstr>
      <vt:lpstr>Baptism does not end our conflict with sin. </vt:lpstr>
      <vt:lpstr>Sin must be dealt with ruthlessly and without mercy</vt:lpstr>
      <vt:lpstr>How does this happen?   </vt:lpstr>
      <vt:lpstr>By denying it </vt:lpstr>
      <vt:lpstr>If you merely deny sin it will eventually destroy you </vt:lpstr>
      <vt:lpstr>By justifying it. </vt:lpstr>
      <vt:lpstr>By excusing it. </vt:lpstr>
      <vt:lpstr>So How Do We Put Sin To Death?   </vt:lpstr>
      <vt:lpstr>Recognize how horrible sin is </vt:lpstr>
      <vt:lpstr>Do whatever it takes. </vt:lpstr>
      <vt:lpstr>We must crucify our old man of sin. </vt:lpstr>
      <vt:lpstr>Get busy doing what is right.</vt:lpstr>
      <vt:lpstr>Become Zealous About Righteousness</vt:lpstr>
      <vt:lpstr>We should not deny our sins but confess them. </vt:lpstr>
      <vt:lpstr>Thanks Be to God Who Gives Us The Victory!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Hacking Agag To Pieces</dc:title>
  <dc:creator>Maxx 7</dc:creator>
  <cp:lastModifiedBy>Bill McIlvain</cp:lastModifiedBy>
  <cp:revision>50</cp:revision>
  <dcterms:created xsi:type="dcterms:W3CDTF">2008-07-22T17:41:31Z</dcterms:created>
  <dcterms:modified xsi:type="dcterms:W3CDTF">2023-04-23T04:56:49Z</dcterms:modified>
</cp:coreProperties>
</file>