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5"/>
  </p:notesMasterIdLst>
  <p:sldIdLst>
    <p:sldId id="259" r:id="rId2"/>
    <p:sldId id="267" r:id="rId3"/>
    <p:sldId id="310" r:id="rId4"/>
    <p:sldId id="262" r:id="rId5"/>
    <p:sldId id="261" r:id="rId6"/>
    <p:sldId id="272" r:id="rId7"/>
    <p:sldId id="273" r:id="rId8"/>
    <p:sldId id="280" r:id="rId9"/>
    <p:sldId id="274" r:id="rId10"/>
    <p:sldId id="275" r:id="rId11"/>
    <p:sldId id="281" r:id="rId12"/>
    <p:sldId id="276" r:id="rId13"/>
    <p:sldId id="277" r:id="rId14"/>
    <p:sldId id="287" r:id="rId15"/>
    <p:sldId id="288" r:id="rId16"/>
    <p:sldId id="289" r:id="rId17"/>
    <p:sldId id="290" r:id="rId18"/>
    <p:sldId id="291" r:id="rId19"/>
    <p:sldId id="284" r:id="rId20"/>
    <p:sldId id="312" r:id="rId21"/>
    <p:sldId id="311" r:id="rId22"/>
    <p:sldId id="285" r:id="rId23"/>
    <p:sldId id="268" r:id="rId24"/>
    <p:sldId id="294" r:id="rId25"/>
    <p:sldId id="293" r:id="rId26"/>
    <p:sldId id="286" r:id="rId27"/>
    <p:sldId id="295" r:id="rId28"/>
    <p:sldId id="296" r:id="rId29"/>
    <p:sldId id="282" r:id="rId30"/>
    <p:sldId id="269" r:id="rId31"/>
    <p:sldId id="278" r:id="rId32"/>
    <p:sldId id="270" r:id="rId33"/>
    <p:sldId id="271" r:id="rId34"/>
    <p:sldId id="279" r:id="rId35"/>
    <p:sldId id="297" r:id="rId36"/>
    <p:sldId id="298" r:id="rId37"/>
    <p:sldId id="301" r:id="rId38"/>
    <p:sldId id="302" r:id="rId39"/>
    <p:sldId id="299" r:id="rId40"/>
    <p:sldId id="306" r:id="rId41"/>
    <p:sldId id="308" r:id="rId42"/>
    <p:sldId id="309" r:id="rId43"/>
    <p:sldId id="303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8409" autoAdjust="0"/>
  </p:normalViewPr>
  <p:slideViewPr>
    <p:cSldViewPr>
      <p:cViewPr varScale="1">
        <p:scale>
          <a:sx n="92" d="100"/>
          <a:sy n="92" d="100"/>
        </p:scale>
        <p:origin x="114" y="3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2BFDE9E-9E73-40B4-8BA7-5020932793DE}" type="datetimeFigureOut">
              <a:rPr lang="en-US"/>
              <a:pPr>
                <a:defRPr/>
              </a:pPr>
              <a:t>4/15/2023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F4896D4-D45A-4CDB-BBCB-74A7C5589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235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4E49A3-22A9-4D52-A5FA-7B394959E09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00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</a:rPr>
              <a:t>Key Verses</a:t>
            </a:r>
            <a:endParaRPr lang="en-US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Put your Key verses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EB330-0561-47CC-A39E-9AA1DBC7B8E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0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</a:rPr>
              <a:t>Key Verses</a:t>
            </a:r>
            <a:endParaRPr lang="en-US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Put your Key verses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EB330-0561-47CC-A39E-9AA1DBC7B8E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97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</a:rPr>
              <a:t>Key Verses</a:t>
            </a:r>
            <a:endParaRPr lang="en-US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Put your Key verses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EB330-0561-47CC-A39E-9AA1DBC7B8E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88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</a:rPr>
              <a:t>Key Verses</a:t>
            </a:r>
            <a:endParaRPr lang="en-US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Put your Key verses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EB330-0561-47CC-A39E-9AA1DBC7B8E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10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</a:rPr>
              <a:t>Key Verses</a:t>
            </a:r>
            <a:endParaRPr lang="en-US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Put your Key verses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EB330-0561-47CC-A39E-9AA1DBC7B8E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61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</a:rPr>
              <a:t>Key Verses</a:t>
            </a:r>
            <a:endParaRPr lang="en-US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Put your Key verses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EB330-0561-47CC-A39E-9AA1DBC7B8E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27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</a:rPr>
              <a:t>Key Verses</a:t>
            </a:r>
            <a:endParaRPr lang="en-US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Put your Key verses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EB330-0561-47CC-A39E-9AA1DBC7B8E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76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sz="1100" b="1" dirty="0"/>
              <a:t>Key Places</a:t>
            </a:r>
          </a:p>
          <a:p>
            <a:pPr>
              <a:defRPr/>
            </a:pPr>
            <a:r>
              <a:rPr lang="en-US" sz="1100" dirty="0"/>
              <a:t>Put your notes on key places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3701BF-AD8F-4936-BA90-D7130AA23BD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26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</a:rPr>
              <a:t>Key Verses</a:t>
            </a:r>
            <a:endParaRPr lang="en-US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Put your Key verses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EB330-0561-47CC-A39E-9AA1DBC7B8E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926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</a:rPr>
              <a:t>Key Verses</a:t>
            </a:r>
            <a:endParaRPr lang="en-US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Put your Key verses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EB330-0561-47CC-A39E-9AA1DBC7B8E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74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/>
              <a:t>Overview</a:t>
            </a:r>
            <a:endParaRPr lang="en-US"/>
          </a:p>
          <a:p>
            <a:r>
              <a:rPr lang="en-US"/>
              <a:t>Put your lesson notes here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6C5F63-B322-465B-8A5C-D01CC39B82A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516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4E49A3-22A9-4D52-A5FA-7B394959E09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861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4E49A3-22A9-4D52-A5FA-7B394959E09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541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</a:rPr>
              <a:t>Key Verses</a:t>
            </a:r>
            <a:endParaRPr lang="en-US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Put your Key verses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EB330-0561-47CC-A39E-9AA1DBC7B8E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221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sz="1100" b="1" dirty="0"/>
              <a:t>Key Places</a:t>
            </a:r>
          </a:p>
          <a:p>
            <a:pPr>
              <a:defRPr/>
            </a:pPr>
            <a:r>
              <a:rPr lang="en-US" sz="1100" dirty="0"/>
              <a:t>Put your notes on key places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3701BF-AD8F-4936-BA90-D7130AA23BD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421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</a:rPr>
              <a:t>Key Verses</a:t>
            </a:r>
            <a:endParaRPr lang="en-US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Put your Key verses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EB330-0561-47CC-A39E-9AA1DBC7B8E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328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sz="1100" b="1" dirty="0"/>
              <a:t>Key Places</a:t>
            </a:r>
          </a:p>
          <a:p>
            <a:pPr>
              <a:defRPr/>
            </a:pPr>
            <a:r>
              <a:rPr lang="en-US" sz="1100" dirty="0"/>
              <a:t>Put your notes on key places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3701BF-AD8F-4936-BA90-D7130AA23BD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709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</a:rPr>
              <a:t>Key Verses</a:t>
            </a:r>
            <a:endParaRPr lang="en-US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Put your Key verses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EB330-0561-47CC-A39E-9AA1DBC7B8E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4363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sz="1100" b="1" dirty="0"/>
              <a:t>Key Places</a:t>
            </a:r>
          </a:p>
          <a:p>
            <a:pPr>
              <a:defRPr/>
            </a:pPr>
            <a:r>
              <a:rPr lang="en-US" sz="1100" dirty="0"/>
              <a:t>Put your notes on key places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3701BF-AD8F-4936-BA90-D7130AA23BD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414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sz="1100" b="1" dirty="0"/>
              <a:t>Key Places</a:t>
            </a:r>
          </a:p>
          <a:p>
            <a:pPr>
              <a:defRPr/>
            </a:pPr>
            <a:r>
              <a:rPr lang="en-US" sz="1100" dirty="0"/>
              <a:t>Put your notes on key places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3701BF-AD8F-4936-BA90-D7130AA23BD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19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</a:rPr>
              <a:t>Key Verses</a:t>
            </a:r>
            <a:endParaRPr lang="en-US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Put your Key verses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EB330-0561-47CC-A39E-9AA1DBC7B8E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30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/>
              <a:t>Overview</a:t>
            </a:r>
            <a:endParaRPr lang="en-US"/>
          </a:p>
          <a:p>
            <a:r>
              <a:rPr lang="en-US"/>
              <a:t>Put your lesson notes here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6C5F63-B322-465B-8A5C-D01CC39B82A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849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sz="1100" b="1" dirty="0"/>
              <a:t>Key Places</a:t>
            </a:r>
          </a:p>
          <a:p>
            <a:pPr>
              <a:defRPr/>
            </a:pPr>
            <a:r>
              <a:rPr lang="en-US" sz="1100" dirty="0"/>
              <a:t>Put your notes on key places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3701BF-AD8F-4936-BA90-D7130AA23BD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562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</a:rPr>
              <a:t>Key Verses</a:t>
            </a:r>
            <a:endParaRPr lang="en-US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Put your Key verses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EB330-0561-47CC-A39E-9AA1DBC7B8E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785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sz="1100" b="1" dirty="0"/>
              <a:t>Key Places</a:t>
            </a:r>
          </a:p>
          <a:p>
            <a:pPr>
              <a:defRPr/>
            </a:pPr>
            <a:r>
              <a:rPr lang="en-US" sz="1100" dirty="0"/>
              <a:t>Put your notes on key places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3701BF-AD8F-4936-BA90-D7130AA23BD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456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sz="1100" b="1" dirty="0"/>
              <a:t>Key Places</a:t>
            </a:r>
          </a:p>
          <a:p>
            <a:pPr>
              <a:defRPr/>
            </a:pPr>
            <a:r>
              <a:rPr lang="en-US" sz="1100" dirty="0"/>
              <a:t>Put your notes on key places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3701BF-AD8F-4936-BA90-D7130AA23BD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419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</a:rPr>
              <a:t>Key Verses</a:t>
            </a:r>
            <a:endParaRPr lang="en-US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Put your Key verses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EB330-0561-47CC-A39E-9AA1DBC7B8E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043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</a:rPr>
              <a:t>Key Verses</a:t>
            </a:r>
            <a:endParaRPr lang="en-US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Put your Key verses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EB330-0561-47CC-A39E-9AA1DBC7B8E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669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</a:rPr>
              <a:t>Key Verses</a:t>
            </a:r>
            <a:endParaRPr lang="en-US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Put your Key verses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EB330-0561-47CC-A39E-9AA1DBC7B8E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061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</a:rPr>
              <a:t>Key Verses</a:t>
            </a:r>
            <a:endParaRPr lang="en-US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Put your Key verses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EB330-0561-47CC-A39E-9AA1DBC7B8E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771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</a:rPr>
              <a:t>Key Verses</a:t>
            </a:r>
            <a:endParaRPr lang="en-US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Put your Key verses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EB330-0561-47CC-A39E-9AA1DBC7B8E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121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</a:rPr>
              <a:t>Key Verses</a:t>
            </a:r>
            <a:endParaRPr lang="en-US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Put your Key verses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EB330-0561-47CC-A39E-9AA1DBC7B8E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22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sz="1100" b="1" dirty="0"/>
              <a:t>Key Places</a:t>
            </a:r>
          </a:p>
          <a:p>
            <a:pPr>
              <a:defRPr/>
            </a:pPr>
            <a:r>
              <a:rPr lang="en-US" sz="1100" dirty="0"/>
              <a:t>Put your notes on key places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3701BF-AD8F-4936-BA90-D7130AA23BD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116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</a:rPr>
              <a:t>Key Verses</a:t>
            </a:r>
            <a:endParaRPr lang="en-US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Put your Key verses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EB330-0561-47CC-A39E-9AA1DBC7B8E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664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</a:rPr>
              <a:t>Key Verses</a:t>
            </a:r>
            <a:endParaRPr lang="en-US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Put your Key verses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EB330-0561-47CC-A39E-9AA1DBC7B8E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403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</a:rPr>
              <a:t>Key Verses</a:t>
            </a:r>
            <a:endParaRPr lang="en-US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Put your Key verses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EB330-0561-47CC-A39E-9AA1DBC7B8E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046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</a:rPr>
              <a:t>Key Verses</a:t>
            </a:r>
            <a:endParaRPr lang="en-US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Put your Key verses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EB330-0561-47CC-A39E-9AA1DBC7B8E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68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</a:rPr>
              <a:t>Key Verses</a:t>
            </a:r>
            <a:endParaRPr lang="en-US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Put your Key verses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EB330-0561-47CC-A39E-9AA1DBC7B8E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51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</a:rPr>
              <a:t>Key Verses</a:t>
            </a:r>
            <a:endParaRPr lang="en-US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Put your Key verses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EB330-0561-47CC-A39E-9AA1DBC7B8E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85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</a:rPr>
              <a:t>Key Verses</a:t>
            </a:r>
            <a:endParaRPr lang="en-US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Put your Key verses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EB330-0561-47CC-A39E-9AA1DBC7B8E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40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</a:rPr>
              <a:t>Key Verses</a:t>
            </a:r>
            <a:endParaRPr lang="en-US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Put your Key verses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EB330-0561-47CC-A39E-9AA1DBC7B8E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62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</a:rPr>
              <a:t>Key Verses</a:t>
            </a:r>
            <a:endParaRPr lang="en-US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Put your Key verses here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4EB330-0561-47CC-A39E-9AA1DBC7B8E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9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46F778-C81B-4AFD-B0BA-CD483280A131}" type="datetimeFigureOut">
              <a:rPr lang="en-US" smtClean="0"/>
              <a:pPr>
                <a:defRPr/>
              </a:pPr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>
              <a:defRPr/>
            </a:pPr>
            <a:fld id="{D4871C47-A991-4298-8B5A-EA25044487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48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79E9CB-F0F0-4BF3-82E8-A57198F11C7F}" type="datetimeFigureOut">
              <a:rPr lang="en-US" smtClean="0"/>
              <a:pPr>
                <a:defRPr/>
              </a:pPr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FD87C606-7EF4-476C-9E78-8A9B2B0BC1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1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79E9CB-F0F0-4BF3-82E8-A57198F11C7F}" type="datetimeFigureOut">
              <a:rPr lang="en-US" smtClean="0"/>
              <a:pPr>
                <a:defRPr/>
              </a:pPr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FD87C606-7EF4-476C-9E78-8A9B2B0BC1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0299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79E9CB-F0F0-4BF3-82E8-A57198F11C7F}" type="datetimeFigureOut">
              <a:rPr lang="en-US" smtClean="0"/>
              <a:pPr>
                <a:defRPr/>
              </a:pPr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FD87C606-7EF4-476C-9E78-8A9B2B0BC1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0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79E9CB-F0F0-4BF3-82E8-A57198F11C7F}" type="datetimeFigureOut">
              <a:rPr lang="en-US" smtClean="0"/>
              <a:pPr>
                <a:defRPr/>
              </a:pPr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FD87C606-7EF4-476C-9E78-8A9B2B0BC1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300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79E9CB-F0F0-4BF3-82E8-A57198F11C7F}" type="datetimeFigureOut">
              <a:rPr lang="en-US" smtClean="0"/>
              <a:pPr>
                <a:defRPr/>
              </a:pPr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FD87C606-7EF4-476C-9E78-8A9B2B0BC1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98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B64845-D50E-4346-A3E9-1E52FC72F2C4}" type="datetimeFigureOut">
              <a:rPr lang="en-US" smtClean="0"/>
              <a:pPr>
                <a:defRPr/>
              </a:pPr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37A293-7320-4289-B1CE-D3110994D8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48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E3BEAA-3C97-4729-B2E1-097F5F0CAD74}" type="datetimeFigureOut">
              <a:rPr lang="en-US" smtClean="0"/>
              <a:pPr>
                <a:defRPr/>
              </a:pPr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7A2C2E-9403-468F-A7BE-0DFF0C773A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5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ABA2CC-3F7C-428F-9F29-1F6687A39506}" type="datetimeFigureOut">
              <a:rPr lang="en-US" smtClean="0"/>
              <a:pPr>
                <a:defRPr/>
              </a:pPr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ADF71-803E-4AE2-BF97-FA0F046727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47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C60EF7-9BFA-49BD-A8A3-B10F54A850B0}" type="datetimeFigureOut">
              <a:rPr lang="en-US" smtClean="0"/>
              <a:pPr>
                <a:defRPr/>
              </a:pPr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2D4E8AC1-75E1-4832-AE25-1018E42446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09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2A273C-684C-4EF5-BB63-E7B30EDD1498}" type="datetimeFigureOut">
              <a:rPr lang="en-US" smtClean="0"/>
              <a:pPr>
                <a:defRPr/>
              </a:pPr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6DC318CA-586B-4627-89C9-07A35BFBF7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60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79E9CB-F0F0-4BF3-82E8-A57198F11C7F}" type="datetimeFigureOut">
              <a:rPr lang="en-US" smtClean="0"/>
              <a:pPr>
                <a:defRPr/>
              </a:pPr>
              <a:t>4/15/2023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FD87C606-7EF4-476C-9E78-8A9B2B0BC1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20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FF2775-D587-4178-A5B7-775014A933B0}" type="datetimeFigureOut">
              <a:rPr lang="en-US" smtClean="0"/>
              <a:pPr>
                <a:defRPr/>
              </a:pPr>
              <a:t>4/15/2023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44C762-3BD6-414B-9EDF-F7513835EB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20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FFD1BA-E437-49F5-AA37-3E406515134E}" type="datetimeFigureOut">
              <a:rPr lang="en-US" smtClean="0"/>
              <a:pPr>
                <a:defRPr/>
              </a:pPr>
              <a:t>4/15/2023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4CAB18-3FDE-4F96-98BC-EFA2CDA002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0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95A348-52A3-440B-BA4B-0BFC3EFB6CC1}" type="datetimeFigureOut">
              <a:rPr lang="en-US" smtClean="0"/>
              <a:pPr>
                <a:defRPr/>
              </a:pPr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F5C9E8-D0A8-4CEC-A2C7-A2E65F965E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96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2B11E4-77E2-4AA4-AA3C-EE04A17CB05F}" type="datetimeFigureOut">
              <a:rPr lang="en-US" smtClean="0"/>
              <a:pPr>
                <a:defRPr/>
              </a:pPr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95FAC632-0C76-4793-9972-D6DFF167A3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80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B79E9CB-F0F0-4BF3-82E8-A57198F11C7F}" type="datetimeFigureOut">
              <a:rPr lang="en-US" smtClean="0"/>
              <a:pPr>
                <a:defRPr/>
              </a:pPr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FD87C606-7EF4-476C-9E78-8A9B2B0BC1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6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3200400" y="1828800"/>
            <a:ext cx="6096000" cy="3886200"/>
          </a:xfrm>
        </p:spPr>
        <p:txBody>
          <a:bodyPr anchor="t">
            <a:normAutofit/>
          </a:bodyPr>
          <a:lstStyle/>
          <a:p>
            <a:pPr eaLnBrk="1" hangingPunct="1"/>
            <a:r>
              <a:rPr lang="en-US" sz="8000" dirty="0">
                <a:latin typeface="Tempus Sans ITC" panose="04020404030D07020202" pitchFamily="82" charset="0"/>
              </a:rPr>
              <a:t>The Life of Saul of Tarsus  —Part 1</a:t>
            </a:r>
            <a:endParaRPr lang="en-US" sz="5000" dirty="0">
              <a:latin typeface="Tempus Sans ITC" panose="04020404030D07020202" pitchFamily="82" charset="0"/>
            </a:endParaRPr>
          </a:p>
        </p:txBody>
      </p:sp>
      <p:grpSp>
        <p:nvGrpSpPr>
          <p:cNvPr id="3076" name="Group 9"/>
          <p:cNvGrpSpPr>
            <a:grpSpLocks/>
          </p:cNvGrpSpPr>
          <p:nvPr/>
        </p:nvGrpSpPr>
        <p:grpSpPr bwMode="auto">
          <a:xfrm>
            <a:off x="2286000" y="533400"/>
            <a:ext cx="2971800" cy="1181100"/>
            <a:chOff x="2895600" y="533400"/>
            <a:chExt cx="2971800" cy="1181100"/>
          </a:xfrm>
        </p:grpSpPr>
        <p:pic>
          <p:nvPicPr>
            <p:cNvPr id="3079" name="Picture 4" descr="RedleatherBackground.jpg"/>
            <p:cNvPicPr>
              <a:picLocks noChangeAspect="1"/>
            </p:cNvPicPr>
            <p:nvPr/>
          </p:nvPicPr>
          <p:blipFill>
            <a:blip r:embed="rId3" cstate="print">
              <a:lum bright="20000" contrast="20000"/>
            </a:blip>
            <a:srcRect/>
            <a:stretch>
              <a:fillRect/>
            </a:stretch>
          </p:blipFill>
          <p:spPr bwMode="auto">
            <a:xfrm>
              <a:off x="2895600" y="571500"/>
              <a:ext cx="28956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3048000" y="838200"/>
              <a:ext cx="914400" cy="6858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Title 1"/>
            <p:cNvSpPr txBox="1">
              <a:spLocks/>
            </p:cNvSpPr>
            <p:nvPr/>
          </p:nvSpPr>
          <p:spPr>
            <a:xfrm>
              <a:off x="2971800" y="533400"/>
              <a:ext cx="2895600" cy="1143000"/>
            </a:xfrm>
            <a:prstGeom prst="rect">
              <a:avLst/>
            </a:prstGeom>
          </p:spPr>
          <p:txBody>
            <a:bodyPr anchor="ctr">
              <a:normAutofit/>
            </a:bodyPr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en-US" sz="4400" dirty="0">
                  <a:solidFill>
                    <a:schemeClr val="bg1"/>
                  </a:solidFill>
                  <a:latin typeface="Century Schoolbook" pitchFamily="18" charset="0"/>
                  <a:ea typeface="+mj-ea"/>
                  <a:cs typeface="+mj-cs"/>
                </a:rPr>
                <a:t>Biography</a:t>
              </a: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4114800" y="5791200"/>
            <a:ext cx="6096000" cy="9144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1" dirty="0">
                <a:latin typeface="Tempus Sans ITC" panose="04020404030D07020202" pitchFamily="82" charset="0"/>
              </a:rPr>
              <a:t>Reading: 2 Timothy 4:1-8</a:t>
            </a:r>
            <a:endParaRPr lang="en-US" sz="4000" b="1" dirty="0">
              <a:latin typeface="Tempus Sans ITC" panose="04020404030D07020202" pitchFamily="82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2209800" y="228601"/>
            <a:ext cx="1981200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solidFill>
                <a:schemeClr val="bg1"/>
              </a:solidFill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1828800"/>
            <a:ext cx="5562600" cy="46482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91000" y="381000"/>
            <a:ext cx="617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600" b="1" dirty="0">
                <a:latin typeface="Papyrus" pitchFamily="66" charset="0"/>
                <a:ea typeface="+mj-ea"/>
                <a:cs typeface="+mj-cs"/>
              </a:rPr>
              <a:t>  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Back Home Again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239652" y="2514601"/>
            <a:ext cx="6798736" cy="3444997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He is now approximately 20 years old and as a “son of a Pharisee” he would have been expected to marry and start producing little Pharisees of his own. </a:t>
            </a:r>
          </a:p>
          <a:p>
            <a:r>
              <a:rPr lang="en-US" sz="2800" dirty="0"/>
              <a:t>For some years it is likely he faithfully serves the Law in connection with some synagogue</a:t>
            </a:r>
          </a:p>
        </p:txBody>
      </p:sp>
      <p:pic>
        <p:nvPicPr>
          <p:cNvPr id="8" name="Picture 7" descr="paul preaching in athe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28527" y="119921"/>
            <a:ext cx="3411073" cy="26862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2209800" y="228601"/>
            <a:ext cx="1981200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solidFill>
                <a:schemeClr val="bg1"/>
              </a:solidFill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1828800"/>
            <a:ext cx="5562600" cy="46482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91000" y="381000"/>
            <a:ext cx="617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600" b="1" dirty="0">
                <a:latin typeface="Papyrus" pitchFamily="66" charset="0"/>
                <a:ea typeface="+mj-ea"/>
                <a:cs typeface="+mj-cs"/>
              </a:rPr>
              <a:t>  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Chance Encounters With Jesus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3434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6600" b="1" i="1" dirty="0"/>
              <a:t>Luke 2:41-42</a:t>
            </a:r>
            <a:endParaRPr lang="en-US" b="1" i="1" dirty="0"/>
          </a:p>
          <a:p>
            <a:r>
              <a:rPr lang="en-US" sz="2800" dirty="0"/>
              <a:t>Because of his devotion to “Keeping the Law” he probably made the annual trek to Jerusalem to keep the “fast” [Feast of the Passover].  </a:t>
            </a:r>
          </a:p>
          <a:p>
            <a:r>
              <a:rPr lang="en-US" sz="2800" dirty="0"/>
              <a:t>He alludes to this practice in Acts, according to the law of their fathers (Acts 13:3; 14:23;         Acts 20:6; Acts 27:9; 2 Corinthians 6:5).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2209800" y="228601"/>
            <a:ext cx="1981200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solidFill>
                <a:schemeClr val="bg1"/>
              </a:solidFill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1828800"/>
            <a:ext cx="5562600" cy="46482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91000" y="381000"/>
            <a:ext cx="617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600" b="1" dirty="0">
                <a:latin typeface="Papyrus" pitchFamily="66" charset="0"/>
                <a:ea typeface="+mj-ea"/>
                <a:cs typeface="+mj-cs"/>
              </a:rPr>
              <a:t>  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Chance Encounters With Jesus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10029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So it is likely that he was in Jerusalem at the time of the crucifixion and also present on the day of Pentecost. </a:t>
            </a:r>
          </a:p>
          <a:p>
            <a:r>
              <a:rPr lang="en-US" sz="2800" dirty="0"/>
              <a:t>Should he have encountered Jesus by chance it is clear that Jesus did not make much of an impression on him.</a:t>
            </a:r>
          </a:p>
          <a:p>
            <a:pPr algn="ctr">
              <a:buNone/>
            </a:pPr>
            <a:r>
              <a:rPr lang="en-US" sz="6000" b="1" i="1" dirty="0"/>
              <a:t>2 Corinthians 5:16</a:t>
            </a:r>
          </a:p>
          <a:p>
            <a:pPr algn="ctr">
              <a:buNone/>
            </a:pPr>
            <a:r>
              <a:rPr lang="en-US" sz="6000" b="1" i="1" dirty="0"/>
              <a:t>John 1:46</a:t>
            </a:r>
            <a:endParaRPr lang="en-US" b="1" i="1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2209800" y="228601"/>
            <a:ext cx="1981200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solidFill>
                <a:schemeClr val="bg1"/>
              </a:solidFill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1828800"/>
            <a:ext cx="5562600" cy="46482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Soon After Pentecost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/>
              <a:t>He learns the particulars regarding the crucifixion, and the rise of the new sect of the “Nazarenes” </a:t>
            </a:r>
          </a:p>
          <a:p>
            <a:r>
              <a:rPr lang="en-US" sz="2800" dirty="0"/>
              <a:t>For two years after Pentecost, Christianity was quietly spreading its influence in Jerusalem. </a:t>
            </a:r>
          </a:p>
          <a:p>
            <a:r>
              <a:rPr lang="en-US" sz="2800" dirty="0"/>
              <a:t>At length Stephen, one of the seven, gave forth more public and aggressive testimony that Jesus was the Messiah. </a:t>
            </a:r>
          </a:p>
          <a:p>
            <a:r>
              <a:rPr lang="en-US" sz="2800" dirty="0"/>
              <a:t>This ended in Stephen's stoning.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background-al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106680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2209800" y="228601"/>
            <a:ext cx="1981200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solidFill>
                <a:schemeClr val="bg1"/>
              </a:solidFill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1828800"/>
            <a:ext cx="5562600" cy="46482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91000" y="381000"/>
            <a:ext cx="617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600" b="1" dirty="0">
                <a:latin typeface="Papyrus" pitchFamily="66" charset="0"/>
                <a:ea typeface="+mj-ea"/>
                <a:cs typeface="+mj-cs"/>
              </a:rPr>
              <a:t>  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Acts 7:58</a:t>
            </a:r>
          </a:p>
        </p:txBody>
      </p:sp>
      <p:pic>
        <p:nvPicPr>
          <p:cNvPr id="8" name="Content Placeholder 7" descr="stoning of stephen 2.bmp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62201" y="1158240"/>
            <a:ext cx="7391399" cy="5358764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2209800" y="228601"/>
            <a:ext cx="1981200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solidFill>
                <a:schemeClr val="bg1"/>
              </a:solidFill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1828800"/>
            <a:ext cx="5562600" cy="50292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91000" y="381000"/>
            <a:ext cx="617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600" b="1" dirty="0">
                <a:latin typeface="Papyrus" pitchFamily="66" charset="0"/>
                <a:ea typeface="+mj-ea"/>
                <a:cs typeface="+mj-cs"/>
              </a:rPr>
              <a:t>  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A Murderer &amp; Blasphemer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5"/>
            <a:r>
              <a:rPr lang="en-US" sz="3200" dirty="0"/>
              <a:t>Saul of Tarsus, being a “young man” was not a member of the great Sanhedrin, but with their encouragement he became the active leader in the furious persecution. </a:t>
            </a:r>
          </a:p>
          <a:p>
            <a:r>
              <a:rPr lang="en-US" sz="2800" dirty="0"/>
              <a:t>The result: </a:t>
            </a:r>
            <a:r>
              <a:rPr lang="en-US" sz="2800" b="1" i="1" dirty="0"/>
              <a:t>They that were scattered abroad went everywhere preaching the word. Acts 8:4.</a:t>
            </a:r>
            <a:r>
              <a:rPr lang="en-US" sz="2800" dirty="0"/>
              <a:t> </a:t>
            </a:r>
          </a:p>
        </p:txBody>
      </p:sp>
      <p:pic>
        <p:nvPicPr>
          <p:cNvPr id="8" name="Picture 7" descr="paul persecut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1422334"/>
            <a:ext cx="2438400" cy="342769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2209800" y="228601"/>
            <a:ext cx="1981200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solidFill>
                <a:schemeClr val="bg1"/>
              </a:solidFill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1828800"/>
            <a:ext cx="5562600" cy="46482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91000" y="381000"/>
            <a:ext cx="617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600" b="1" dirty="0">
                <a:latin typeface="Papyrus" pitchFamily="66" charset="0"/>
                <a:ea typeface="+mj-ea"/>
                <a:cs typeface="+mj-cs"/>
              </a:rPr>
              <a:t>  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A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Murderer &amp; Blasphemer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pyrus" pitchFamily="66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343400"/>
          </a:xfrm>
        </p:spPr>
        <p:txBody>
          <a:bodyPr>
            <a:normAutofit/>
          </a:bodyPr>
          <a:lstStyle/>
          <a:p>
            <a:r>
              <a:rPr lang="en-US" sz="3200" dirty="0"/>
              <a:t>The anger of the persecutor was fanned into a fiercer flame. </a:t>
            </a:r>
          </a:p>
          <a:p>
            <a:pPr algn="ctr">
              <a:buNone/>
            </a:pPr>
            <a:r>
              <a:rPr lang="en-US" sz="6000" b="1" i="1" dirty="0"/>
              <a:t>1 Timothy 1:13-15</a:t>
            </a:r>
            <a:endParaRPr lang="en-US" b="1" i="1" dirty="0"/>
          </a:p>
          <a:p>
            <a:r>
              <a:rPr lang="en-US" sz="2800" dirty="0"/>
              <a:t>Hearing that fugitives had taken refuge in Damascus, he obtained from the chief priest letters authorizing him to proceed to that place to continue his persecuting career. </a:t>
            </a:r>
          </a:p>
        </p:txBody>
      </p:sp>
      <p:pic>
        <p:nvPicPr>
          <p:cNvPr id="8" name="Picture 7" descr="paul persecut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76200"/>
            <a:ext cx="1463598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background-al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1066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191000" y="304800"/>
            <a:ext cx="67818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>
                <a:latin typeface="Papyrus" pitchFamily="66" charset="0"/>
                <a:ea typeface="+mj-ea"/>
                <a:cs typeface="+mj-cs"/>
              </a:rPr>
              <a:t>The Way To Damascus</a:t>
            </a:r>
          </a:p>
        </p:txBody>
      </p:sp>
      <p:pic>
        <p:nvPicPr>
          <p:cNvPr id="12" name="Picture 11"/>
          <p:cNvPicPr/>
          <p:nvPr/>
        </p:nvPicPr>
        <p:blipFill>
          <a:blip r:embed="rId4" cstate="print"/>
          <a:srcRect l="48128" t="36368" r="43292" b="26678"/>
          <a:stretch>
            <a:fillRect/>
          </a:stretch>
        </p:blipFill>
        <p:spPr bwMode="auto">
          <a:xfrm>
            <a:off x="2362200" y="1143000"/>
            <a:ext cx="4267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Title 11"/>
          <p:cNvSpPr>
            <a:spLocks noGrp="1"/>
          </p:cNvSpPr>
          <p:nvPr>
            <p:ph type="ctrTitle"/>
          </p:nvPr>
        </p:nvSpPr>
        <p:spPr>
          <a:xfrm>
            <a:off x="7010400" y="1219200"/>
            <a:ext cx="4495800" cy="4953001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u="sng" dirty="0"/>
              <a:t>A Conversion:</a:t>
            </a:r>
            <a:r>
              <a:rPr lang="en-US" sz="2800" dirty="0"/>
              <a:t> This was a long journey of about 130 miles that would occupy perhaps six days.</a:t>
            </a:r>
            <a:br>
              <a:rPr lang="en-US" sz="2800" dirty="0"/>
            </a:br>
            <a:r>
              <a:rPr lang="en-US" sz="2800" dirty="0"/>
              <a:t>With his few attendants he steadily went onward, </a:t>
            </a:r>
            <a:r>
              <a:rPr lang="en-US" sz="2800" b="1" i="1" dirty="0"/>
              <a:t>breathing out threatening and slaughter (Acts 9:1).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He had reached the last stage of his journey, and was within sight of Damascus. </a:t>
            </a:r>
            <a:endParaRPr lang="en-US" sz="5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2209800" y="228601"/>
            <a:ext cx="1981200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solidFill>
                <a:schemeClr val="bg1"/>
              </a:solidFill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1828800"/>
            <a:ext cx="5562600" cy="46482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91000" y="381000"/>
            <a:ext cx="617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600" b="1" dirty="0">
                <a:latin typeface="Papyrus" pitchFamily="66" charset="0"/>
                <a:ea typeface="+mj-ea"/>
                <a:cs typeface="+mj-cs"/>
              </a:rPr>
              <a:t>  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His Conversion 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209800" y="1409923"/>
            <a:ext cx="7644526" cy="5295677"/>
          </a:xfrm>
        </p:spPr>
        <p:txBody>
          <a:bodyPr>
            <a:normAutofit/>
          </a:bodyPr>
          <a:lstStyle/>
          <a:p>
            <a:r>
              <a:rPr lang="en-US" sz="3200" dirty="0"/>
              <a:t>At mid-day a brilliant light shone round them, and Saul crumpled prostrate in terror on the ground. A voice sounded in his ears, “</a:t>
            </a:r>
            <a:r>
              <a:rPr lang="en-US" sz="3200" b="1" i="1" dirty="0"/>
              <a:t>Saul, Saul, why are you persecuting me?”</a:t>
            </a:r>
            <a:r>
              <a:rPr lang="en-US" sz="3200" dirty="0"/>
              <a:t>  In answer to this inquiry he anxiously replies, </a:t>
            </a:r>
            <a:r>
              <a:rPr lang="en-US" sz="3200" b="1" i="1" dirty="0"/>
              <a:t>“Who are you, Lord?”</a:t>
            </a:r>
            <a:r>
              <a:rPr lang="en-US" sz="3200" dirty="0"/>
              <a:t> The commanding voice replies, </a:t>
            </a:r>
            <a:r>
              <a:rPr lang="en-US" sz="3200" b="1" i="1" dirty="0"/>
              <a:t>“I am Jesus whom you are persecuting.” (Acts 9:5; 22:8; 26:15)</a:t>
            </a:r>
            <a:endParaRPr lang="en-US" sz="3200" dirty="0"/>
          </a:p>
        </p:txBody>
      </p:sp>
      <p:pic>
        <p:nvPicPr>
          <p:cNvPr id="8" name="Picture 7" descr="paul on way to damascus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54326" y="1406730"/>
            <a:ext cx="2337674" cy="308907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2209800" y="228601"/>
            <a:ext cx="1981200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solidFill>
                <a:schemeClr val="bg1"/>
              </a:solidFill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1828800"/>
            <a:ext cx="5562600" cy="46482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His Conversion 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343400"/>
          </a:xfrm>
        </p:spPr>
        <p:txBody>
          <a:bodyPr/>
          <a:lstStyle/>
          <a:p>
            <a:r>
              <a:rPr lang="en-US" sz="3200" dirty="0"/>
              <a:t>Blinded by the dazzling light (Acts 9:8), his companions led him into the city. </a:t>
            </a:r>
          </a:p>
          <a:p>
            <a:r>
              <a:rPr lang="en-US" sz="3200" dirty="0"/>
              <a:t>For 3 days of deep thought and prayer, he neither ate nor drank (Acts 9:11). </a:t>
            </a:r>
          </a:p>
          <a:p>
            <a:r>
              <a:rPr lang="en-US" sz="3200" dirty="0"/>
              <a:t>Ananias was sent to Saul to open his eyes and instruct him concerning baptism into the Lord’s body (Acts 9:11-16).  </a:t>
            </a:r>
          </a:p>
          <a:p>
            <a:endParaRPr lang="en-US" dirty="0"/>
          </a:p>
        </p:txBody>
      </p:sp>
      <p:pic>
        <p:nvPicPr>
          <p:cNvPr id="8" name="Picture 7" descr="paul on way to damascus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86" y="3505200"/>
            <a:ext cx="2537254" cy="3352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4191000" y="381000"/>
            <a:ext cx="6172200" cy="609600"/>
          </a:xfrm>
        </p:spPr>
        <p:txBody>
          <a:bodyPr>
            <a:normAutofit fontScale="90000"/>
          </a:bodyPr>
          <a:lstStyle/>
          <a:p>
            <a:pPr algn="l" defTabSz="914400" fontAlgn="base">
              <a:spcAft>
                <a:spcPct val="0"/>
              </a:spcAft>
            </a:pPr>
            <a:r>
              <a:rPr lang="en-US" sz="3600" b="1" dirty="0">
                <a:latin typeface="Papyrus" pitchFamily="66" charset="0"/>
              </a:rPr>
              <a:t>  </a:t>
            </a:r>
            <a:r>
              <a:rPr lang="en-US" sz="4400" b="1" u="sng" dirty="0">
                <a:ln>
                  <a:noFill/>
                </a:ln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Background</a:t>
            </a:r>
            <a:r>
              <a:rPr lang="en-US" sz="4400" dirty="0">
                <a:ln>
                  <a:noFill/>
                </a:ln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:  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209800" y="228601"/>
            <a:ext cx="1981200" cy="785813"/>
            <a:chOff x="762000" y="533400"/>
            <a:chExt cx="1981200" cy="785813"/>
          </a:xfrm>
        </p:grpSpPr>
        <p:pic>
          <p:nvPicPr>
            <p:cNvPr id="4102" name="Picture 5" descr="RedleatherBackground.jpg"/>
            <p:cNvPicPr>
              <a:picLocks noChangeAspect="1"/>
            </p:cNvPicPr>
            <p:nvPr/>
          </p:nvPicPr>
          <p:blipFill>
            <a:blip r:embed="rId3" cstate="print">
              <a:lum bright="20000" contrast="20000"/>
            </a:blip>
            <a:srcRect/>
            <a:stretch>
              <a:fillRect/>
            </a:stretch>
          </p:blipFill>
          <p:spPr bwMode="auto">
            <a:xfrm>
              <a:off x="762000" y="585789"/>
              <a:ext cx="1981200" cy="709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814388" y="685800"/>
              <a:ext cx="625475" cy="4572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762000" y="533400"/>
              <a:ext cx="1981200" cy="785813"/>
            </a:xfrm>
            <a:prstGeom prst="rect">
              <a:avLst/>
            </a:prstGeom>
          </p:spPr>
          <p:txBody>
            <a:bodyPr anchor="ctr">
              <a:normAutofit fontScale="62500" lnSpcReduction="20000"/>
            </a:bodyPr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en-US" sz="4400" dirty="0">
                  <a:solidFill>
                    <a:schemeClr val="bg1"/>
                  </a:solidFill>
                  <a:latin typeface="Century Schoolbook" pitchFamily="18" charset="0"/>
                  <a:ea typeface="+mj-ea"/>
                  <a:cs typeface="+mj-cs"/>
                </a:rPr>
                <a:t>Biography</a:t>
              </a: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200400" y="2133600"/>
            <a:ext cx="7696200" cy="3124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400" dirty="0"/>
              <a:t>Born about the same time as our Lord.</a:t>
            </a:r>
          </a:p>
          <a:p>
            <a:r>
              <a:rPr lang="en-US" sz="4400" dirty="0"/>
              <a:t>Circumcision name was Saul.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3200400" y="1828800"/>
            <a:ext cx="6553200" cy="3886200"/>
          </a:xfrm>
        </p:spPr>
        <p:txBody>
          <a:bodyPr anchor="t">
            <a:normAutofit/>
          </a:bodyPr>
          <a:lstStyle/>
          <a:p>
            <a:pPr eaLnBrk="1" hangingPunct="1"/>
            <a:r>
              <a:rPr lang="en-US" sz="8000" dirty="0">
                <a:latin typeface="Tempus Sans ITC" panose="04020404030D07020202" pitchFamily="82" charset="0"/>
              </a:rPr>
              <a:t>The Life of Saul of Tarsus – End of Part 1</a:t>
            </a:r>
            <a:endParaRPr lang="en-US" sz="5000" dirty="0">
              <a:latin typeface="Tempus Sans ITC" panose="04020404030D07020202" pitchFamily="82" charset="0"/>
            </a:endParaRPr>
          </a:p>
        </p:txBody>
      </p:sp>
      <p:grpSp>
        <p:nvGrpSpPr>
          <p:cNvPr id="3076" name="Group 9"/>
          <p:cNvGrpSpPr>
            <a:grpSpLocks/>
          </p:cNvGrpSpPr>
          <p:nvPr/>
        </p:nvGrpSpPr>
        <p:grpSpPr bwMode="auto">
          <a:xfrm>
            <a:off x="2286000" y="533400"/>
            <a:ext cx="2971800" cy="1219200"/>
            <a:chOff x="2895600" y="533400"/>
            <a:chExt cx="2971800" cy="1219200"/>
          </a:xfrm>
        </p:grpSpPr>
        <p:pic>
          <p:nvPicPr>
            <p:cNvPr id="3079" name="Picture 4" descr="RedleatherBackground.jpg"/>
            <p:cNvPicPr>
              <a:picLocks noChangeAspect="1"/>
            </p:cNvPicPr>
            <p:nvPr/>
          </p:nvPicPr>
          <p:blipFill>
            <a:blip r:embed="rId3" cstate="print">
              <a:lum bright="20000" contrast="20000"/>
            </a:blip>
            <a:srcRect/>
            <a:stretch>
              <a:fillRect/>
            </a:stretch>
          </p:blipFill>
          <p:spPr bwMode="auto">
            <a:xfrm>
              <a:off x="2895600" y="609600"/>
              <a:ext cx="28956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3048000" y="838200"/>
              <a:ext cx="914400" cy="6858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Title 1"/>
            <p:cNvSpPr txBox="1">
              <a:spLocks/>
            </p:cNvSpPr>
            <p:nvPr/>
          </p:nvSpPr>
          <p:spPr>
            <a:xfrm>
              <a:off x="2971800" y="533400"/>
              <a:ext cx="2895600" cy="1143000"/>
            </a:xfrm>
            <a:prstGeom prst="rect">
              <a:avLst/>
            </a:prstGeom>
          </p:spPr>
          <p:txBody>
            <a:bodyPr anchor="ctr">
              <a:normAutofit/>
            </a:bodyPr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en-US" sz="4400" dirty="0">
                  <a:solidFill>
                    <a:schemeClr val="bg1"/>
                  </a:solidFill>
                  <a:latin typeface="Century Schoolbook" pitchFamily="18" charset="0"/>
                  <a:ea typeface="+mj-ea"/>
                  <a:cs typeface="+mj-cs"/>
                </a:rPr>
                <a:t>Biography</a:t>
              </a: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4114800" y="5791200"/>
            <a:ext cx="6096000" cy="9144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1" dirty="0">
                <a:latin typeface="Tempus Sans ITC" panose="04020404030D07020202" pitchFamily="82" charset="0"/>
              </a:rPr>
              <a:t>Reading: 2 Timothy 4:1-8</a:t>
            </a:r>
            <a:endParaRPr lang="en-US" sz="4000" b="1" dirty="0">
              <a:latin typeface="Tempus Sans ITC" panose="04020404030D07020202" pitchFamily="8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76104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3200400" y="1828800"/>
            <a:ext cx="5791200" cy="3886200"/>
          </a:xfrm>
        </p:spPr>
        <p:txBody>
          <a:bodyPr anchor="t">
            <a:normAutofit fontScale="90000"/>
          </a:bodyPr>
          <a:lstStyle/>
          <a:p>
            <a:pPr eaLnBrk="1" hangingPunct="1"/>
            <a:r>
              <a:rPr lang="en-US" sz="8000" dirty="0">
                <a:latin typeface="Tempus Sans ITC" panose="04020404030D07020202" pitchFamily="82" charset="0"/>
              </a:rPr>
              <a:t>The Life of Saul of Tarsus – Part 2</a:t>
            </a:r>
            <a:endParaRPr lang="en-US" sz="5000" dirty="0">
              <a:latin typeface="Tempus Sans ITC" panose="04020404030D07020202" pitchFamily="82" charset="0"/>
            </a:endParaRPr>
          </a:p>
        </p:txBody>
      </p:sp>
      <p:grpSp>
        <p:nvGrpSpPr>
          <p:cNvPr id="3076" name="Group 9"/>
          <p:cNvGrpSpPr>
            <a:grpSpLocks/>
          </p:cNvGrpSpPr>
          <p:nvPr/>
        </p:nvGrpSpPr>
        <p:grpSpPr bwMode="auto">
          <a:xfrm>
            <a:off x="2286000" y="533400"/>
            <a:ext cx="2971800" cy="1219200"/>
            <a:chOff x="2895600" y="533400"/>
            <a:chExt cx="2971800" cy="1219200"/>
          </a:xfrm>
        </p:grpSpPr>
        <p:pic>
          <p:nvPicPr>
            <p:cNvPr id="3079" name="Picture 4" descr="RedleatherBackground.jpg"/>
            <p:cNvPicPr>
              <a:picLocks noChangeAspect="1"/>
            </p:cNvPicPr>
            <p:nvPr/>
          </p:nvPicPr>
          <p:blipFill>
            <a:blip r:embed="rId3" cstate="print">
              <a:lum bright="20000" contrast="20000"/>
            </a:blip>
            <a:srcRect/>
            <a:stretch>
              <a:fillRect/>
            </a:stretch>
          </p:blipFill>
          <p:spPr bwMode="auto">
            <a:xfrm>
              <a:off x="2895600" y="609600"/>
              <a:ext cx="28956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3048000" y="838200"/>
              <a:ext cx="914400" cy="6858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Title 1"/>
            <p:cNvSpPr txBox="1">
              <a:spLocks/>
            </p:cNvSpPr>
            <p:nvPr/>
          </p:nvSpPr>
          <p:spPr>
            <a:xfrm>
              <a:off x="2971800" y="533400"/>
              <a:ext cx="2895600" cy="1143000"/>
            </a:xfrm>
            <a:prstGeom prst="rect">
              <a:avLst/>
            </a:prstGeom>
          </p:spPr>
          <p:txBody>
            <a:bodyPr anchor="ctr">
              <a:normAutofit/>
            </a:bodyPr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en-US" sz="4400" dirty="0">
                  <a:solidFill>
                    <a:schemeClr val="bg1"/>
                  </a:solidFill>
                  <a:latin typeface="Century Schoolbook" pitchFamily="18" charset="0"/>
                  <a:ea typeface="+mj-ea"/>
                  <a:cs typeface="+mj-cs"/>
                </a:rPr>
                <a:t>Biography</a:t>
              </a: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4114800" y="5791200"/>
            <a:ext cx="6096000" cy="9144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1" dirty="0">
                <a:latin typeface="Tempus Sans ITC" panose="04020404030D07020202" pitchFamily="82" charset="0"/>
              </a:rPr>
              <a:t>Reading: 2 Timothy 4:1-8</a:t>
            </a:r>
            <a:endParaRPr lang="en-US" sz="4000" b="1" dirty="0">
              <a:latin typeface="Tempus Sans ITC" panose="04020404030D07020202" pitchFamily="8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57150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2209800" y="228601"/>
            <a:ext cx="1981200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solidFill>
                <a:schemeClr val="bg1"/>
              </a:solidFill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1828800"/>
            <a:ext cx="5562600" cy="46482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057400" y="216263"/>
            <a:ext cx="9296400" cy="730515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After his Conversion: Wilderness Wanderings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589212" y="1263022"/>
            <a:ext cx="8915400" cy="5061578"/>
          </a:xfrm>
        </p:spPr>
        <p:txBody>
          <a:bodyPr>
            <a:normAutofit/>
          </a:bodyPr>
          <a:lstStyle/>
          <a:p>
            <a:r>
              <a:rPr lang="en-US" sz="2800" dirty="0"/>
              <a:t>Immediately after his conversion Saul retired into the wilderness of Arabia</a:t>
            </a:r>
          </a:p>
          <a:p>
            <a:pPr algn="ctr">
              <a:buNone/>
            </a:pPr>
            <a:r>
              <a:rPr lang="en-US" sz="7200" b="1" i="1" dirty="0"/>
              <a:t>Galatians 1:16-19</a:t>
            </a:r>
            <a:endParaRPr lang="en-US" b="1" i="1" dirty="0"/>
          </a:p>
          <a:p>
            <a:r>
              <a:rPr lang="en-US" sz="2800" dirty="0"/>
              <a:t>What happened there is generally unknown, but we can characterize it as the “calm before the storm.”</a:t>
            </a:r>
          </a:p>
          <a:p>
            <a:r>
              <a:rPr lang="en-US" sz="2800" dirty="0"/>
              <a:t>Goes back to Damascus and remains there for 3 years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background-al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1066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209800" y="228601"/>
            <a:ext cx="1981200" cy="785813"/>
            <a:chOff x="762000" y="533400"/>
            <a:chExt cx="1981200" cy="785813"/>
          </a:xfrm>
        </p:grpSpPr>
        <p:pic>
          <p:nvPicPr>
            <p:cNvPr id="7177" name="Picture 5" descr="RedleatherBackground.jpg"/>
            <p:cNvPicPr>
              <a:picLocks noChangeAspect="1"/>
            </p:cNvPicPr>
            <p:nvPr/>
          </p:nvPicPr>
          <p:blipFill>
            <a:blip r:embed="rId4" cstate="print">
              <a:lum bright="20000" contrast="20000"/>
            </a:blip>
            <a:srcRect/>
            <a:stretch>
              <a:fillRect/>
            </a:stretch>
          </p:blipFill>
          <p:spPr bwMode="auto">
            <a:xfrm>
              <a:off x="762000" y="585789"/>
              <a:ext cx="1981200" cy="709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814388" y="685800"/>
              <a:ext cx="625475" cy="4572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762000" y="533400"/>
              <a:ext cx="1981200" cy="785813"/>
            </a:xfrm>
            <a:prstGeom prst="rect">
              <a:avLst/>
            </a:prstGeom>
          </p:spPr>
          <p:txBody>
            <a:bodyPr anchor="ctr">
              <a:normAutofit fontScale="62500" lnSpcReduction="20000"/>
            </a:bodyPr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en-US" sz="4400" dirty="0">
                  <a:solidFill>
                    <a:schemeClr val="bg1"/>
                  </a:solidFill>
                  <a:latin typeface="Century Schoolbook" pitchFamily="18" charset="0"/>
                  <a:ea typeface="+mj-ea"/>
                  <a:cs typeface="+mj-cs"/>
                </a:rPr>
                <a:t>Biography</a:t>
              </a: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4191000" y="304800"/>
            <a:ext cx="59436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>
                <a:latin typeface="Papyrus" pitchFamily="66" charset="0"/>
                <a:ea typeface="+mj-ea"/>
                <a:cs typeface="+mj-cs"/>
              </a:rPr>
              <a:t>After His Conversion</a:t>
            </a:r>
          </a:p>
        </p:txBody>
      </p:sp>
      <p:pic>
        <p:nvPicPr>
          <p:cNvPr id="12" name="Picture 11"/>
          <p:cNvPicPr/>
          <p:nvPr/>
        </p:nvPicPr>
        <p:blipFill>
          <a:blip r:embed="rId5" cstate="print"/>
          <a:srcRect l="47785" t="25212" r="34368" b="25981"/>
          <a:stretch>
            <a:fillRect/>
          </a:stretch>
        </p:blipFill>
        <p:spPr bwMode="auto">
          <a:xfrm>
            <a:off x="4267200" y="990600"/>
            <a:ext cx="533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Title 11"/>
          <p:cNvSpPr>
            <a:spLocks noGrp="1"/>
          </p:cNvSpPr>
          <p:nvPr>
            <p:ph type="ctrTitle"/>
          </p:nvPr>
        </p:nvSpPr>
        <p:spPr>
          <a:xfrm>
            <a:off x="9829800" y="1177635"/>
            <a:ext cx="1752600" cy="1600201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/>
              <a:t>3 years in Damascus</a:t>
            </a:r>
            <a:endParaRPr lang="en-US" sz="6000" b="1" dirty="0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724400" y="381000"/>
            <a:ext cx="5638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600" b="1" dirty="0">
                <a:latin typeface="Papyrus" pitchFamily="66" charset="0"/>
                <a:ea typeface="+mj-ea"/>
                <a:cs typeface="+mj-cs"/>
              </a:rPr>
              <a:t> 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2209800" y="228601"/>
            <a:ext cx="1981200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solidFill>
                <a:schemeClr val="bg1"/>
              </a:solidFill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1828800"/>
            <a:ext cx="5562600" cy="46482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91000" y="381000"/>
            <a:ext cx="617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600" b="1" dirty="0">
                <a:latin typeface="Papyrus" pitchFamily="66" charset="0"/>
                <a:ea typeface="+mj-ea"/>
                <a:cs typeface="+mj-cs"/>
              </a:rPr>
              <a:t>  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What Goes Around….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700864" y="2982684"/>
            <a:ext cx="8652935" cy="3251205"/>
          </a:xfrm>
        </p:spPr>
        <p:txBody>
          <a:bodyPr>
            <a:normAutofit/>
          </a:bodyPr>
          <a:lstStyle/>
          <a:p>
            <a:r>
              <a:rPr lang="en-US" sz="2400" dirty="0"/>
              <a:t>In Damascus he began to preach the gospel </a:t>
            </a:r>
            <a:r>
              <a:rPr lang="en-US" sz="2400" b="1" i="1" dirty="0"/>
              <a:t>“boldly in the name of Jesus” (Acts 9:27).</a:t>
            </a:r>
            <a:r>
              <a:rPr lang="en-US" sz="2400" dirty="0"/>
              <a:t> </a:t>
            </a:r>
          </a:p>
          <a:p>
            <a:r>
              <a:rPr lang="en-US" sz="2400" dirty="0"/>
              <a:t>Out of jealousy and rage the Jews sought to kill him, so he was obliged to flee (Acts 9:23-25; 2 Corinthians 11:33) by escaping over the city wall in a basket. </a:t>
            </a:r>
          </a:p>
        </p:txBody>
      </p:sp>
      <p:pic>
        <p:nvPicPr>
          <p:cNvPr id="8" name="Picture 7" descr="paul escapes in a bask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10800" y="0"/>
            <a:ext cx="1981200" cy="283028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4495800" y="304800"/>
            <a:ext cx="5943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>
                <a:latin typeface="Papyrus" pitchFamily="66" charset="0"/>
                <a:ea typeface="+mj-ea"/>
                <a:cs typeface="+mj-cs"/>
              </a:rPr>
              <a:t>What Goes Around…</a:t>
            </a:r>
          </a:p>
        </p:txBody>
      </p:sp>
      <p:pic>
        <p:nvPicPr>
          <p:cNvPr id="12" name="Picture 11"/>
          <p:cNvPicPr/>
          <p:nvPr/>
        </p:nvPicPr>
        <p:blipFill>
          <a:blip r:embed="rId3" cstate="print"/>
          <a:srcRect l="35200" t="27772" r="46605" b="26678"/>
          <a:stretch>
            <a:fillRect/>
          </a:stretch>
        </p:blipFill>
        <p:spPr bwMode="auto">
          <a:xfrm>
            <a:off x="2438400" y="990600"/>
            <a:ext cx="4419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Title 11"/>
          <p:cNvSpPr>
            <a:spLocks noGrp="1"/>
          </p:cNvSpPr>
          <p:nvPr>
            <p:ph type="title"/>
          </p:nvPr>
        </p:nvSpPr>
        <p:spPr>
          <a:xfrm>
            <a:off x="8585199" y="1143000"/>
            <a:ext cx="3251200" cy="1000004"/>
          </a:xfrm>
        </p:spPr>
        <p:txBody>
          <a:bodyPr>
            <a:normAutofit/>
          </a:bodyPr>
          <a:lstStyle/>
          <a:p>
            <a:pPr algn="l"/>
            <a:r>
              <a:rPr lang="en-US" b="1" u="sng" dirty="0"/>
              <a:t>Acts 9:26-29: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0" y="2828804"/>
            <a:ext cx="3657599" cy="3733800"/>
          </a:xfrm>
        </p:spPr>
        <p:txBody>
          <a:bodyPr>
            <a:normAutofit/>
          </a:bodyPr>
          <a:lstStyle/>
          <a:p>
            <a:r>
              <a:rPr lang="en-US" sz="2400" b="1" dirty="0"/>
              <a:t>Barnabas vouches for and encourages Saul.</a:t>
            </a:r>
            <a:br>
              <a:rPr lang="en-US" sz="2400" b="1" dirty="0"/>
            </a:br>
            <a:r>
              <a:rPr lang="en-US" sz="2400" b="1" dirty="0"/>
              <a:t>Again, having only been in the city for three weeks, he was forced to flee from persecution</a:t>
            </a:r>
            <a:r>
              <a:rPr lang="en-US" sz="2400" dirty="0"/>
              <a:t>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2209800" y="228601"/>
            <a:ext cx="1981200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solidFill>
                <a:schemeClr val="bg1"/>
              </a:solidFill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133600" y="1828800"/>
            <a:ext cx="9371012" cy="48768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91000" y="381000"/>
            <a:ext cx="617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600" b="1" dirty="0">
                <a:latin typeface="Papyrus" pitchFamily="66" charset="0"/>
                <a:ea typeface="+mj-ea"/>
                <a:cs typeface="+mj-cs"/>
              </a:rPr>
              <a:t>  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Where to Go? – Back Home!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6600" b="1" i="1" dirty="0"/>
              <a:t>Galatians 1:21-24</a:t>
            </a:r>
          </a:p>
          <a:p>
            <a:r>
              <a:rPr lang="en-US" sz="2600" dirty="0"/>
              <a:t>For another three years, we lose sight of him.</a:t>
            </a:r>
          </a:p>
          <a:p>
            <a:r>
              <a:rPr lang="en-US" sz="2600" dirty="0"/>
              <a:t> There is speculation that while in Tarsus he has the ability to reason with some of his family members as they become Christians, as well.</a:t>
            </a:r>
          </a:p>
          <a:p>
            <a:r>
              <a:rPr lang="en-US" sz="2600" dirty="0"/>
              <a:t> {SPECULATION} When his wife passes away he has nothing to hold him back from doing the Lord’s work.</a:t>
            </a:r>
          </a:p>
          <a:p>
            <a:pPr algn="ctr">
              <a:buNone/>
            </a:pPr>
            <a:r>
              <a:rPr lang="en-US" sz="2600" b="1" dirty="0"/>
              <a:t>[Pharisee of the Pharisees tradition of being married].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4191000" y="304800"/>
            <a:ext cx="5943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dirty="0">
              <a:latin typeface="Papyrus" pitchFamily="66" charset="0"/>
              <a:ea typeface="+mj-ea"/>
              <a:cs typeface="+mj-cs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3" cstate="print"/>
          <a:srcRect l="53278" t="29292" r="33499" b="32107"/>
          <a:stretch>
            <a:fillRect/>
          </a:stretch>
        </p:blipFill>
        <p:spPr bwMode="auto">
          <a:xfrm>
            <a:off x="1600200" y="228600"/>
            <a:ext cx="3505201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Title 11"/>
          <p:cNvSpPr>
            <a:spLocks noGrp="1"/>
          </p:cNvSpPr>
          <p:nvPr>
            <p:ph type="title"/>
          </p:nvPr>
        </p:nvSpPr>
        <p:spPr>
          <a:xfrm>
            <a:off x="7329055" y="228600"/>
            <a:ext cx="4648200" cy="1371599"/>
          </a:xfrm>
        </p:spPr>
        <p:txBody>
          <a:bodyPr>
            <a:noAutofit/>
          </a:bodyPr>
          <a:lstStyle/>
          <a:p>
            <a:pPr algn="l"/>
            <a:r>
              <a:rPr lang="en-US" sz="5400" b="1" dirty="0">
                <a:latin typeface="Papyrus" pitchFamily="66" charset="0"/>
              </a:rPr>
              <a:t>Called Back Into Service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1" y="2438400"/>
            <a:ext cx="6871854" cy="44196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Barnabas seeks out Saul to help him with the work in Antioch. </a:t>
            </a:r>
            <a:br>
              <a:rPr lang="en-US" sz="2400" dirty="0"/>
            </a:br>
            <a:r>
              <a:rPr lang="en-US" sz="2400" dirty="0"/>
              <a:t>Saul readily responded to the call and came down to Antioch, where he labored for “a whole year.”</a:t>
            </a:r>
            <a:br>
              <a:rPr lang="en-US" sz="2400" dirty="0"/>
            </a:br>
            <a:r>
              <a:rPr lang="en-US" sz="2400" dirty="0"/>
              <a:t>The Antioch disciples were the first believers to be called “Christians” (Acts 11:26). </a:t>
            </a:r>
            <a:br>
              <a:rPr lang="en-US" sz="2400" dirty="0"/>
            </a:br>
            <a:r>
              <a:rPr lang="en-US" sz="2400" dirty="0"/>
              <a:t>The church there now proposed to send out missionaries to the Gentiles. </a:t>
            </a:r>
            <a:br>
              <a:rPr lang="en-US" sz="2400" dirty="0"/>
            </a:br>
            <a:r>
              <a:rPr lang="en-US" sz="2400" dirty="0"/>
              <a:t>Barnabas and Saul, with John Mark as their attendant, were chosen for this work.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4191000" y="304800"/>
            <a:ext cx="5943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dirty="0"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7175" name="Title 11"/>
          <p:cNvSpPr>
            <a:spLocks noGrp="1"/>
          </p:cNvSpPr>
          <p:nvPr>
            <p:ph type="title"/>
          </p:nvPr>
        </p:nvSpPr>
        <p:spPr>
          <a:xfrm>
            <a:off x="8458200" y="604898"/>
            <a:ext cx="2971800" cy="1076204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Papyrus" pitchFamily="66" charset="0"/>
              </a:rPr>
              <a:t>Mark 16:15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1" y="3657600"/>
            <a:ext cx="8991599" cy="3200400"/>
          </a:xfrm>
        </p:spPr>
        <p:txBody>
          <a:bodyPr>
            <a:normAutofit/>
          </a:bodyPr>
          <a:lstStyle/>
          <a:p>
            <a:r>
              <a:rPr lang="en-US" sz="2800" dirty="0"/>
              <a:t>The disciples now began to put this command into practice.</a:t>
            </a:r>
            <a:br>
              <a:rPr lang="en-US" sz="2800" dirty="0"/>
            </a:br>
            <a:r>
              <a:rPr lang="en-US" sz="2800" dirty="0"/>
              <a:t>Barnabas, Saul, and John Mark sail from Seleucia across to Cyprus. </a:t>
            </a:r>
            <a:br>
              <a:rPr lang="en-US" sz="2800" dirty="0"/>
            </a:br>
            <a:r>
              <a:rPr lang="en-US" sz="2800" dirty="0"/>
              <a:t>At </a:t>
            </a:r>
            <a:r>
              <a:rPr lang="en-US" sz="2800" dirty="0" err="1"/>
              <a:t>Paphos</a:t>
            </a:r>
            <a:r>
              <a:rPr lang="en-US" sz="2800" dirty="0"/>
              <a:t>, the Roman proconsul </a:t>
            </a:r>
            <a:r>
              <a:rPr lang="en-US" sz="2800" dirty="0" err="1"/>
              <a:t>Sergius</a:t>
            </a:r>
            <a:r>
              <a:rPr lang="en-US" sz="2800" dirty="0"/>
              <a:t> Paulus was converted. </a:t>
            </a:r>
          </a:p>
        </p:txBody>
      </p:sp>
      <p:pic>
        <p:nvPicPr>
          <p:cNvPr id="12" name="Picture 11"/>
          <p:cNvPicPr/>
          <p:nvPr/>
        </p:nvPicPr>
        <p:blipFill>
          <a:blip r:embed="rId3" cstate="print"/>
          <a:srcRect l="34189" t="42378" r="33152" b="24608"/>
          <a:stretch>
            <a:fillRect/>
          </a:stretch>
        </p:blipFill>
        <p:spPr bwMode="auto">
          <a:xfrm>
            <a:off x="2133600" y="152400"/>
            <a:ext cx="6096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2209800" y="228601"/>
            <a:ext cx="1981200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solidFill>
                <a:schemeClr val="bg1"/>
              </a:solidFill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1828800"/>
            <a:ext cx="5562600" cy="46482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91000" y="381000"/>
            <a:ext cx="617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600" b="1" dirty="0">
                <a:latin typeface="Papyrus" pitchFamily="66" charset="0"/>
                <a:ea typeface="+mj-ea"/>
                <a:cs typeface="+mj-cs"/>
              </a:rPr>
              <a:t>  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613457" y="281210"/>
            <a:ext cx="8911687" cy="1280890"/>
          </a:xfrm>
        </p:spPr>
        <p:txBody>
          <a:bodyPr>
            <a:norm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What’s In A Name?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589212" y="1562100"/>
            <a:ext cx="8915400" cy="5295900"/>
          </a:xfrm>
        </p:spPr>
        <p:txBody>
          <a:bodyPr>
            <a:normAutofit fontScale="92500" lnSpcReduction="20000"/>
          </a:bodyPr>
          <a:lstStyle/>
          <a:p>
            <a:r>
              <a:rPr lang="en-US" sz="3400" dirty="0"/>
              <a:t>It is at this time that Saul took the lead and was ever afterwards called Paul. </a:t>
            </a:r>
          </a:p>
          <a:p>
            <a:r>
              <a:rPr lang="en-US" sz="3400" dirty="0"/>
              <a:t>It is interesting that he chose to give himself a new name. </a:t>
            </a:r>
          </a:p>
          <a:p>
            <a:r>
              <a:rPr lang="en-US" sz="3400" dirty="0"/>
              <a:t>Instead of his namesake, King Saul – the </a:t>
            </a:r>
            <a:r>
              <a:rPr lang="en-US" sz="3400" u="sng" dirty="0"/>
              <a:t>greatest</a:t>
            </a:r>
            <a:r>
              <a:rPr lang="en-US" sz="3400" dirty="0"/>
              <a:t> of the tribe of Benjamin, he chooses to call himself “</a:t>
            </a:r>
            <a:r>
              <a:rPr lang="en-US" sz="3400" dirty="0" err="1"/>
              <a:t>paulos</a:t>
            </a:r>
            <a:r>
              <a:rPr lang="en-US" sz="3400" dirty="0"/>
              <a:t>” which in translation means “little.”</a:t>
            </a:r>
          </a:p>
          <a:p>
            <a:pPr algn="ctr">
              <a:buNone/>
            </a:pPr>
            <a:r>
              <a:rPr lang="en-US" sz="5700" b="1" i="1" dirty="0"/>
              <a:t>1 Corinthians 15:9</a:t>
            </a:r>
          </a:p>
          <a:p>
            <a:pPr algn="ctr">
              <a:buNone/>
            </a:pPr>
            <a:r>
              <a:rPr lang="en-US" sz="5700" b="1" i="1" dirty="0"/>
              <a:t>Ephesians 3:8</a:t>
            </a:r>
            <a:endParaRPr lang="en-US" sz="4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4191000" y="381000"/>
            <a:ext cx="6172200" cy="609600"/>
          </a:xfrm>
        </p:spPr>
        <p:txBody>
          <a:bodyPr>
            <a:normAutofit fontScale="90000"/>
          </a:bodyPr>
          <a:lstStyle/>
          <a:p>
            <a:pPr algn="l" defTabSz="914400" fontAlgn="base">
              <a:spcAft>
                <a:spcPct val="0"/>
              </a:spcAft>
            </a:pPr>
            <a:r>
              <a:rPr lang="en-US" sz="3600" b="1" dirty="0">
                <a:latin typeface="Papyrus" pitchFamily="66" charset="0"/>
              </a:rPr>
              <a:t>  </a:t>
            </a:r>
            <a:r>
              <a:rPr lang="en-US" sz="4100" b="1" u="sng" dirty="0">
                <a:ln>
                  <a:noFill/>
                </a:ln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Background</a:t>
            </a:r>
            <a:r>
              <a:rPr lang="en-US" sz="4100" dirty="0">
                <a:ln>
                  <a:noFill/>
                </a:ln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:  </a:t>
            </a:r>
            <a:endParaRPr lang="en-US" sz="3600" b="1" dirty="0">
              <a:latin typeface="Papyrus" pitchFamily="66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209800" y="228601"/>
            <a:ext cx="1981200" cy="785813"/>
            <a:chOff x="762000" y="533400"/>
            <a:chExt cx="1981200" cy="785813"/>
          </a:xfrm>
        </p:grpSpPr>
        <p:pic>
          <p:nvPicPr>
            <p:cNvPr id="4102" name="Picture 5" descr="RedleatherBackground.jpg"/>
            <p:cNvPicPr>
              <a:picLocks noChangeAspect="1"/>
            </p:cNvPicPr>
            <p:nvPr/>
          </p:nvPicPr>
          <p:blipFill>
            <a:blip r:embed="rId3" cstate="print">
              <a:lum bright="20000" contrast="20000"/>
            </a:blip>
            <a:srcRect/>
            <a:stretch>
              <a:fillRect/>
            </a:stretch>
          </p:blipFill>
          <p:spPr bwMode="auto">
            <a:xfrm>
              <a:off x="762000" y="585789"/>
              <a:ext cx="1981200" cy="709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814388" y="685800"/>
              <a:ext cx="625475" cy="4572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762000" y="533400"/>
              <a:ext cx="1981200" cy="785813"/>
            </a:xfrm>
            <a:prstGeom prst="rect">
              <a:avLst/>
            </a:prstGeom>
          </p:spPr>
          <p:txBody>
            <a:bodyPr anchor="ctr">
              <a:normAutofit fontScale="62500" lnSpcReduction="20000"/>
            </a:bodyPr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en-US" sz="4400" dirty="0">
                  <a:solidFill>
                    <a:schemeClr val="bg1"/>
                  </a:solidFill>
                  <a:latin typeface="Century Schoolbook" pitchFamily="18" charset="0"/>
                  <a:ea typeface="+mj-ea"/>
                  <a:cs typeface="+mj-cs"/>
                </a:rPr>
                <a:t>Biography</a:t>
              </a: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429000" y="1752600"/>
            <a:ext cx="7391400" cy="495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dirty="0"/>
              <a:t>He was a native of Tarsus, the capital of Cilicia, a Roman province in the south-east of Asia Minor, that stood on the banks of the navigable river </a:t>
            </a:r>
            <a:r>
              <a:rPr lang="en-US" sz="3600" dirty="0" err="1"/>
              <a:t>Cydnus</a:t>
            </a:r>
            <a:r>
              <a:rPr lang="en-US" sz="3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383900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background-al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464"/>
            <a:ext cx="1066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191000" y="304800"/>
            <a:ext cx="5943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>
                <a:latin typeface="Papyrus" pitchFamily="66" charset="0"/>
                <a:ea typeface="+mj-ea"/>
                <a:cs typeface="+mj-cs"/>
              </a:rPr>
              <a:t>First Mission Trip</a:t>
            </a:r>
          </a:p>
        </p:txBody>
      </p:sp>
      <p:pic>
        <p:nvPicPr>
          <p:cNvPr id="14" name="Picture 13"/>
          <p:cNvPicPr/>
          <p:nvPr/>
        </p:nvPicPr>
        <p:blipFill>
          <a:blip r:embed="rId4" cstate="print"/>
          <a:srcRect l="28963" t="22144" r="29233" b="25673"/>
          <a:stretch>
            <a:fillRect/>
          </a:stretch>
        </p:blipFill>
        <p:spPr bwMode="auto">
          <a:xfrm>
            <a:off x="3352801" y="914400"/>
            <a:ext cx="8319654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Title 11"/>
          <p:cNvSpPr>
            <a:spLocks noGrp="1"/>
          </p:cNvSpPr>
          <p:nvPr>
            <p:ph type="ctrTitle"/>
          </p:nvPr>
        </p:nvSpPr>
        <p:spPr>
          <a:xfrm>
            <a:off x="1981200" y="1524000"/>
            <a:ext cx="1409699" cy="1371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/>
              <a:t>John Mark leaves for Jerusalem at </a:t>
            </a:r>
            <a:r>
              <a:rPr lang="en-US" sz="1800" b="1" dirty="0" err="1"/>
              <a:t>Perga</a:t>
            </a:r>
            <a:endParaRPr lang="en-US" sz="4400" b="1" dirty="0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724400" y="381000"/>
            <a:ext cx="5638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600" b="1" dirty="0">
                <a:latin typeface="Papyrus" pitchFamily="66" charset="0"/>
                <a:ea typeface="+mj-ea"/>
                <a:cs typeface="+mj-cs"/>
              </a:rPr>
              <a:t> 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2209800" y="228601"/>
            <a:ext cx="1981200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solidFill>
                <a:schemeClr val="bg1"/>
              </a:solidFill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1828800"/>
            <a:ext cx="5562600" cy="46482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91000" y="381000"/>
            <a:ext cx="617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600" b="1" dirty="0">
                <a:latin typeface="Papyrus" pitchFamily="66" charset="0"/>
                <a:ea typeface="+mj-ea"/>
                <a:cs typeface="+mj-cs"/>
              </a:rPr>
              <a:t>  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After the Jerusalem Conference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564967" y="1409922"/>
            <a:ext cx="8915400" cy="5067077"/>
          </a:xfrm>
        </p:spPr>
        <p:txBody>
          <a:bodyPr>
            <a:normAutofit/>
          </a:bodyPr>
          <a:lstStyle/>
          <a:p>
            <a:r>
              <a:rPr lang="en-US" sz="2800" b="1" i="1" dirty="0"/>
              <a:t>Paul said to Barnabas: “Let us now go back and visit our brethren in every city where we have preached the word of the Lord, and see how they are doing (Acts 15:36).</a:t>
            </a:r>
            <a:r>
              <a:rPr lang="en-US" sz="2800" dirty="0"/>
              <a:t>  </a:t>
            </a:r>
          </a:p>
          <a:p>
            <a:r>
              <a:rPr lang="en-US" sz="2800" dirty="0"/>
              <a:t>Mark proposed again to accompany them; but Paul balked at Barnabas’ idea. </a:t>
            </a:r>
          </a:p>
          <a:p>
            <a:r>
              <a:rPr lang="en-US" sz="2800" dirty="0"/>
              <a:t>They separated, and never again met. Years later though, Paul speaks with honor of Barnabas, and sends for Mark to come to him at Rome (Colossians 4:10; 2 Timothy 4:11).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background-al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1066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191000" y="304800"/>
            <a:ext cx="59436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>
                <a:latin typeface="Papyrus" pitchFamily="66" charset="0"/>
                <a:ea typeface="+mj-ea"/>
                <a:cs typeface="+mj-cs"/>
              </a:rPr>
              <a:t>On The Road Again</a:t>
            </a:r>
          </a:p>
        </p:txBody>
      </p:sp>
      <p:sp>
        <p:nvSpPr>
          <p:cNvPr id="7175" name="Title 11"/>
          <p:cNvSpPr>
            <a:spLocks noGrp="1"/>
          </p:cNvSpPr>
          <p:nvPr>
            <p:ph type="ctrTitle"/>
          </p:nvPr>
        </p:nvSpPr>
        <p:spPr>
          <a:xfrm>
            <a:off x="8610600" y="4648201"/>
            <a:ext cx="1752600" cy="1600201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John Mark leaves for Jerusalem at </a:t>
            </a:r>
            <a:r>
              <a:rPr lang="en-US" sz="2000" dirty="0" err="1"/>
              <a:t>Perga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724400" y="381000"/>
            <a:ext cx="5638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600" b="1" dirty="0">
                <a:latin typeface="Papyrus" pitchFamily="66" charset="0"/>
                <a:ea typeface="+mj-ea"/>
                <a:cs typeface="+mj-cs"/>
              </a:rPr>
              <a:t>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066800"/>
            <a:ext cx="8991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background-al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-6285"/>
            <a:ext cx="1066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191000" y="304800"/>
            <a:ext cx="59436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>
                <a:latin typeface="Papyrus" pitchFamily="66" charset="0"/>
                <a:ea typeface="+mj-ea"/>
                <a:cs typeface="+mj-cs"/>
              </a:rPr>
              <a:t>Third Mission Trip</a:t>
            </a:r>
          </a:p>
        </p:txBody>
      </p:sp>
      <p:sp>
        <p:nvSpPr>
          <p:cNvPr id="7175" name="Title 11"/>
          <p:cNvSpPr>
            <a:spLocks noGrp="1"/>
          </p:cNvSpPr>
          <p:nvPr>
            <p:ph type="ctrTitle"/>
          </p:nvPr>
        </p:nvSpPr>
        <p:spPr>
          <a:xfrm>
            <a:off x="8610600" y="4648201"/>
            <a:ext cx="1752600" cy="1600201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John Mark leaves for Jerusalem at </a:t>
            </a:r>
            <a:r>
              <a:rPr lang="en-US" sz="2000" dirty="0" err="1"/>
              <a:t>Perga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724400" y="381000"/>
            <a:ext cx="5638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600" b="1" dirty="0">
                <a:latin typeface="Papyrus" pitchFamily="66" charset="0"/>
                <a:ea typeface="+mj-ea"/>
                <a:cs typeface="+mj-cs"/>
              </a:rPr>
              <a:t>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4051" t="4546" r="4797" b="4545"/>
          <a:stretch>
            <a:fillRect/>
          </a:stretch>
        </p:blipFill>
        <p:spPr bwMode="auto">
          <a:xfrm>
            <a:off x="2057400" y="893193"/>
            <a:ext cx="9372600" cy="5590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2209800" y="228601"/>
            <a:ext cx="1981200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solidFill>
                <a:schemeClr val="bg1"/>
              </a:solidFill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1828800"/>
            <a:ext cx="5562600" cy="46482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7162800" y="270933"/>
            <a:ext cx="4724400" cy="1303867"/>
          </a:xfrm>
        </p:spPr>
        <p:txBody>
          <a:bodyPr>
            <a:norm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Things Get Ugly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5867400" y="1604901"/>
            <a:ext cx="6030191" cy="5253099"/>
          </a:xfrm>
        </p:spPr>
        <p:txBody>
          <a:bodyPr>
            <a:normAutofit/>
          </a:bodyPr>
          <a:lstStyle/>
          <a:p>
            <a:r>
              <a:rPr lang="en-US" sz="2800" dirty="0"/>
              <a:t>At Jerusalem, again for the feast of Pentecost, he was almost murdered by a Jewish mob in the temple. </a:t>
            </a:r>
          </a:p>
          <a:p>
            <a:r>
              <a:rPr lang="en-US" sz="2800" dirty="0"/>
              <a:t>Rescued from their violence by the Roman commandant, he was conveyed as a prisoner to Caesarea.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8" name="Content Placeholder 7"/>
          <p:cNvPicPr>
            <a:picLocks/>
          </p:cNvPicPr>
          <p:nvPr/>
        </p:nvPicPr>
        <p:blipFill>
          <a:blip r:embed="rId3" cstate="print"/>
          <a:srcRect l="51476" t="57547" r="38108" b="26157"/>
          <a:stretch>
            <a:fillRect/>
          </a:stretch>
        </p:blipFill>
        <p:spPr bwMode="auto">
          <a:xfrm>
            <a:off x="1594701" y="76200"/>
            <a:ext cx="4044099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2209800" y="228601"/>
            <a:ext cx="1981200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solidFill>
                <a:schemeClr val="bg1"/>
              </a:solidFill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1828800"/>
            <a:ext cx="5562600" cy="46482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895600" y="373969"/>
            <a:ext cx="6553200" cy="1280890"/>
          </a:xfrm>
        </p:spPr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Paul In Prison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589212" y="1263022"/>
            <a:ext cx="8915400" cy="4648200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For various reasons he was detained a prisoner for two years in Herod’s Praetorium (Acts 23:35).  </a:t>
            </a:r>
          </a:p>
          <a:p>
            <a:r>
              <a:rPr lang="en-US" sz="3600" dirty="0"/>
              <a:t>During these two years he wrote nothing. </a:t>
            </a:r>
          </a:p>
          <a:p>
            <a:r>
              <a:rPr lang="en-US" sz="3600" dirty="0"/>
              <a:t>Could it be that after 20 years of evangelism, he was ready to hang it up?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background-al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1066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2209800" y="228601"/>
            <a:ext cx="1981200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solidFill>
                <a:schemeClr val="bg1"/>
              </a:solidFill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1828800"/>
            <a:ext cx="5562600" cy="46482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905000" y="152400"/>
            <a:ext cx="8229600" cy="685800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Appeals to Caesar – Off To Rome</a:t>
            </a:r>
          </a:p>
        </p:txBody>
      </p:sp>
      <p:pic>
        <p:nvPicPr>
          <p:cNvPr id="12" name="Content Placeholder 11"/>
          <p:cNvPicPr>
            <a:picLocks noGrp="1"/>
          </p:cNvPicPr>
          <p:nvPr>
            <p:ph idx="1"/>
          </p:nvPr>
        </p:nvPicPr>
        <p:blipFill>
          <a:blip r:embed="rId4" cstate="print"/>
          <a:srcRect l="29305" t="26144" r="29353" b="26217"/>
          <a:stretch>
            <a:fillRect/>
          </a:stretch>
        </p:blipFill>
        <p:spPr bwMode="auto">
          <a:xfrm>
            <a:off x="2057400" y="762000"/>
            <a:ext cx="9372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2209800" y="228601"/>
            <a:ext cx="1981200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solidFill>
                <a:schemeClr val="bg1"/>
              </a:solidFill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1828800"/>
            <a:ext cx="5562600" cy="46482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91000" y="381000"/>
            <a:ext cx="617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600" b="1" dirty="0">
                <a:latin typeface="Papyrus" pitchFamily="66" charset="0"/>
                <a:ea typeface="+mj-ea"/>
                <a:cs typeface="+mj-cs"/>
              </a:rPr>
              <a:t>  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628400" y="350155"/>
            <a:ext cx="8911687" cy="128089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Under House Arrest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209802" y="1371600"/>
            <a:ext cx="6019798" cy="5562599"/>
          </a:xfrm>
        </p:spPr>
        <p:txBody>
          <a:bodyPr>
            <a:normAutofit/>
          </a:bodyPr>
          <a:lstStyle/>
          <a:p>
            <a:r>
              <a:rPr lang="en-US" sz="3200" dirty="0"/>
              <a:t>At Rome he was permitted to occupy his own hired house.</a:t>
            </a:r>
          </a:p>
          <a:p>
            <a:r>
              <a:rPr lang="en-US" sz="3200" dirty="0"/>
              <a:t> This privilege was accorded to him, no doubt, because he was a Roman citizen.</a:t>
            </a:r>
          </a:p>
          <a:p>
            <a:r>
              <a:rPr lang="en-US" sz="3200" dirty="0"/>
              <a:t>He could not be put into prison without a trial. </a:t>
            </a:r>
          </a:p>
        </p:txBody>
      </p:sp>
      <p:pic>
        <p:nvPicPr>
          <p:cNvPr id="8" name="Picture 7" descr="paul writing.jpg"/>
          <p:cNvPicPr>
            <a:picLocks noChangeAspect="1"/>
          </p:cNvPicPr>
          <p:nvPr/>
        </p:nvPicPr>
        <p:blipFill>
          <a:blip r:embed="rId3" cstate="print"/>
          <a:srcRect t="4400" r="1813"/>
          <a:stretch>
            <a:fillRect/>
          </a:stretch>
        </p:blipFill>
        <p:spPr>
          <a:xfrm>
            <a:off x="8495121" y="1524000"/>
            <a:ext cx="3431357" cy="432767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2209800" y="228601"/>
            <a:ext cx="1981200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solidFill>
                <a:schemeClr val="bg1"/>
              </a:solidFill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1828800"/>
            <a:ext cx="5562600" cy="46482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973656" y="228601"/>
            <a:ext cx="8911687" cy="1280890"/>
          </a:xfrm>
        </p:spPr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Who’s the Prisoner?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590800" y="2317849"/>
            <a:ext cx="8915400" cy="4478460"/>
          </a:xfrm>
        </p:spPr>
        <p:txBody>
          <a:bodyPr>
            <a:normAutofit/>
          </a:bodyPr>
          <a:lstStyle/>
          <a:p>
            <a:r>
              <a:rPr lang="en-US" sz="2800" dirty="0"/>
              <a:t>The soldiers who guarded Paul were changed at frequent intervals, and thus he had the opportunity of preaching the gospel to many of them during these “two whole years.” </a:t>
            </a:r>
          </a:p>
          <a:p>
            <a:r>
              <a:rPr lang="en-US" sz="2800" dirty="0"/>
              <a:t>The result was that the truth was spread among the imperial guards and even in Caesar’s household (Philippians 1:13). </a:t>
            </a:r>
          </a:p>
        </p:txBody>
      </p:sp>
      <p:pic>
        <p:nvPicPr>
          <p:cNvPr id="8" name="Picture 7" descr="Paul in Prison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51318" y="34636"/>
            <a:ext cx="1600200" cy="228321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background-al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1066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2209800" y="228601"/>
            <a:ext cx="1981200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solidFill>
                <a:schemeClr val="bg1"/>
              </a:solidFill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1828800"/>
            <a:ext cx="5562600" cy="46482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91000" y="381000"/>
            <a:ext cx="617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600" b="1" dirty="0">
                <a:latin typeface="Papyrus" pitchFamily="66" charset="0"/>
                <a:ea typeface="+mj-ea"/>
                <a:cs typeface="+mj-cs"/>
              </a:rPr>
              <a:t>  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Prolific Writer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1828800" y="1295400"/>
            <a:ext cx="9296400" cy="5181600"/>
          </a:xfrm>
        </p:spPr>
        <p:txBody>
          <a:bodyPr/>
          <a:lstStyle/>
          <a:p>
            <a:r>
              <a:rPr lang="en-US" sz="2800" dirty="0"/>
              <a:t>During this period the apostle wrote his epistles to the Colossians, Ephesians, Philippians, and to Philemon, and probably also to the Hebrews. </a:t>
            </a:r>
          </a:p>
          <a:p>
            <a:endParaRPr lang="en-US" dirty="0"/>
          </a:p>
        </p:txBody>
      </p:sp>
      <p:pic>
        <p:nvPicPr>
          <p:cNvPr id="8" name="Picture 7" descr="scroll lar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0201" y="2819400"/>
            <a:ext cx="4598737" cy="3276600"/>
          </a:xfrm>
          <a:prstGeom prst="rect">
            <a:avLst/>
          </a:prstGeom>
        </p:spPr>
      </p:pic>
      <p:pic>
        <p:nvPicPr>
          <p:cNvPr id="9" name="Picture 8" descr="scrol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39300" y="377536"/>
            <a:ext cx="1600200" cy="933450"/>
          </a:xfrm>
          <a:prstGeom prst="rect">
            <a:avLst/>
          </a:prstGeom>
        </p:spPr>
      </p:pic>
      <p:pic>
        <p:nvPicPr>
          <p:cNvPr id="12" name="Picture 11" descr="scroll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05000" y="2904935"/>
            <a:ext cx="3276600" cy="333394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background-al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0"/>
            <a:ext cx="10363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1" name="Group 12"/>
          <p:cNvGrpSpPr>
            <a:grpSpLocks/>
          </p:cNvGrpSpPr>
          <p:nvPr/>
        </p:nvGrpSpPr>
        <p:grpSpPr bwMode="auto">
          <a:xfrm>
            <a:off x="2209800" y="228601"/>
            <a:ext cx="1981200" cy="785813"/>
            <a:chOff x="762000" y="533400"/>
            <a:chExt cx="1981200" cy="785813"/>
          </a:xfrm>
        </p:grpSpPr>
        <p:pic>
          <p:nvPicPr>
            <p:cNvPr id="7177" name="Picture 5" descr="RedleatherBackground.jpg"/>
            <p:cNvPicPr>
              <a:picLocks noChangeAspect="1"/>
            </p:cNvPicPr>
            <p:nvPr/>
          </p:nvPicPr>
          <p:blipFill>
            <a:blip r:embed="rId4" cstate="print">
              <a:lum bright="20000" contrast="20000"/>
            </a:blip>
            <a:srcRect/>
            <a:stretch>
              <a:fillRect/>
            </a:stretch>
          </p:blipFill>
          <p:spPr bwMode="auto">
            <a:xfrm>
              <a:off x="762000" y="585789"/>
              <a:ext cx="1981200" cy="709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814388" y="685800"/>
              <a:ext cx="625475" cy="4572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762000" y="533400"/>
              <a:ext cx="1981200" cy="785813"/>
            </a:xfrm>
            <a:prstGeom prst="rect">
              <a:avLst/>
            </a:prstGeom>
          </p:spPr>
          <p:txBody>
            <a:bodyPr anchor="ctr">
              <a:normAutofit fontScale="62500" lnSpcReduction="20000"/>
            </a:bodyPr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en-US" sz="4400" dirty="0">
                  <a:solidFill>
                    <a:schemeClr val="bg1"/>
                  </a:solidFill>
                  <a:latin typeface="Century Schoolbook" pitchFamily="18" charset="0"/>
                  <a:ea typeface="+mj-ea"/>
                  <a:cs typeface="+mj-cs"/>
                </a:rPr>
                <a:t>Biography</a:t>
              </a: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1905000" y="1143000"/>
            <a:ext cx="8305800" cy="5334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dirty="0">
              <a:latin typeface="Papyrus" pitchFamily="66" charset="0"/>
              <a:ea typeface="+mj-ea"/>
              <a:cs typeface="+mj-cs"/>
            </a:endParaRPr>
          </a:p>
        </p:txBody>
      </p:sp>
      <p:pic>
        <p:nvPicPr>
          <p:cNvPr id="7173" name="Picture 11" descr="Abraham's Wanderings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828799" y="1333499"/>
            <a:ext cx="5295899" cy="5295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Title 11"/>
          <p:cNvSpPr>
            <a:spLocks noGrp="1"/>
          </p:cNvSpPr>
          <p:nvPr>
            <p:ph type="ctrTitle"/>
          </p:nvPr>
        </p:nvSpPr>
        <p:spPr>
          <a:xfrm>
            <a:off x="7277100" y="1395845"/>
            <a:ext cx="4267200" cy="4571999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A commercial port city.</a:t>
            </a:r>
            <a:br>
              <a:rPr lang="en-US" sz="4000" dirty="0"/>
            </a:br>
            <a:r>
              <a:rPr lang="en-US" sz="4000" dirty="0"/>
              <a:t>Wealthy inhabitants.</a:t>
            </a:r>
            <a:br>
              <a:rPr lang="en-US" sz="4000" dirty="0"/>
            </a:br>
            <a:r>
              <a:rPr lang="en-US" sz="4000" dirty="0"/>
              <a:t>Location of a famous university.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91000" y="381000"/>
            <a:ext cx="617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5400" b="1" dirty="0">
                <a:latin typeface="Papyrus" pitchFamily="66" charset="0"/>
              </a:rPr>
              <a:t>Tarsus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2209800" y="228601"/>
            <a:ext cx="1981200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solidFill>
                <a:schemeClr val="bg1"/>
              </a:solidFill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1828800"/>
            <a:ext cx="5562600" cy="46482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133600" y="228601"/>
            <a:ext cx="6324600" cy="785813"/>
          </a:xfrm>
        </p:spPr>
        <p:txBody>
          <a:bodyPr>
            <a:norm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Acquitted &amp; Released?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3384569" y="1130431"/>
            <a:ext cx="6798736" cy="1307970"/>
          </a:xfrm>
        </p:spPr>
        <p:txBody>
          <a:bodyPr>
            <a:normAutofit fontScale="77500" lnSpcReduction="20000"/>
          </a:bodyPr>
          <a:lstStyle/>
          <a:p>
            <a:r>
              <a:rPr lang="en-US" sz="3300" dirty="0"/>
              <a:t>Paul had always dreamed of traveling to Spain</a:t>
            </a:r>
            <a:r>
              <a:rPr lang="en-US" dirty="0"/>
              <a:t>.</a:t>
            </a:r>
          </a:p>
          <a:p>
            <a:pPr algn="ctr">
              <a:buNone/>
            </a:pPr>
            <a:r>
              <a:rPr lang="en-US" sz="4600" b="1" i="1" dirty="0"/>
              <a:t>Romans 15:19-29</a:t>
            </a:r>
            <a:r>
              <a:rPr lang="en-US" sz="2300" b="1" i="1" dirty="0"/>
              <a:t> </a:t>
            </a:r>
          </a:p>
        </p:txBody>
      </p:sp>
      <p:pic>
        <p:nvPicPr>
          <p:cNvPr id="8" name="Picture 7"/>
          <p:cNvPicPr/>
          <p:nvPr/>
        </p:nvPicPr>
        <p:blipFill>
          <a:blip r:embed="rId3" cstate="print"/>
          <a:srcRect l="30390" t="22570" r="29657" b="35950"/>
          <a:stretch>
            <a:fillRect/>
          </a:stretch>
        </p:blipFill>
        <p:spPr bwMode="auto">
          <a:xfrm>
            <a:off x="2971800" y="2590801"/>
            <a:ext cx="8534400" cy="426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2209800" y="228601"/>
            <a:ext cx="1981200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solidFill>
                <a:schemeClr val="bg1"/>
              </a:solidFill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1828800"/>
            <a:ext cx="5562600" cy="46482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057400" y="228601"/>
            <a:ext cx="6112934" cy="1303867"/>
          </a:xfrm>
        </p:spPr>
        <p:txBody>
          <a:bodyPr>
            <a:norm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Acquitted &amp; Released?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700866" y="1166814"/>
            <a:ext cx="9110134" cy="5691186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He may have had opportunity to do so for this first imprisonment may have come to a close. </a:t>
            </a:r>
          </a:p>
          <a:p>
            <a:r>
              <a:rPr lang="en-US" sz="2800" dirty="0"/>
              <a:t>It is theorized that Paul could have been acquitted because no witnesses appeared against him.</a:t>
            </a:r>
          </a:p>
          <a:p>
            <a:r>
              <a:rPr lang="en-US" sz="2800" dirty="0"/>
              <a:t>Also, he writes to Timothy as if he is a free man - or at least soon to be a freed man</a:t>
            </a:r>
          </a:p>
          <a:p>
            <a:pPr algn="ctr">
              <a:buNone/>
            </a:pPr>
            <a:r>
              <a:rPr lang="en-US" sz="5400" b="1" i="1" dirty="0"/>
              <a:t>1 Timothy 3:14; 4:13</a:t>
            </a:r>
            <a:endParaRPr lang="en-US" b="1" i="1" dirty="0"/>
          </a:p>
          <a:p>
            <a:r>
              <a:rPr lang="en-US" sz="2400" dirty="0"/>
              <a:t>During this period of freedom he wrote his first epistle to Timothy and his epistle to Titus. </a:t>
            </a:r>
          </a:p>
          <a:p>
            <a:r>
              <a:rPr lang="en-US" sz="2400" dirty="0"/>
              <a:t>Both epistles have an upbeat tone as if Paul were under a release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2209800" y="228601"/>
            <a:ext cx="1981200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solidFill>
                <a:schemeClr val="bg1"/>
              </a:solidFill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1828800"/>
            <a:ext cx="5562600" cy="46482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91000" y="381000"/>
            <a:ext cx="617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600" b="1" dirty="0">
                <a:latin typeface="Papyrus" pitchFamily="66" charset="0"/>
                <a:ea typeface="+mj-ea"/>
                <a:cs typeface="+mj-cs"/>
              </a:rPr>
              <a:t>  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154882" y="105833"/>
            <a:ext cx="5943600" cy="1303867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Did Not Get Very Far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589212" y="2133599"/>
            <a:ext cx="9450388" cy="4618567"/>
          </a:xfrm>
        </p:spPr>
        <p:txBody>
          <a:bodyPr>
            <a:normAutofit/>
          </a:bodyPr>
          <a:lstStyle/>
          <a:p>
            <a:pPr lvl="5"/>
            <a:r>
              <a:rPr lang="en-US" sz="3200" dirty="0"/>
              <a:t>The year of his release [if indeed he saw freedom for a season] was marked by the burning of Rome, which Nero saw fit to blame on the Christians. </a:t>
            </a:r>
          </a:p>
          <a:p>
            <a:r>
              <a:rPr lang="en-US" sz="2800" dirty="0"/>
              <a:t>A fierce persecution now broke out against the Christians. </a:t>
            </a:r>
          </a:p>
          <a:p>
            <a:r>
              <a:rPr lang="en-US" sz="2800" dirty="0"/>
              <a:t>Paul was seized, and once more conveyed to Rome as a prisoner. </a:t>
            </a:r>
          </a:p>
        </p:txBody>
      </p:sp>
      <p:pic>
        <p:nvPicPr>
          <p:cNvPr id="8" name="Picture 7" descr="rome bur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2400" y="76200"/>
            <a:ext cx="3300600" cy="4437781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2209800" y="228601"/>
            <a:ext cx="1981200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solidFill>
                <a:schemeClr val="bg1"/>
              </a:solidFill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1828800"/>
            <a:ext cx="5562600" cy="46482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Did Not Get Very Far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589212" y="1676400"/>
            <a:ext cx="8915400" cy="4234822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During this imprisonment it is supposed he wrote the second epistle to Timothy … the last he ever wrote</a:t>
            </a:r>
            <a:r>
              <a:rPr lang="en-US" sz="2400" dirty="0"/>
              <a:t>.</a:t>
            </a:r>
          </a:p>
          <a:p>
            <a:pPr algn="ctr">
              <a:buNone/>
            </a:pPr>
            <a:r>
              <a:rPr lang="en-US" sz="5400" b="1" i="1" dirty="0"/>
              <a:t>2 Timothy 4:1-8</a:t>
            </a:r>
            <a:endParaRPr lang="en-US" sz="2800" b="1" i="1" dirty="0"/>
          </a:p>
          <a:p>
            <a:r>
              <a:rPr lang="en-US" sz="3000" dirty="0"/>
              <a:t>He appeared again at Nero’s bar, and this time the charge did not break down. </a:t>
            </a:r>
          </a:p>
          <a:p>
            <a:r>
              <a:rPr lang="en-US" sz="3000" dirty="0"/>
              <a:t>He was "guilty" of being a Christian and executed in AD 66. </a:t>
            </a:r>
          </a:p>
          <a:p>
            <a:pPr algn="ctr">
              <a:buNone/>
            </a:pPr>
            <a:r>
              <a:rPr lang="en-US" sz="3600" b="1" dirty="0"/>
              <a:t>(4 yrs prior to the destruction of Jerusalem)</a:t>
            </a:r>
            <a:endParaRPr lang="en-US" sz="2400" b="1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2209800" y="228601"/>
            <a:ext cx="1981200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solidFill>
                <a:schemeClr val="bg1"/>
              </a:solidFill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1828800"/>
            <a:ext cx="5562600" cy="46482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91000" y="381000"/>
            <a:ext cx="617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600" b="1" dirty="0">
                <a:latin typeface="Papyrus" pitchFamily="66" charset="0"/>
                <a:ea typeface="+mj-ea"/>
                <a:cs typeface="+mj-cs"/>
              </a:rPr>
              <a:t>  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Family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589212" y="1752601"/>
            <a:ext cx="9069388" cy="4876798"/>
          </a:xfrm>
        </p:spPr>
        <p:txBody>
          <a:bodyPr>
            <a:normAutofit/>
          </a:bodyPr>
          <a:lstStyle/>
          <a:p>
            <a:r>
              <a:rPr lang="en-US" sz="2800" dirty="0"/>
              <a:t>Father - was of the straightest sect, a Pharisee </a:t>
            </a:r>
          </a:p>
          <a:p>
            <a:pPr algn="ctr">
              <a:buNone/>
            </a:pPr>
            <a:r>
              <a:rPr lang="en-US" sz="4800" b="1" i="1" dirty="0"/>
              <a:t>Acts 23:6</a:t>
            </a:r>
          </a:p>
          <a:p>
            <a:pPr algn="ctr">
              <a:buNone/>
            </a:pPr>
            <a:r>
              <a:rPr lang="en-US" sz="4800" b="1" i="1" dirty="0"/>
              <a:t>Philippians 3:5</a:t>
            </a:r>
          </a:p>
          <a:p>
            <a:r>
              <a:rPr lang="en-US" sz="2800" dirty="0"/>
              <a:t>Mother – was like-minded with her husband.</a:t>
            </a:r>
          </a:p>
          <a:p>
            <a:r>
              <a:rPr lang="en-US" sz="2800" dirty="0"/>
              <a:t>Together - he could afterwards speak of himself as being, from his youth up, </a:t>
            </a:r>
            <a:r>
              <a:rPr lang="en-US" sz="2800" b="1" i="1" dirty="0"/>
              <a:t>“touching the righteousness which is in the law, blameless” (Philippians 3:6).</a:t>
            </a:r>
            <a:endParaRPr lang="en-US" sz="2800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2209800" y="228601"/>
            <a:ext cx="1981200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solidFill>
                <a:schemeClr val="bg1"/>
              </a:solidFill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1828800"/>
            <a:ext cx="5562600" cy="46482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91000" y="381000"/>
            <a:ext cx="617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600" b="1" dirty="0">
                <a:latin typeface="Papyrus" pitchFamily="66" charset="0"/>
                <a:ea typeface="+mj-ea"/>
                <a:cs typeface="+mj-cs"/>
              </a:rPr>
              <a:t>  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Family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pyrus" pitchFamily="66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600" dirty="0"/>
              <a:t>Siblings- We read of his sister and his sister’s son </a:t>
            </a:r>
            <a:r>
              <a:rPr lang="en-US" sz="3600" b="1" dirty="0"/>
              <a:t>(Acts 23:16), </a:t>
            </a:r>
            <a:r>
              <a:rPr lang="en-US" sz="3600" dirty="0"/>
              <a:t>and of other relatives </a:t>
            </a:r>
            <a:r>
              <a:rPr lang="en-US" sz="3600" b="1" dirty="0"/>
              <a:t>(Romans 16:7, 11, 12). </a:t>
            </a:r>
          </a:p>
          <a:p>
            <a:r>
              <a:rPr lang="en-US" sz="3600" dirty="0"/>
              <a:t>Though a Jew, his father was a Roman citizen. A valuable privilege, and one that was to prove of great use to Paul, although not in the way his father might have expected or wanted. </a:t>
            </a:r>
            <a:r>
              <a:rPr lang="en-US" b="1" dirty="0"/>
              <a:t>(Acts 16:35-39; 25:9-12)</a:t>
            </a:r>
            <a:endParaRPr lang="en-US" sz="3600" b="1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2209800" y="228601"/>
            <a:ext cx="1981200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solidFill>
                <a:schemeClr val="bg1"/>
              </a:solidFill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1828800"/>
            <a:ext cx="5562600" cy="46482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91000" y="381000"/>
            <a:ext cx="617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600" b="1" dirty="0">
                <a:latin typeface="Papyrus" pitchFamily="66" charset="0"/>
                <a:ea typeface="+mj-ea"/>
                <a:cs typeface="+mj-cs"/>
              </a:rPr>
              <a:t>  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Growing Up In Tarsus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700866" y="1600200"/>
            <a:ext cx="4842935" cy="5029199"/>
          </a:xfrm>
        </p:spPr>
        <p:txBody>
          <a:bodyPr/>
          <a:lstStyle/>
          <a:p>
            <a:r>
              <a:rPr lang="en-US" sz="2800" dirty="0"/>
              <a:t>Merchant or Rabbi?</a:t>
            </a:r>
          </a:p>
          <a:p>
            <a:r>
              <a:rPr lang="en-US" sz="2800" dirty="0"/>
              <a:t>According to Jewish custom he learned a worldly trade [a fall back strategy].</a:t>
            </a:r>
          </a:p>
          <a:p>
            <a:r>
              <a:rPr lang="en-US" sz="2800" dirty="0"/>
              <a:t>The trade he acquired was the making of tents from goats’ hair cloth, a trade quite common to Tarsus. </a:t>
            </a:r>
          </a:p>
          <a:p>
            <a:endParaRPr lang="en-US" dirty="0"/>
          </a:p>
        </p:txBody>
      </p:sp>
      <p:pic>
        <p:nvPicPr>
          <p:cNvPr id="8" name="Picture 7" descr="paul tent mak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0" y="1706436"/>
            <a:ext cx="3429000" cy="456330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2209800" y="228601"/>
            <a:ext cx="1981200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solidFill>
                <a:schemeClr val="bg1"/>
              </a:solidFill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1828800"/>
            <a:ext cx="5562600" cy="46482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91000" y="381000"/>
            <a:ext cx="617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600" b="1" dirty="0">
                <a:latin typeface="Papyrus" pitchFamily="66" charset="0"/>
                <a:ea typeface="+mj-ea"/>
                <a:cs typeface="+mj-cs"/>
              </a:rPr>
              <a:t>  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Going To The Big City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495799"/>
          </a:xfrm>
        </p:spPr>
        <p:txBody>
          <a:bodyPr>
            <a:normAutofit/>
          </a:bodyPr>
          <a:lstStyle/>
          <a:p>
            <a:r>
              <a:rPr lang="en-US" sz="2800" dirty="0"/>
              <a:t>At thirteen years of age, sent to the great Jewish school of sacred learning at Jerusalem.</a:t>
            </a:r>
          </a:p>
          <a:p>
            <a:r>
              <a:rPr lang="en-US" sz="2800" dirty="0"/>
              <a:t>As a student of the law he became a pupil of the celebrated rabbi Gamaliel</a:t>
            </a:r>
          </a:p>
          <a:p>
            <a:pPr algn="ctr">
              <a:buNone/>
            </a:pPr>
            <a:r>
              <a:rPr lang="en-US" sz="6000" b="1" i="1" dirty="0"/>
              <a:t>Acts 22:3</a:t>
            </a:r>
            <a:endParaRPr lang="en-US" b="1" i="1" dirty="0"/>
          </a:p>
          <a:p>
            <a:r>
              <a:rPr lang="en-US" sz="2600" dirty="0"/>
              <a:t>Here he would spend many years in an elaborate study of the Scriptures, learning the rabbinic method of reasoning, questioning, and orating.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background-al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1066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2209800" y="228601"/>
            <a:ext cx="1981200" cy="78581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solidFill>
                <a:schemeClr val="bg1"/>
              </a:solidFill>
              <a:latin typeface="Century Schoolbook" pitchFamily="18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1828800"/>
            <a:ext cx="5562600" cy="46482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91000" y="381000"/>
            <a:ext cx="617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600" b="1" dirty="0">
                <a:latin typeface="Papyrus" pitchFamily="66" charset="0"/>
                <a:ea typeface="+mj-ea"/>
                <a:cs typeface="+mj-cs"/>
              </a:rPr>
              <a:t>  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020762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Luke 2:46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438400" y="990600"/>
            <a:ext cx="9296400" cy="5486400"/>
          </a:xfrm>
        </p:spPr>
        <p:txBody>
          <a:bodyPr/>
          <a:lstStyle/>
          <a:p>
            <a:r>
              <a:rPr lang="en-US" sz="2800" dirty="0"/>
              <a:t>It would not be too hard to imagine the student Saul earnestly attentive to instruction, perhaps in the same audience with Jesus. </a:t>
            </a:r>
          </a:p>
          <a:p>
            <a:pPr marL="3657600" lvl="8" indent="0">
              <a:buNone/>
            </a:pPr>
            <a:r>
              <a:rPr lang="en-US" sz="3200" dirty="0"/>
              <a:t> </a:t>
            </a:r>
            <a:r>
              <a:rPr lang="en-US" sz="3600" dirty="0"/>
              <a:t>During these years of diligent study he lived </a:t>
            </a:r>
            <a:r>
              <a:rPr lang="en-US" sz="3600" b="1" i="1" dirty="0"/>
              <a:t>“in all good conscience” (Acts 23:1)</a:t>
            </a:r>
            <a:r>
              <a:rPr lang="en-US" sz="3600" dirty="0"/>
              <a:t>, unstained by the vices that had come to the great city Jerusalem. </a:t>
            </a:r>
            <a:endParaRPr lang="en-US" sz="3200" dirty="0"/>
          </a:p>
          <a:p>
            <a:endParaRPr lang="en-US" dirty="0"/>
          </a:p>
        </p:txBody>
      </p:sp>
      <p:pic>
        <p:nvPicPr>
          <p:cNvPr id="8" name="Picture 7" descr="boy jesus in the templ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8800" y="2705100"/>
            <a:ext cx="4167130" cy="33909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4380</TotalTime>
  <Words>2348</Words>
  <Application>Microsoft Office PowerPoint</Application>
  <PresentationFormat>Widescreen</PresentationFormat>
  <Paragraphs>296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Calibri</vt:lpstr>
      <vt:lpstr>Century Gothic</vt:lpstr>
      <vt:lpstr>Century Schoolbook</vt:lpstr>
      <vt:lpstr>Papyrus</vt:lpstr>
      <vt:lpstr>Tempus Sans ITC</vt:lpstr>
      <vt:lpstr>Wingdings 3</vt:lpstr>
      <vt:lpstr>Wisp</vt:lpstr>
      <vt:lpstr>The Life of Saul of Tarsus  —Part 1</vt:lpstr>
      <vt:lpstr>  Background:  </vt:lpstr>
      <vt:lpstr>  Background:  </vt:lpstr>
      <vt:lpstr>A commercial port city. Wealthy inhabitants. Location of a famous university.</vt:lpstr>
      <vt:lpstr>Family</vt:lpstr>
      <vt:lpstr>Family</vt:lpstr>
      <vt:lpstr>Growing Up In Tarsus</vt:lpstr>
      <vt:lpstr>Going To The Big City</vt:lpstr>
      <vt:lpstr>Luke 2:46</vt:lpstr>
      <vt:lpstr>Back Home Again</vt:lpstr>
      <vt:lpstr>Chance Encounters With Jesus</vt:lpstr>
      <vt:lpstr>Chance Encounters With Jesus</vt:lpstr>
      <vt:lpstr>Soon After Pentecost</vt:lpstr>
      <vt:lpstr>Acts 7:58</vt:lpstr>
      <vt:lpstr>A Murderer &amp; Blasphemer</vt:lpstr>
      <vt:lpstr>A Murderer &amp; Blasphemer</vt:lpstr>
      <vt:lpstr>A Conversion: This was a long journey of about 130 miles that would occupy perhaps six days. With his few attendants he steadily went onward, breathing out threatening and slaughter (Acts 9:1).  He had reached the last stage of his journey, and was within sight of Damascus. </vt:lpstr>
      <vt:lpstr>His Conversion </vt:lpstr>
      <vt:lpstr>His Conversion </vt:lpstr>
      <vt:lpstr>The Life of Saul of Tarsus – End of Part 1</vt:lpstr>
      <vt:lpstr>The Life of Saul of Tarsus – Part 2</vt:lpstr>
      <vt:lpstr>After his Conversion: Wilderness Wanderings</vt:lpstr>
      <vt:lpstr>3 years in Damascus</vt:lpstr>
      <vt:lpstr>What Goes Around….</vt:lpstr>
      <vt:lpstr>Acts 9:26-29:</vt:lpstr>
      <vt:lpstr>Where to Go? – Back Home!</vt:lpstr>
      <vt:lpstr>Called Back Into Service</vt:lpstr>
      <vt:lpstr>Mark 16:15</vt:lpstr>
      <vt:lpstr>What’s In A Name?</vt:lpstr>
      <vt:lpstr>John Mark leaves for Jerusalem at Perga</vt:lpstr>
      <vt:lpstr>After the Jerusalem Conference</vt:lpstr>
      <vt:lpstr>John Mark leaves for Jerusalem at Perga</vt:lpstr>
      <vt:lpstr>John Mark leaves for Jerusalem at Perga</vt:lpstr>
      <vt:lpstr>Things Get Ugly</vt:lpstr>
      <vt:lpstr>Paul In Prison</vt:lpstr>
      <vt:lpstr>Appeals to Caesar – Off To Rome</vt:lpstr>
      <vt:lpstr>Under House Arrest</vt:lpstr>
      <vt:lpstr>Who’s the Prisoner?</vt:lpstr>
      <vt:lpstr>Prolific Writer</vt:lpstr>
      <vt:lpstr>Acquitted &amp; Released?</vt:lpstr>
      <vt:lpstr>Acquitted &amp; Released?</vt:lpstr>
      <vt:lpstr>Did Not Get Very Far</vt:lpstr>
      <vt:lpstr>Did Not Get Very Far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 K. Buselmeier</dc:creator>
  <cp:lastModifiedBy>Bill McIlvain</cp:lastModifiedBy>
  <cp:revision>231</cp:revision>
  <dcterms:created xsi:type="dcterms:W3CDTF">2010-05-24T12:47:23Z</dcterms:created>
  <dcterms:modified xsi:type="dcterms:W3CDTF">2023-04-15T23:35:24Z</dcterms:modified>
</cp:coreProperties>
</file>