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3"/>
  </p:notesMasterIdLst>
  <p:sldIdLst>
    <p:sldId id="264" r:id="rId3"/>
    <p:sldId id="257" r:id="rId4"/>
    <p:sldId id="274" r:id="rId5"/>
    <p:sldId id="277" r:id="rId6"/>
    <p:sldId id="278" r:id="rId7"/>
    <p:sldId id="267" r:id="rId8"/>
    <p:sldId id="280" r:id="rId9"/>
    <p:sldId id="282" r:id="rId10"/>
    <p:sldId id="281" r:id="rId11"/>
    <p:sldId id="283" r:id="rId12"/>
    <p:sldId id="279" r:id="rId13"/>
    <p:sldId id="284" r:id="rId14"/>
    <p:sldId id="286" r:id="rId15"/>
    <p:sldId id="285" r:id="rId16"/>
    <p:sldId id="289" r:id="rId17"/>
    <p:sldId id="269" r:id="rId18"/>
    <p:sldId id="287" r:id="rId19"/>
    <p:sldId id="288" r:id="rId20"/>
    <p:sldId id="271" r:id="rId21"/>
    <p:sldId id="268"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145150"/>
    <a:srgbClr val="33CCCC"/>
    <a:srgbClr val="0099CC"/>
    <a:srgbClr val="0099FF"/>
    <a:srgbClr val="FFCC00"/>
    <a:srgbClr val="66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773" autoAdjust="0"/>
  </p:normalViewPr>
  <p:slideViewPr>
    <p:cSldViewPr>
      <p:cViewPr varScale="1">
        <p:scale>
          <a:sx n="75" d="100"/>
          <a:sy n="75" d="100"/>
        </p:scale>
        <p:origin x="126" y="79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32ED3A-E3B5-404E-B951-F0EBF8FA31A9}" type="datetimeFigureOut">
              <a:rPr lang="en-US"/>
              <a:pPr>
                <a:defRPr/>
              </a:pPr>
              <a:t>4/15/2023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0DE565D-7496-47A5-AA07-3CD1D7DD634B}" type="slidenum">
              <a:rPr lang="en-US"/>
              <a:pPr>
                <a:defRPr/>
              </a:pPr>
              <a:t>‹#›</a:t>
            </a:fld>
            <a:endParaRPr lang="en-US"/>
          </a:p>
        </p:txBody>
      </p:sp>
    </p:spTree>
    <p:extLst>
      <p:ext uri="{BB962C8B-B14F-4D97-AF65-F5344CB8AC3E}">
        <p14:creationId xmlns:p14="http://schemas.microsoft.com/office/powerpoint/2010/main" val="8132487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27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27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99C7D63-401F-40ED-9F50-F38E5FC5E8BA}" type="datetime8">
              <a:rPr lang="en-US"/>
              <a:pPr fontAlgn="base">
                <a:spcBef>
                  <a:spcPct val="0"/>
                </a:spcBef>
                <a:spcAft>
                  <a:spcPct val="0"/>
                </a:spcAft>
              </a:pPr>
              <a:t>4/15/2023 3:09 PM</a:t>
            </a:fld>
            <a:endParaRPr lang="en-US"/>
          </a:p>
        </p:txBody>
      </p:sp>
      <p:sp>
        <p:nvSpPr>
          <p:cNvPr id="327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27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EC9DEC-7CF4-41C8-AC28-A9BC203FEBA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89289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Calling population – customers seeking to obtain a service / people in line for service</a:t>
            </a:r>
          </a:p>
          <a:p>
            <a:pPr>
              <a:spcBef>
                <a:spcPct val="0"/>
              </a:spcBef>
            </a:pPr>
            <a:r>
              <a:rPr lang="en-US"/>
              <a:t>Arrival process – calculating the arrival time, and the interval between arrivals (Poisson distribution)</a:t>
            </a:r>
          </a:p>
          <a:p>
            <a:pPr>
              <a:spcBef>
                <a:spcPct val="0"/>
              </a:spcBef>
            </a:pPr>
            <a:r>
              <a:rPr lang="en-US"/>
              <a:t>	variation in demand intensity affects the requirements for service capacity </a:t>
            </a:r>
          </a:p>
          <a:p>
            <a:pPr>
              <a:spcBef>
                <a:spcPct val="0"/>
              </a:spcBef>
            </a:pPr>
            <a:r>
              <a:rPr lang="en-US"/>
              <a:t>	service capacity should be adjusted to meet demand when possible</a:t>
            </a:r>
          </a:p>
          <a:p>
            <a:pPr>
              <a:spcBef>
                <a:spcPct val="0"/>
              </a:spcBef>
            </a:pPr>
            <a:r>
              <a:rPr lang="en-US"/>
              <a:t>	this can be made possible through cross training employees or having the customers serve themselves (grocery store)</a:t>
            </a:r>
          </a:p>
          <a:p>
            <a:pPr>
              <a:spcBef>
                <a:spcPct val="0"/>
              </a:spcBef>
            </a:pPr>
            <a:r>
              <a:rPr lang="en-US"/>
              <a:t>Queuing configuration – number of servers, their location, spatial requirements and their effects on customer behavior</a:t>
            </a:r>
          </a:p>
          <a:p>
            <a:pPr>
              <a:spcBef>
                <a:spcPct val="0"/>
              </a:spcBef>
            </a:pPr>
            <a:r>
              <a:rPr lang="en-US"/>
              <a:t>	virtual queue – no visual indication of your place in line</a:t>
            </a:r>
          </a:p>
          <a:p>
            <a:pPr>
              <a:spcBef>
                <a:spcPct val="0"/>
              </a:spcBef>
            </a:pPr>
            <a:r>
              <a:rPr lang="en-US"/>
              <a:t>	finite queue – not enough space to accommodate all customers</a:t>
            </a:r>
          </a:p>
          <a:p>
            <a:pPr>
              <a:spcBef>
                <a:spcPct val="0"/>
              </a:spcBef>
            </a:pPr>
            <a:r>
              <a:rPr lang="en-US"/>
              <a:t>Service process – overall service performance</a:t>
            </a:r>
          </a:p>
          <a:p>
            <a:pPr>
              <a:spcBef>
                <a:spcPct val="0"/>
              </a:spcBef>
            </a:pPr>
            <a:endParaRPr lang="en-US"/>
          </a:p>
          <a:p>
            <a:pPr>
              <a:spcBef>
                <a:spcPct val="0"/>
              </a:spcBef>
            </a:pPr>
            <a:r>
              <a:rPr lang="en-US"/>
              <a:t>Most queuing models assume that customers stay in the line once they join it.</a:t>
            </a:r>
          </a:p>
          <a:p>
            <a:pPr>
              <a:spcBef>
                <a:spcPct val="0"/>
              </a:spcBef>
            </a:pPr>
            <a:r>
              <a:rPr lang="en-US"/>
              <a:t> In other words, customers do not exhibit balking ( refusing to join the queue once they see how long it is) or reneging ( leaving the line before completing the service).</a:t>
            </a:r>
          </a:p>
          <a:p>
            <a:pPr>
              <a:spcBef>
                <a:spcPct val="0"/>
              </a:spcBef>
            </a:pPr>
            <a:endParaRPr lang="en-US"/>
          </a:p>
        </p:txBody>
      </p:sp>
      <p:sp>
        <p:nvSpPr>
          <p:cNvPr id="4710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47109"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685C53BD-4991-4BAA-824C-AC9E07D3CC6E}" type="datetime8">
              <a:rPr lang="en-US" sz="1200">
                <a:latin typeface="Calibri" pitchFamily="34" charset="0"/>
              </a:rPr>
              <a:pPr algn="r"/>
              <a:t>4/15/2023 3:09 PM</a:t>
            </a:fld>
            <a:endParaRPr lang="en-US" sz="1200">
              <a:latin typeface="Calibri" pitchFamily="34" charset="0"/>
            </a:endParaRPr>
          </a:p>
        </p:txBody>
      </p:sp>
      <p:sp>
        <p:nvSpPr>
          <p:cNvPr id="47110"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Trebuchet MS" pitchFamily="34" charset="0"/>
              </a:rPr>
            </a:br>
            <a:r>
              <a:rPr lang="en-US" sz="1200">
                <a:solidFill>
                  <a:srgbClr val="000000"/>
                </a:solidFill>
                <a:latin typeface="Trebuchet MS" pitchFamily="34" charset="0"/>
              </a:rPr>
              <a:t>MICROSOFT MAKES NO WARRANTIES, EXPRESS, IMPLIED OR STATUTORY, AS TO THE INFORMATION IN THIS PRESENTATION.</a:t>
            </a:r>
          </a:p>
          <a:p>
            <a:endParaRPr lang="en-US" sz="1200">
              <a:latin typeface="Trebuchet MS" pitchFamily="34" charset="0"/>
            </a:endParaRPr>
          </a:p>
        </p:txBody>
      </p:sp>
      <p:sp>
        <p:nvSpPr>
          <p:cNvPr id="47111"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6E26C51-FAF1-4A23-975F-11B9353FE1B8}" type="slidenum">
              <a:rPr lang="en-US" sz="1200">
                <a:latin typeface="Calibri" pitchFamily="34" charset="0"/>
              </a:rPr>
              <a:pPr algn="r"/>
              <a:t>16</a:t>
            </a:fld>
            <a:endParaRPr lang="en-US" sz="1200">
              <a:latin typeface="Calibri" pitchFamily="34" charset="0"/>
            </a:endParaRPr>
          </a:p>
        </p:txBody>
      </p:sp>
    </p:spTree>
    <p:extLst>
      <p:ext uri="{BB962C8B-B14F-4D97-AF65-F5344CB8AC3E}">
        <p14:creationId xmlns:p14="http://schemas.microsoft.com/office/powerpoint/2010/main" val="122344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Calling population – customers seeking to obtain a service / people in line for service</a:t>
            </a:r>
          </a:p>
          <a:p>
            <a:pPr>
              <a:spcBef>
                <a:spcPct val="0"/>
              </a:spcBef>
            </a:pPr>
            <a:r>
              <a:rPr lang="en-US"/>
              <a:t>Arrival process – calculating the arrival time, and the interval between arrivals (Poisson distribution)</a:t>
            </a:r>
          </a:p>
          <a:p>
            <a:pPr>
              <a:spcBef>
                <a:spcPct val="0"/>
              </a:spcBef>
            </a:pPr>
            <a:r>
              <a:rPr lang="en-US"/>
              <a:t>	variation in demand intensity affects the requirements for service capacity </a:t>
            </a:r>
          </a:p>
          <a:p>
            <a:pPr>
              <a:spcBef>
                <a:spcPct val="0"/>
              </a:spcBef>
            </a:pPr>
            <a:r>
              <a:rPr lang="en-US"/>
              <a:t>	service capacity should be adjusted to meet demand when possible</a:t>
            </a:r>
          </a:p>
          <a:p>
            <a:pPr>
              <a:spcBef>
                <a:spcPct val="0"/>
              </a:spcBef>
            </a:pPr>
            <a:r>
              <a:rPr lang="en-US"/>
              <a:t>	this can be made possible through cross training employees or having the customers serve themselves (grocery store)</a:t>
            </a:r>
          </a:p>
          <a:p>
            <a:pPr>
              <a:spcBef>
                <a:spcPct val="0"/>
              </a:spcBef>
            </a:pPr>
            <a:r>
              <a:rPr lang="en-US"/>
              <a:t>Queuing configuration – number of servers, their location, spatial requirements and their effects on customer behavior</a:t>
            </a:r>
          </a:p>
          <a:p>
            <a:pPr>
              <a:spcBef>
                <a:spcPct val="0"/>
              </a:spcBef>
            </a:pPr>
            <a:r>
              <a:rPr lang="en-US"/>
              <a:t>	virtual queue – no visual indication of your place in line</a:t>
            </a:r>
          </a:p>
          <a:p>
            <a:pPr>
              <a:spcBef>
                <a:spcPct val="0"/>
              </a:spcBef>
            </a:pPr>
            <a:r>
              <a:rPr lang="en-US"/>
              <a:t>	finite queue – not enough space to accommodate all customers</a:t>
            </a:r>
          </a:p>
          <a:p>
            <a:pPr>
              <a:spcBef>
                <a:spcPct val="0"/>
              </a:spcBef>
            </a:pPr>
            <a:r>
              <a:rPr lang="en-US"/>
              <a:t>Service process – overall service performance</a:t>
            </a:r>
          </a:p>
          <a:p>
            <a:pPr>
              <a:spcBef>
                <a:spcPct val="0"/>
              </a:spcBef>
            </a:pPr>
            <a:endParaRPr lang="en-US"/>
          </a:p>
          <a:p>
            <a:pPr>
              <a:spcBef>
                <a:spcPct val="0"/>
              </a:spcBef>
            </a:pPr>
            <a:r>
              <a:rPr lang="en-US"/>
              <a:t>Most queuing models assume that customers stay in the line once they join it.</a:t>
            </a:r>
          </a:p>
          <a:p>
            <a:pPr>
              <a:spcBef>
                <a:spcPct val="0"/>
              </a:spcBef>
            </a:pPr>
            <a:r>
              <a:rPr lang="en-US"/>
              <a:t> In other words, customers do not exhibit balking ( refusing to join the queue once they see how long it is) or reneging ( leaving the line before completing the service).</a:t>
            </a:r>
          </a:p>
          <a:p>
            <a:pPr>
              <a:spcBef>
                <a:spcPct val="0"/>
              </a:spcBef>
            </a:pPr>
            <a:endParaRPr lang="en-US"/>
          </a:p>
        </p:txBody>
      </p:sp>
      <p:sp>
        <p:nvSpPr>
          <p:cNvPr id="4710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47109"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685C53BD-4991-4BAA-824C-AC9E07D3CC6E}" type="datetime8">
              <a:rPr lang="en-US" sz="1200">
                <a:latin typeface="Calibri" pitchFamily="34" charset="0"/>
              </a:rPr>
              <a:pPr algn="r"/>
              <a:t>4/15/2023 3:09 PM</a:t>
            </a:fld>
            <a:endParaRPr lang="en-US" sz="1200">
              <a:latin typeface="Calibri" pitchFamily="34" charset="0"/>
            </a:endParaRPr>
          </a:p>
        </p:txBody>
      </p:sp>
      <p:sp>
        <p:nvSpPr>
          <p:cNvPr id="47110"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Trebuchet MS" pitchFamily="34" charset="0"/>
              </a:rPr>
            </a:br>
            <a:r>
              <a:rPr lang="en-US" sz="1200">
                <a:solidFill>
                  <a:srgbClr val="000000"/>
                </a:solidFill>
                <a:latin typeface="Trebuchet MS" pitchFamily="34" charset="0"/>
              </a:rPr>
              <a:t>MICROSOFT MAKES NO WARRANTIES, EXPRESS, IMPLIED OR STATUTORY, AS TO THE INFORMATION IN THIS PRESENTATION.</a:t>
            </a:r>
          </a:p>
          <a:p>
            <a:endParaRPr lang="en-US" sz="1200">
              <a:latin typeface="Trebuchet MS" pitchFamily="34" charset="0"/>
            </a:endParaRPr>
          </a:p>
        </p:txBody>
      </p:sp>
      <p:sp>
        <p:nvSpPr>
          <p:cNvPr id="47111"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6E26C51-FAF1-4A23-975F-11B9353FE1B8}" type="slidenum">
              <a:rPr lang="en-US" sz="1200">
                <a:latin typeface="Calibri" pitchFamily="34" charset="0"/>
              </a:rPr>
              <a:pPr algn="r"/>
              <a:t>17</a:t>
            </a:fld>
            <a:endParaRPr lang="en-US" sz="1200">
              <a:latin typeface="Calibri" pitchFamily="34" charset="0"/>
            </a:endParaRPr>
          </a:p>
        </p:txBody>
      </p:sp>
    </p:spTree>
    <p:extLst>
      <p:ext uri="{BB962C8B-B14F-4D97-AF65-F5344CB8AC3E}">
        <p14:creationId xmlns:p14="http://schemas.microsoft.com/office/powerpoint/2010/main" val="360221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Calling population – customers seeking to obtain a service / people in line for service</a:t>
            </a:r>
          </a:p>
          <a:p>
            <a:pPr>
              <a:spcBef>
                <a:spcPct val="0"/>
              </a:spcBef>
            </a:pPr>
            <a:r>
              <a:rPr lang="en-US"/>
              <a:t>Arrival process – calculating the arrival time, and the interval between arrivals (Poisson distribution)</a:t>
            </a:r>
          </a:p>
          <a:p>
            <a:pPr>
              <a:spcBef>
                <a:spcPct val="0"/>
              </a:spcBef>
            </a:pPr>
            <a:r>
              <a:rPr lang="en-US"/>
              <a:t>	variation in demand intensity affects the requirements for service capacity </a:t>
            </a:r>
          </a:p>
          <a:p>
            <a:pPr>
              <a:spcBef>
                <a:spcPct val="0"/>
              </a:spcBef>
            </a:pPr>
            <a:r>
              <a:rPr lang="en-US"/>
              <a:t>	service capacity should be adjusted to meet demand when possible</a:t>
            </a:r>
          </a:p>
          <a:p>
            <a:pPr>
              <a:spcBef>
                <a:spcPct val="0"/>
              </a:spcBef>
            </a:pPr>
            <a:r>
              <a:rPr lang="en-US"/>
              <a:t>	this can be made possible through cross training employees or having the customers serve themselves (grocery store)</a:t>
            </a:r>
          </a:p>
          <a:p>
            <a:pPr>
              <a:spcBef>
                <a:spcPct val="0"/>
              </a:spcBef>
            </a:pPr>
            <a:r>
              <a:rPr lang="en-US"/>
              <a:t>Queuing configuration – number of servers, their location, spatial requirements and their effects on customer behavior</a:t>
            </a:r>
          </a:p>
          <a:p>
            <a:pPr>
              <a:spcBef>
                <a:spcPct val="0"/>
              </a:spcBef>
            </a:pPr>
            <a:r>
              <a:rPr lang="en-US"/>
              <a:t>	virtual queue – no visual indication of your place in line</a:t>
            </a:r>
          </a:p>
          <a:p>
            <a:pPr>
              <a:spcBef>
                <a:spcPct val="0"/>
              </a:spcBef>
            </a:pPr>
            <a:r>
              <a:rPr lang="en-US"/>
              <a:t>	finite queue – not enough space to accommodate all customers</a:t>
            </a:r>
          </a:p>
          <a:p>
            <a:pPr>
              <a:spcBef>
                <a:spcPct val="0"/>
              </a:spcBef>
            </a:pPr>
            <a:r>
              <a:rPr lang="en-US"/>
              <a:t>Service process – overall service performance</a:t>
            </a:r>
          </a:p>
          <a:p>
            <a:pPr>
              <a:spcBef>
                <a:spcPct val="0"/>
              </a:spcBef>
            </a:pPr>
            <a:endParaRPr lang="en-US"/>
          </a:p>
          <a:p>
            <a:pPr>
              <a:spcBef>
                <a:spcPct val="0"/>
              </a:spcBef>
            </a:pPr>
            <a:r>
              <a:rPr lang="en-US"/>
              <a:t>Most queuing models assume that customers stay in the line once they join it.</a:t>
            </a:r>
          </a:p>
          <a:p>
            <a:pPr>
              <a:spcBef>
                <a:spcPct val="0"/>
              </a:spcBef>
            </a:pPr>
            <a:r>
              <a:rPr lang="en-US"/>
              <a:t> In other words, customers do not exhibit balking ( refusing to join the queue once they see how long it is) or reneging ( leaving the line before completing the service).</a:t>
            </a:r>
          </a:p>
          <a:p>
            <a:pPr>
              <a:spcBef>
                <a:spcPct val="0"/>
              </a:spcBef>
            </a:pPr>
            <a:endParaRPr lang="en-US"/>
          </a:p>
        </p:txBody>
      </p:sp>
      <p:sp>
        <p:nvSpPr>
          <p:cNvPr id="4710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47109"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685C53BD-4991-4BAA-824C-AC9E07D3CC6E}" type="datetime8">
              <a:rPr lang="en-US" sz="1200">
                <a:latin typeface="Calibri" pitchFamily="34" charset="0"/>
              </a:rPr>
              <a:pPr algn="r"/>
              <a:t>4/15/2023 3:09 PM</a:t>
            </a:fld>
            <a:endParaRPr lang="en-US" sz="1200">
              <a:latin typeface="Calibri" pitchFamily="34" charset="0"/>
            </a:endParaRPr>
          </a:p>
        </p:txBody>
      </p:sp>
      <p:sp>
        <p:nvSpPr>
          <p:cNvPr id="47110"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Trebuchet MS" pitchFamily="34" charset="0"/>
              </a:rPr>
            </a:br>
            <a:r>
              <a:rPr lang="en-US" sz="1200">
                <a:solidFill>
                  <a:srgbClr val="000000"/>
                </a:solidFill>
                <a:latin typeface="Trebuchet MS" pitchFamily="34" charset="0"/>
              </a:rPr>
              <a:t>MICROSOFT MAKES NO WARRANTIES, EXPRESS, IMPLIED OR STATUTORY, AS TO THE INFORMATION IN THIS PRESENTATION.</a:t>
            </a:r>
          </a:p>
          <a:p>
            <a:endParaRPr lang="en-US" sz="1200">
              <a:latin typeface="Trebuchet MS" pitchFamily="34" charset="0"/>
            </a:endParaRPr>
          </a:p>
        </p:txBody>
      </p:sp>
      <p:sp>
        <p:nvSpPr>
          <p:cNvPr id="47111"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6E26C51-FAF1-4A23-975F-11B9353FE1B8}" type="slidenum">
              <a:rPr lang="en-US" sz="1200">
                <a:latin typeface="Calibri" pitchFamily="34" charset="0"/>
              </a:rPr>
              <a:pPr algn="r"/>
              <a:t>18</a:t>
            </a:fld>
            <a:endParaRPr lang="en-US" sz="1200">
              <a:latin typeface="Calibri" pitchFamily="34" charset="0"/>
            </a:endParaRPr>
          </a:p>
        </p:txBody>
      </p:sp>
    </p:spTree>
    <p:extLst>
      <p:ext uri="{BB962C8B-B14F-4D97-AF65-F5344CB8AC3E}">
        <p14:creationId xmlns:p14="http://schemas.microsoft.com/office/powerpoint/2010/main" val="268313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5300"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55301"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FE96EAC4-021D-4A4B-8849-C71F4FF7C06E}" type="datetime8">
              <a:rPr lang="en-US" sz="1200">
                <a:latin typeface="Calibri" pitchFamily="34" charset="0"/>
              </a:rPr>
              <a:pPr algn="r"/>
              <a:t>4/15/2023 3:09 PM</a:t>
            </a:fld>
            <a:endParaRPr lang="en-US" sz="1200">
              <a:latin typeface="Calibri" pitchFamily="34" charset="0"/>
            </a:endParaRPr>
          </a:p>
        </p:txBody>
      </p:sp>
      <p:sp>
        <p:nvSpPr>
          <p:cNvPr id="55302"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Trebuchet MS" pitchFamily="34" charset="0"/>
              </a:rPr>
            </a:br>
            <a:r>
              <a:rPr lang="en-US" sz="1200">
                <a:solidFill>
                  <a:srgbClr val="000000"/>
                </a:solidFill>
                <a:latin typeface="Trebuchet MS" pitchFamily="34" charset="0"/>
              </a:rPr>
              <a:t>MICROSOFT MAKES NO WARRANTIES, EXPRESS, IMPLIED OR STATUTORY, AS TO THE INFORMATION IN THIS PRESENTATION.</a:t>
            </a:r>
          </a:p>
          <a:p>
            <a:endParaRPr lang="en-US" sz="1200">
              <a:latin typeface="Trebuchet MS" pitchFamily="34" charset="0"/>
            </a:endParaRPr>
          </a:p>
        </p:txBody>
      </p:sp>
      <p:sp>
        <p:nvSpPr>
          <p:cNvPr id="55303"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0B68B8-CA77-4173-AD8B-1F5A972BE66A}" type="slidenum">
              <a:rPr lang="en-US" sz="1200">
                <a:latin typeface="Calibri" pitchFamily="34" charset="0"/>
              </a:rPr>
              <a:pPr algn="r"/>
              <a:t>19</a:t>
            </a:fld>
            <a:endParaRPr lang="en-US" sz="1200">
              <a:latin typeface="Calibri" pitchFamily="34" charset="0"/>
            </a:endParaRPr>
          </a:p>
        </p:txBody>
      </p:sp>
    </p:spTree>
    <p:extLst>
      <p:ext uri="{BB962C8B-B14F-4D97-AF65-F5344CB8AC3E}">
        <p14:creationId xmlns:p14="http://schemas.microsoft.com/office/powerpoint/2010/main" val="26234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7A3FAB3-E49F-4D49-923B-AA6F3B7BD6C1}" type="datetime8">
              <a:rPr lang="en-US"/>
              <a:pPr fontAlgn="base">
                <a:spcBef>
                  <a:spcPct val="0"/>
                </a:spcBef>
                <a:spcAft>
                  <a:spcPct val="0"/>
                </a:spcAft>
              </a:pPr>
              <a:t>4/15/2023 3:09 PM</a:t>
            </a:fld>
            <a:endParaRPr lang="en-US"/>
          </a:p>
        </p:txBody>
      </p:sp>
      <p:sp>
        <p:nvSpPr>
          <p:cNvPr id="4096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4096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78668-2F2F-4ED1-87C7-99C4D17728A9}"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105646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Answers to these questions will allow the firm to adequately design a queuing system that will provide acceptable service to customers while minimizing service system cost and the cost of lost and disgruntled customers.</a:t>
            </a:r>
          </a:p>
          <a:p>
            <a:pPr>
              <a:spcBef>
                <a:spcPct val="0"/>
              </a:spcBef>
            </a:pPr>
            <a:endParaRPr lang="en-US"/>
          </a:p>
        </p:txBody>
      </p:sp>
      <p:sp>
        <p:nvSpPr>
          <p:cNvPr id="1843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184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EAA20D8-76ED-4FEA-8864-64DBBA1D712B}" type="datetime8">
              <a:rPr lang="en-US"/>
              <a:pPr fontAlgn="base">
                <a:spcBef>
                  <a:spcPct val="0"/>
                </a:spcBef>
                <a:spcAft>
                  <a:spcPct val="0"/>
                </a:spcAft>
              </a:pPr>
              <a:t>4/15/2023 3:09 PM</a:t>
            </a:fld>
            <a:endParaRPr lang="en-US"/>
          </a:p>
        </p:txBody>
      </p:sp>
      <p:sp>
        <p:nvSpPr>
          <p:cNvPr id="18437"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Trebuchet MS" pitchFamily="34" charset="0"/>
              </a:rPr>
            </a:br>
            <a:r>
              <a:rPr lang="en-US" sz="500">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sz="500">
              <a:latin typeface="Trebuchet MS" pitchFamily="34" charset="0"/>
            </a:endParaRPr>
          </a:p>
        </p:txBody>
      </p:sp>
      <p:sp>
        <p:nvSpPr>
          <p:cNvPr id="18438"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E926AD7-A4B7-419A-B5EE-9F56551313E3}"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261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Made necessary by varying arrival rates and service requirements.</a:t>
            </a:r>
          </a:p>
          <a:p>
            <a:pPr>
              <a:spcBef>
                <a:spcPct val="0"/>
              </a:spcBef>
            </a:pPr>
            <a:r>
              <a:rPr lang="en-US"/>
              <a:t>Properly thought out and designed queuing systems decrease waiting times and subsequently the need for further managing waiting times; however, occasionally, waiting time management tactics must be utilized to decrease perceived waiting times.</a:t>
            </a:r>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410600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94556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19001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222171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60444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8B074F5-C850-4ABD-81F4-B2E61F64DDD1}" type="datetime8">
              <a:rPr lang="en-US"/>
              <a:pPr fontAlgn="base">
                <a:spcBef>
                  <a:spcPct val="0"/>
                </a:spcBef>
                <a:spcAft>
                  <a:spcPct val="0"/>
                </a:spcAft>
              </a:pPr>
              <a:t>4/15/2023 3:09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a:p>
            <a:pPr fontAlgn="base">
              <a:spcBef>
                <a:spcPct val="0"/>
              </a:spcBef>
              <a:spcAft>
                <a:spcPct val="0"/>
              </a:spcAft>
            </a:pPr>
            <a:endParaRPr lang="en-US">
              <a:latin typeface="Trebuchet MS" pitchFamily="34" charset="0"/>
            </a:endParaRPr>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3BF78-D985-48F5-9786-3B0F539ADC87}"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55845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Calling population – customers seeking to obtain a service / people in line for service</a:t>
            </a:r>
          </a:p>
          <a:p>
            <a:pPr>
              <a:spcBef>
                <a:spcPct val="0"/>
              </a:spcBef>
            </a:pPr>
            <a:r>
              <a:rPr lang="en-US"/>
              <a:t>Arrival process – calculating the arrival time, and the interval between arrivals (Poisson distribution)</a:t>
            </a:r>
          </a:p>
          <a:p>
            <a:pPr>
              <a:spcBef>
                <a:spcPct val="0"/>
              </a:spcBef>
            </a:pPr>
            <a:r>
              <a:rPr lang="en-US"/>
              <a:t>	variation in demand intensity affects the requirements for service capacity </a:t>
            </a:r>
          </a:p>
          <a:p>
            <a:pPr>
              <a:spcBef>
                <a:spcPct val="0"/>
              </a:spcBef>
            </a:pPr>
            <a:r>
              <a:rPr lang="en-US"/>
              <a:t>	service capacity should be adjusted to meet demand when possible</a:t>
            </a:r>
          </a:p>
          <a:p>
            <a:pPr>
              <a:spcBef>
                <a:spcPct val="0"/>
              </a:spcBef>
            </a:pPr>
            <a:r>
              <a:rPr lang="en-US"/>
              <a:t>	this can be made possible through cross training employees or having the customers serve themselves (grocery store)</a:t>
            </a:r>
          </a:p>
          <a:p>
            <a:pPr>
              <a:spcBef>
                <a:spcPct val="0"/>
              </a:spcBef>
            </a:pPr>
            <a:r>
              <a:rPr lang="en-US"/>
              <a:t>Queuing configuration – number of servers, their location, spatial requirements and their effects on customer behavior</a:t>
            </a:r>
          </a:p>
          <a:p>
            <a:pPr>
              <a:spcBef>
                <a:spcPct val="0"/>
              </a:spcBef>
            </a:pPr>
            <a:r>
              <a:rPr lang="en-US"/>
              <a:t>	virtual queue – no visual indication of your place in line</a:t>
            </a:r>
          </a:p>
          <a:p>
            <a:pPr>
              <a:spcBef>
                <a:spcPct val="0"/>
              </a:spcBef>
            </a:pPr>
            <a:r>
              <a:rPr lang="en-US"/>
              <a:t>	finite queue – not enough space to accommodate all customers</a:t>
            </a:r>
          </a:p>
          <a:p>
            <a:pPr>
              <a:spcBef>
                <a:spcPct val="0"/>
              </a:spcBef>
            </a:pPr>
            <a:r>
              <a:rPr lang="en-US"/>
              <a:t>Service process – overall service performance</a:t>
            </a:r>
          </a:p>
          <a:p>
            <a:pPr>
              <a:spcBef>
                <a:spcPct val="0"/>
              </a:spcBef>
            </a:pPr>
            <a:endParaRPr lang="en-US"/>
          </a:p>
          <a:p>
            <a:pPr>
              <a:spcBef>
                <a:spcPct val="0"/>
              </a:spcBef>
            </a:pPr>
            <a:r>
              <a:rPr lang="en-US"/>
              <a:t>Most queuing models assume that customers stay in the line once they join it.</a:t>
            </a:r>
          </a:p>
          <a:p>
            <a:pPr>
              <a:spcBef>
                <a:spcPct val="0"/>
              </a:spcBef>
            </a:pPr>
            <a:r>
              <a:rPr lang="en-US"/>
              <a:t> In other words, customers do not exhibit balking ( refusing to join the queue once they see how long it is) or reneging ( leaving the line before completing the service).</a:t>
            </a:r>
          </a:p>
          <a:p>
            <a:pPr>
              <a:spcBef>
                <a:spcPct val="0"/>
              </a:spcBef>
            </a:pPr>
            <a:endParaRPr lang="en-US"/>
          </a:p>
        </p:txBody>
      </p:sp>
      <p:sp>
        <p:nvSpPr>
          <p:cNvPr id="4710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47109"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685C53BD-4991-4BAA-824C-AC9E07D3CC6E}" type="datetime8">
              <a:rPr lang="en-US" sz="1200">
                <a:latin typeface="Calibri" pitchFamily="34" charset="0"/>
              </a:rPr>
              <a:pPr algn="r"/>
              <a:t>4/15/2023 3:09 PM</a:t>
            </a:fld>
            <a:endParaRPr lang="en-US" sz="1200">
              <a:latin typeface="Calibri" pitchFamily="34" charset="0"/>
            </a:endParaRPr>
          </a:p>
        </p:txBody>
      </p:sp>
      <p:sp>
        <p:nvSpPr>
          <p:cNvPr id="47110"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Trebuchet MS" pitchFamily="34" charset="0"/>
              </a:rPr>
            </a:br>
            <a:r>
              <a:rPr lang="en-US" sz="1200">
                <a:solidFill>
                  <a:srgbClr val="000000"/>
                </a:solidFill>
                <a:latin typeface="Trebuchet MS" pitchFamily="34" charset="0"/>
              </a:rPr>
              <a:t>MICROSOFT MAKES NO WARRANTIES, EXPRESS, IMPLIED OR STATUTORY, AS TO THE INFORMATION IN THIS PRESENTATION.</a:t>
            </a:r>
          </a:p>
          <a:p>
            <a:endParaRPr lang="en-US" sz="1200">
              <a:latin typeface="Trebuchet MS" pitchFamily="34" charset="0"/>
            </a:endParaRPr>
          </a:p>
        </p:txBody>
      </p:sp>
      <p:sp>
        <p:nvSpPr>
          <p:cNvPr id="47111"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6E26C51-FAF1-4A23-975F-11B9353FE1B8}" type="slidenum">
              <a:rPr lang="en-US" sz="1200">
                <a:latin typeface="Calibri" pitchFamily="34" charset="0"/>
              </a:rPr>
              <a:pPr algn="r"/>
              <a:t>15</a:t>
            </a:fld>
            <a:endParaRPr lang="en-US" sz="1200">
              <a:latin typeface="Calibri" pitchFamily="34" charset="0"/>
            </a:endParaRPr>
          </a:p>
        </p:txBody>
      </p:sp>
    </p:spTree>
    <p:extLst>
      <p:ext uri="{BB962C8B-B14F-4D97-AF65-F5344CB8AC3E}">
        <p14:creationId xmlns:p14="http://schemas.microsoft.com/office/powerpoint/2010/main" val="123560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1" y="2355851"/>
            <a:ext cx="10164233" cy="1622425"/>
          </a:xfrm>
          <a:prstGeom prst="rect">
            <a:avLst/>
          </a:prstGeom>
          <a:noFill/>
          <a:ln w="9525">
            <a:noFill/>
            <a:miter lim="800000"/>
            <a:headEnd/>
            <a:tailEnd/>
          </a:ln>
        </p:spPr>
      </p:pic>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1" y="2355851"/>
            <a:ext cx="10164233" cy="1622425"/>
          </a:xfrm>
          <a:prstGeom prst="rect">
            <a:avLst/>
          </a:prstGeom>
          <a:noFill/>
          <a:ln w="9525">
            <a:noFill/>
            <a:miter lim="800000"/>
            <a:headEnd/>
            <a:tailEnd/>
          </a:ln>
        </p:spPr>
      </p:pic>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3" descr="bottombar.png"/>
          <p:cNvPicPr>
            <a:picLocks noChangeAspect="1"/>
          </p:cNvPicPr>
          <p:nvPr/>
        </p:nvPicPr>
        <p:blipFill>
          <a:blip r:embed="rId15" cstate="print"/>
          <a:srcRect/>
          <a:stretch>
            <a:fillRect/>
          </a:stretch>
        </p:blipFill>
        <p:spPr bwMode="auto">
          <a:xfrm>
            <a:off x="0" y="6299201"/>
            <a:ext cx="12192000" cy="557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8" r:id="rId2"/>
    <p:sldLayoutId id="2147483685" r:id="rId3"/>
    <p:sldLayoutId id="2147483684" r:id="rId4"/>
    <p:sldLayoutId id="2147483683" r:id="rId5"/>
    <p:sldLayoutId id="2147483682" r:id="rId6"/>
    <p:sldLayoutId id="2147483681" r:id="rId7"/>
    <p:sldLayoutId id="2147483680" r:id="rId8"/>
    <p:sldLayoutId id="2147483679" r:id="rId9"/>
    <p:sldLayoutId id="2147483689" r:id="rId10"/>
    <p:sldLayoutId id="2147483690" r:id="rId11"/>
    <p:sldLayoutId id="2147483691" r:id="rId12"/>
  </p:sldLayoutIdLst>
  <p:transition>
    <p:random/>
  </p:transition>
  <p:txStyles>
    <p:titleStyle>
      <a:lvl1pPr algn="l" defTabSz="912813" rtl="0" eaLnBrk="1" fontAlgn="base" hangingPunct="1">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cstate="print"/>
          <a:srcRect b="10452"/>
          <a:stretch>
            <a:fillRect/>
          </a:stretch>
        </p:blipFill>
        <p:spPr bwMode="auto">
          <a:xfrm>
            <a:off x="0" y="1300164"/>
            <a:ext cx="12192000"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dirty="0"/>
              <a:t>Click to edit Master title style</a:t>
            </a:r>
          </a:p>
        </p:txBody>
      </p:sp>
      <p:sp>
        <p:nvSpPr>
          <p:cNvPr id="14340" name="Text Placeholder 2"/>
          <p:cNvSpPr>
            <a:spLocks noGrp="1"/>
          </p:cNvSpPr>
          <p:nvPr>
            <p:ph type="body" idx="1"/>
          </p:nvPr>
        </p:nvSpPr>
        <p:spPr bwMode="auto">
          <a:xfrm>
            <a:off x="963085" y="1905000"/>
            <a:ext cx="10720916"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random/>
  </p:transition>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j0411832"/>
          <p:cNvPicPr>
            <a:picLocks noChangeAspect="1" noChangeArrowheads="1"/>
          </p:cNvPicPr>
          <p:nvPr/>
        </p:nvPicPr>
        <p:blipFill>
          <a:blip r:embed="rId3" cstate="print"/>
          <a:srcRect l="23529"/>
          <a:stretch>
            <a:fillRect/>
          </a:stretch>
        </p:blipFill>
        <p:spPr bwMode="auto">
          <a:xfrm>
            <a:off x="7772400" y="1476469"/>
            <a:ext cx="3962400" cy="3452813"/>
          </a:xfrm>
          <a:prstGeom prst="rect">
            <a:avLst/>
          </a:prstGeom>
          <a:noFill/>
        </p:spPr>
      </p:pic>
      <p:sp>
        <p:nvSpPr>
          <p:cNvPr id="2" name="Title 1"/>
          <p:cNvSpPr>
            <a:spLocks noGrp="1"/>
          </p:cNvSpPr>
          <p:nvPr>
            <p:ph type="ctrTitle"/>
          </p:nvPr>
        </p:nvSpPr>
        <p:spPr>
          <a:xfrm>
            <a:off x="1981200" y="269557"/>
            <a:ext cx="7772400" cy="914400"/>
          </a:xfrm>
        </p:spPr>
        <p:txBody>
          <a:bodyPr numCol="1" compatLnSpc="1">
            <a:prstTxWarp prst="textNoShape">
              <a:avLst/>
            </a:prstTxWarp>
          </a:bodyPr>
          <a:lstStyle/>
          <a:p>
            <a:r>
              <a:rPr sz="8000" b="1" i="1" dirty="0">
                <a:ln>
                  <a:noFill/>
                </a:ln>
                <a:cs typeface="Arial" charset="0"/>
              </a:rPr>
              <a:t>The Cost of Losing</a:t>
            </a:r>
            <a:endParaRPr sz="6600" b="1" i="1" dirty="0">
              <a:ln>
                <a:noFill/>
              </a:ln>
              <a:cs typeface="Arial" charset="0"/>
            </a:endParaRPr>
          </a:p>
        </p:txBody>
      </p:sp>
      <p:sp>
        <p:nvSpPr>
          <p:cNvPr id="31750" name="Subtitle 2"/>
          <p:cNvSpPr>
            <a:spLocks/>
          </p:cNvSpPr>
          <p:nvPr/>
        </p:nvSpPr>
        <p:spPr bwMode="auto">
          <a:xfrm>
            <a:off x="1752600" y="5181601"/>
            <a:ext cx="6705600" cy="615553"/>
          </a:xfrm>
          <a:prstGeom prst="rect">
            <a:avLst/>
          </a:prstGeom>
          <a:noFill/>
          <a:ln w="9525">
            <a:noFill/>
            <a:miter lim="800000"/>
            <a:headEnd/>
            <a:tailEnd/>
          </a:ln>
        </p:spPr>
        <p:txBody>
          <a:bodyPr wrap="square" lIns="0" tIns="0" rIns="0" bIns="0">
            <a:spAutoFit/>
          </a:bodyPr>
          <a:lstStyle/>
          <a:p>
            <a:pPr hangingPunct="0"/>
            <a:r>
              <a:rPr lang="en-US" sz="4000" b="1" dirty="0"/>
              <a:t>Reading Text: Mark 8:36-38</a:t>
            </a:r>
            <a:endParaRPr lang="en-US" sz="4000" dirty="0"/>
          </a:p>
        </p:txBody>
      </p:sp>
      <p:sp>
        <p:nvSpPr>
          <p:cNvPr id="5" name="Text Placeholder 4">
            <a:extLst>
              <a:ext uri="{FF2B5EF4-FFF2-40B4-BE49-F238E27FC236}">
                <a16:creationId xmlns:a16="http://schemas.microsoft.com/office/drawing/2014/main" id="{B4B3B9A5-401A-92D0-C35B-A8301F7479C8}"/>
              </a:ext>
            </a:extLst>
          </p:cNvPr>
          <p:cNvSpPr>
            <a:spLocks noGrp="1"/>
          </p:cNvSpPr>
          <p:nvPr>
            <p:ph type="body" sz="quarter" idx="10"/>
          </p:nvPr>
        </p:nvSpPr>
        <p:spPr>
          <a:xfrm>
            <a:off x="375533" y="2286000"/>
            <a:ext cx="6177668" cy="1384994"/>
          </a:xfrm>
        </p:spPr>
        <p:txBody>
          <a:bodyPr/>
          <a:lstStyle/>
          <a:p>
            <a:r>
              <a:rPr lang="en-US" dirty="0"/>
              <a:t>Get In Line!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11506200" cy="1661993"/>
          </a:xfrm>
        </p:spPr>
        <p:txBody>
          <a:bodyPr/>
          <a:lstStyle/>
          <a:p>
            <a:r>
              <a:rPr lang="en-US" sz="6000" dirty="0"/>
              <a:t>We rob ourselves from a </a:t>
            </a:r>
            <a:r>
              <a:rPr lang="en-US" sz="6000" b="1" u="sng" dirty="0"/>
              <a:t>great expectation</a:t>
            </a:r>
            <a:r>
              <a:rPr lang="en-US" sz="6000" dirty="0"/>
              <a:t> as well.</a:t>
            </a:r>
          </a:p>
        </p:txBody>
      </p:sp>
      <p:sp>
        <p:nvSpPr>
          <p:cNvPr id="3" name="Text Placeholder 2"/>
          <p:cNvSpPr>
            <a:spLocks noGrp="1"/>
          </p:cNvSpPr>
          <p:nvPr>
            <p:ph type="body" sz="quarter" idx="10"/>
          </p:nvPr>
        </p:nvSpPr>
        <p:spPr>
          <a:xfrm>
            <a:off x="1905000" y="2057401"/>
            <a:ext cx="8382000" cy="3591752"/>
          </a:xfrm>
        </p:spPr>
        <p:txBody>
          <a:bodyPr/>
          <a:lstStyle/>
          <a:p>
            <a:r>
              <a:rPr lang="en-US" sz="6600" b="1" i="1" dirty="0"/>
              <a:t>(Philippians 1:21-23) </a:t>
            </a:r>
          </a:p>
          <a:p>
            <a:r>
              <a:rPr lang="en-US" sz="6000" dirty="0"/>
              <a:t>Have you counted the awful cost of throwing that all away?</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6324600"/>
            <a:ext cx="8534400" cy="533400"/>
          </a:xfrm>
        </p:spPr>
        <p:txBody>
          <a:bodyPr numCol="1" compatLnSpc="1">
            <a:prstTxWarp prst="textNoShape">
              <a:avLst/>
            </a:prstTxWarp>
          </a:bodyPr>
          <a:lstStyle/>
          <a:p>
            <a:r>
              <a:rPr dirty="0">
                <a:ln>
                  <a:noFill/>
                </a:ln>
                <a:cs typeface="Arial" charset="0"/>
              </a:rPr>
              <a:t>Here's what else you give up</a:t>
            </a:r>
          </a:p>
        </p:txBody>
      </p:sp>
      <p:sp>
        <p:nvSpPr>
          <p:cNvPr id="4" name="Text Placeholder 3"/>
          <p:cNvSpPr>
            <a:spLocks noGrp="1"/>
          </p:cNvSpPr>
          <p:nvPr>
            <p:ph type="body" sz="quarter" idx="10"/>
          </p:nvPr>
        </p:nvSpPr>
        <p:spPr>
          <a:xfrm>
            <a:off x="2103174" y="304800"/>
            <a:ext cx="9784026" cy="1066800"/>
          </a:xfrm>
        </p:spPr>
        <p:txBody>
          <a:bodyPr/>
          <a:lstStyle/>
          <a:p>
            <a:pPr fontAlgn="auto">
              <a:spcAft>
                <a:spcPts val="0"/>
              </a:spcAft>
              <a:defRPr/>
            </a:pPr>
            <a:r>
              <a:rPr sz="7200" dirty="0"/>
              <a:t>Are You Happy Now?</a:t>
            </a:r>
          </a:p>
        </p:txBody>
      </p:sp>
      <p:sp>
        <p:nvSpPr>
          <p:cNvPr id="7" name="Text Placeholder 2"/>
          <p:cNvSpPr>
            <a:spLocks/>
          </p:cNvSpPr>
          <p:nvPr/>
        </p:nvSpPr>
        <p:spPr bwMode="auto">
          <a:xfrm>
            <a:off x="1981200" y="1447801"/>
            <a:ext cx="8686800" cy="4401205"/>
          </a:xfrm>
          <a:prstGeom prst="rect">
            <a:avLst/>
          </a:prstGeom>
          <a:noFill/>
          <a:ln w="9525">
            <a:noFill/>
            <a:miter lim="800000"/>
            <a:headEnd/>
            <a:tailEnd/>
          </a:ln>
        </p:spPr>
        <p:txBody>
          <a:bodyPr wrap="square" lIns="0" tIns="0" rIns="0" bIns="0">
            <a:spAutoFit/>
          </a:bodyPr>
          <a:lstStyle/>
          <a:p>
            <a:pPr hangingPunct="0"/>
            <a:r>
              <a:rPr lang="en-US" sz="5400" b="1" i="1" dirty="0"/>
              <a:t>(Galatians 5:22-23)</a:t>
            </a:r>
            <a:endParaRPr lang="en-US" sz="3600" b="1" i="1" dirty="0"/>
          </a:p>
          <a:p>
            <a:pPr hangingPunct="0"/>
            <a:r>
              <a:rPr lang="en-US" sz="3600" dirty="0"/>
              <a:t> </a:t>
            </a:r>
          </a:p>
          <a:p>
            <a:pPr algn="ctr" hangingPunct="0"/>
            <a:r>
              <a:rPr lang="en-US" sz="5400" b="1" i="1" dirty="0"/>
              <a:t>(Philippians 4:4) </a:t>
            </a:r>
          </a:p>
          <a:p>
            <a:pPr algn="ctr" hangingPunct="0"/>
            <a:endParaRPr lang="en-US" sz="5400" b="1" i="1" dirty="0"/>
          </a:p>
          <a:p>
            <a:pPr algn="ctr" hangingPunct="0"/>
            <a:r>
              <a:rPr lang="en-US" sz="4400" dirty="0"/>
              <a:t>Have you counted the cost of losing real joy? </a:t>
            </a:r>
            <a:endParaRPr lang="en-US" sz="54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200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1000"/>
                                        <p:tgtEl>
                                          <p:spTgt spid="7">
                                            <p:txEl>
                                              <p:pRg st="4" end="4"/>
                                            </p:txEl>
                                          </p:spTgt>
                                        </p:tgtEl>
                                      </p:cBhvr>
                                    </p:animEffect>
                                    <p:anim calcmode="lin" valueType="num">
                                      <p:cBhvr>
                                        <p:cTn id="1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par>
                          <p:cTn id="20" fill="hold">
                            <p:stCondLst>
                              <p:cond delay="3500"/>
                            </p:stCondLst>
                            <p:childTnLst>
                              <p:par>
                                <p:cTn id="21" presetID="9" presetClass="entr" presetSubtype="0"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6324600"/>
            <a:ext cx="8458200" cy="533400"/>
          </a:xfrm>
        </p:spPr>
        <p:txBody>
          <a:bodyPr numCol="1" compatLnSpc="1">
            <a:prstTxWarp prst="textNoShape">
              <a:avLst/>
            </a:prstTxWarp>
          </a:bodyPr>
          <a:lstStyle/>
          <a:p>
            <a:r>
              <a:rPr dirty="0">
                <a:ln>
                  <a:noFill/>
                </a:ln>
                <a:cs typeface="Arial" charset="0"/>
              </a:rPr>
              <a:t>*</a:t>
            </a:r>
          </a:p>
        </p:txBody>
      </p:sp>
      <p:sp>
        <p:nvSpPr>
          <p:cNvPr id="4" name="Text Placeholder 3"/>
          <p:cNvSpPr>
            <a:spLocks noGrp="1"/>
          </p:cNvSpPr>
          <p:nvPr>
            <p:ph type="body" sz="quarter" idx="10"/>
          </p:nvPr>
        </p:nvSpPr>
        <p:spPr>
          <a:xfrm>
            <a:off x="2103174" y="304800"/>
            <a:ext cx="7690114" cy="1066800"/>
          </a:xfrm>
        </p:spPr>
        <p:txBody>
          <a:bodyPr/>
          <a:lstStyle/>
          <a:p>
            <a:pPr fontAlgn="auto">
              <a:spcAft>
                <a:spcPts val="0"/>
              </a:spcAft>
              <a:defRPr/>
            </a:pPr>
            <a:r>
              <a:rPr dirty="0"/>
              <a:t>Contentment</a:t>
            </a:r>
          </a:p>
        </p:txBody>
      </p:sp>
      <p:sp>
        <p:nvSpPr>
          <p:cNvPr id="7" name="Text Placeholder 2"/>
          <p:cNvSpPr>
            <a:spLocks/>
          </p:cNvSpPr>
          <p:nvPr/>
        </p:nvSpPr>
        <p:spPr bwMode="auto">
          <a:xfrm>
            <a:off x="0" y="1649474"/>
            <a:ext cx="11430000" cy="4675126"/>
          </a:xfrm>
          <a:prstGeom prst="rect">
            <a:avLst/>
          </a:prstGeom>
          <a:noFill/>
          <a:ln w="9525">
            <a:noFill/>
            <a:miter lim="800000"/>
            <a:headEnd/>
            <a:tailEnd/>
          </a:ln>
        </p:spPr>
        <p:txBody>
          <a:bodyPr wrap="square" lIns="0" tIns="0" rIns="0" bIns="0">
            <a:spAutoFit/>
          </a:bodyPr>
          <a:lstStyle/>
          <a:p>
            <a:pPr marL="284163" lvl="1" indent="-169863" defTabSz="912813">
              <a:lnSpc>
                <a:spcPct val="90000"/>
              </a:lnSpc>
              <a:spcBef>
                <a:spcPct val="55000"/>
              </a:spcBef>
              <a:buBlip>
                <a:blip r:embed="rId3"/>
              </a:buBlip>
            </a:pPr>
            <a:r>
              <a:rPr lang="en-US" sz="4000" b="1" dirty="0">
                <a:latin typeface="Calibri" pitchFamily="34" charset="0"/>
              </a:rPr>
              <a:t>The Real Success in life</a:t>
            </a:r>
          </a:p>
          <a:p>
            <a:pPr algn="ctr" hangingPunct="0"/>
            <a:r>
              <a:rPr lang="en-US" sz="4400" b="1" i="1" dirty="0"/>
              <a:t>(1 Timothy 6:6-8) </a:t>
            </a:r>
            <a:endParaRPr lang="en-US" sz="7200" dirty="0"/>
          </a:p>
          <a:p>
            <a:pPr marL="284163" lvl="1" indent="-169863" algn="ctr" defTabSz="912813">
              <a:lnSpc>
                <a:spcPct val="90000"/>
              </a:lnSpc>
              <a:spcBef>
                <a:spcPct val="55000"/>
              </a:spcBef>
            </a:pPr>
            <a:r>
              <a:rPr lang="en-US" sz="4800" b="1" i="1" dirty="0"/>
              <a:t>(Hebrews 13:5) </a:t>
            </a:r>
            <a:endParaRPr lang="en-US" sz="3600" b="1" i="1" dirty="0"/>
          </a:p>
          <a:p>
            <a:pPr marL="284163" lvl="1" indent="-169863" defTabSz="912813">
              <a:lnSpc>
                <a:spcPct val="90000"/>
              </a:lnSpc>
              <a:spcBef>
                <a:spcPct val="55000"/>
              </a:spcBef>
              <a:buBlip>
                <a:blip r:embed="rId3"/>
              </a:buBlip>
            </a:pPr>
            <a:r>
              <a:rPr lang="en-US" sz="3600" dirty="0"/>
              <a:t>Too many of us are overcome by self-made problems and the devil wins out. </a:t>
            </a:r>
          </a:p>
          <a:p>
            <a:pPr marL="284163" lvl="1" indent="-169863" algn="ctr" defTabSz="912813">
              <a:lnSpc>
                <a:spcPct val="90000"/>
              </a:lnSpc>
              <a:spcBef>
                <a:spcPct val="55000"/>
              </a:spcBef>
            </a:pPr>
            <a:r>
              <a:rPr lang="en-US" sz="4800" b="1" i="1" dirty="0"/>
              <a:t>(1 Timothy 6:9)</a:t>
            </a:r>
            <a:r>
              <a:rPr lang="en-US" sz="3600" b="1" i="1" dirty="0"/>
              <a:t> </a:t>
            </a:r>
            <a:endParaRPr lang="en-US" sz="6600" b="1" dirty="0">
              <a:latin typeface="Calibri" pitchFamily="34" charset="0"/>
            </a:endParaRPr>
          </a:p>
        </p:txBody>
      </p:sp>
      <p:pic>
        <p:nvPicPr>
          <p:cNvPr id="5" name="Picture 4">
            <a:extLst>
              <a:ext uri="{FF2B5EF4-FFF2-40B4-BE49-F238E27FC236}">
                <a16:creationId xmlns:a16="http://schemas.microsoft.com/office/drawing/2014/main" id="{85117C1E-769E-1442-9B47-CE80987B6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358900"/>
            <a:ext cx="4192733" cy="28638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6324600"/>
            <a:ext cx="8534400" cy="533400"/>
          </a:xfrm>
        </p:spPr>
        <p:txBody>
          <a:bodyPr numCol="1" compatLnSpc="1">
            <a:prstTxWarp prst="textNoShape">
              <a:avLst/>
            </a:prstTxWarp>
          </a:bodyPr>
          <a:lstStyle/>
          <a:p>
            <a:r>
              <a:rPr dirty="0">
                <a:ln>
                  <a:noFill/>
                </a:ln>
                <a:cs typeface="Arial" charset="0"/>
              </a:rPr>
              <a:t>The final thing you lose</a:t>
            </a:r>
          </a:p>
        </p:txBody>
      </p:sp>
      <p:sp>
        <p:nvSpPr>
          <p:cNvPr id="4" name="Text Placeholder 3"/>
          <p:cNvSpPr>
            <a:spLocks noGrp="1"/>
          </p:cNvSpPr>
          <p:nvPr>
            <p:ph type="body" sz="quarter" idx="10"/>
          </p:nvPr>
        </p:nvSpPr>
        <p:spPr>
          <a:xfrm>
            <a:off x="2103174" y="304800"/>
            <a:ext cx="7690114" cy="1752600"/>
          </a:xfrm>
        </p:spPr>
        <p:txBody>
          <a:bodyPr/>
          <a:lstStyle/>
          <a:p>
            <a:pPr fontAlgn="auto">
              <a:spcAft>
                <a:spcPts val="0"/>
              </a:spcAft>
              <a:defRPr/>
            </a:pPr>
            <a:r>
              <a:rPr sz="6600" b="1" dirty="0"/>
              <a:t>How Much Is Inner Peace Worth?</a:t>
            </a:r>
          </a:p>
        </p:txBody>
      </p:sp>
      <p:sp>
        <p:nvSpPr>
          <p:cNvPr id="7" name="Text Placeholder 2"/>
          <p:cNvSpPr>
            <a:spLocks/>
          </p:cNvSpPr>
          <p:nvPr/>
        </p:nvSpPr>
        <p:spPr bwMode="auto">
          <a:xfrm>
            <a:off x="1752600" y="2438401"/>
            <a:ext cx="8763000" cy="1015663"/>
          </a:xfrm>
          <a:prstGeom prst="rect">
            <a:avLst/>
          </a:prstGeom>
          <a:noFill/>
          <a:ln w="9525">
            <a:noFill/>
            <a:miter lim="800000"/>
            <a:headEnd/>
            <a:tailEnd/>
          </a:ln>
        </p:spPr>
        <p:txBody>
          <a:bodyPr wrap="square" lIns="0" tIns="0" rIns="0" bIns="0">
            <a:spAutoFit/>
          </a:bodyPr>
          <a:lstStyle/>
          <a:p>
            <a:pPr algn="ctr" hangingPunct="0"/>
            <a:r>
              <a:rPr lang="en-US" sz="6600" b="1" i="1" dirty="0"/>
              <a:t>(Philippians 4:10-14)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30189"/>
            <a:ext cx="8382000" cy="664797"/>
          </a:xfrm>
        </p:spPr>
        <p:txBody>
          <a:bodyPr/>
          <a:lstStyle/>
          <a:p>
            <a:r>
              <a:rPr lang="en-US" b="1" u="sng" cap="all" dirty="0"/>
              <a:t>Any Hope of Heaven </a:t>
            </a:r>
            <a:endParaRPr lang="en-US" dirty="0"/>
          </a:p>
        </p:txBody>
      </p:sp>
      <p:sp>
        <p:nvSpPr>
          <p:cNvPr id="6" name="Text Placeholder 5"/>
          <p:cNvSpPr>
            <a:spLocks noGrp="1"/>
          </p:cNvSpPr>
          <p:nvPr>
            <p:ph type="body" sz="quarter" idx="10"/>
          </p:nvPr>
        </p:nvSpPr>
        <p:spPr>
          <a:xfrm>
            <a:off x="1905000" y="1411553"/>
            <a:ext cx="8382000" cy="3287054"/>
          </a:xfrm>
        </p:spPr>
        <p:txBody>
          <a:bodyPr/>
          <a:lstStyle/>
          <a:p>
            <a:r>
              <a:rPr lang="en-US" sz="6000" dirty="0"/>
              <a:t>Those who do not have Christ have no hope- </a:t>
            </a:r>
          </a:p>
          <a:p>
            <a:pPr algn="ctr">
              <a:buNone/>
            </a:pPr>
            <a:r>
              <a:rPr lang="en-US" sz="9600" b="1" i="1" dirty="0">
                <a:effectLst>
                  <a:outerShdw blurRad="38100" dist="38100" dir="2700000" algn="tl">
                    <a:srgbClr val="000000">
                      <a:alpha val="43137"/>
                    </a:srgbClr>
                  </a:outerShdw>
                </a:effectLst>
              </a:rPr>
              <a:t>(Ephesians 2:12)</a:t>
            </a:r>
            <a:endParaRPr lang="en-US"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25625"/>
            <a:ext cx="9029699" cy="1495794"/>
          </a:xfrm>
        </p:spPr>
        <p:txBody>
          <a:bodyPr numCol="1" anchorCtr="0" compatLnSpc="1">
            <a:prstTxWarp prst="textNoShape">
              <a:avLst/>
            </a:prstTxWarp>
          </a:bodyPr>
          <a:lstStyle/>
          <a:p>
            <a:r>
              <a:rPr sz="5400" dirty="0">
                <a:ln>
                  <a:noFill/>
                </a:ln>
                <a:effectLst>
                  <a:outerShdw blurRad="38100" dist="38100" dir="2700000" algn="tl">
                    <a:srgbClr val="000000">
                      <a:alpha val="43137"/>
                    </a:srgbClr>
                  </a:outerShdw>
                </a:effectLst>
                <a:cs typeface="Arial" charset="0"/>
              </a:rPr>
              <a:t>Atheist writer--Bertrand Russell</a:t>
            </a:r>
          </a:p>
        </p:txBody>
      </p:sp>
      <p:sp>
        <p:nvSpPr>
          <p:cNvPr id="46083" name="Text Placeholder 2"/>
          <p:cNvSpPr>
            <a:spLocks noGrp="1"/>
          </p:cNvSpPr>
          <p:nvPr>
            <p:ph type="body" sz="quarter" idx="4294967295"/>
          </p:nvPr>
        </p:nvSpPr>
        <p:spPr>
          <a:xfrm>
            <a:off x="1828800" y="2667000"/>
            <a:ext cx="8382000" cy="3263650"/>
          </a:xfrm>
        </p:spPr>
        <p:txBody>
          <a:bodyPr/>
          <a:lstStyle/>
          <a:p>
            <a:pPr>
              <a:lnSpc>
                <a:spcPct val="80000"/>
              </a:lnSpc>
            </a:pPr>
            <a:r>
              <a:rPr lang="en-US" sz="3600" b="1" dirty="0"/>
              <a:t> </a:t>
            </a:r>
            <a:r>
              <a:rPr lang="en-US" sz="4400" b="1" dirty="0"/>
              <a:t>"The life of man is a long march through the night, surrounded by invisible foes, tortured by weariness and pain, towards a goal that few can hope to reach and where none can tarry long…  </a:t>
            </a:r>
            <a:endParaRPr lang="en-US" sz="3600" dirty="0"/>
          </a:p>
        </p:txBody>
      </p:sp>
      <p:sp>
        <p:nvSpPr>
          <p:cNvPr id="5" name="Rounded Rectangle 4"/>
          <p:cNvSpPr/>
          <p:nvPr/>
        </p:nvSpPr>
        <p:spPr bwMode="auto">
          <a:xfrm>
            <a:off x="4191001" y="838200"/>
            <a:ext cx="1984215" cy="88013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7" name="Rounded Rectangle 6"/>
          <p:cNvSpPr/>
          <p:nvPr/>
        </p:nvSpPr>
        <p:spPr bwMode="auto">
          <a:xfrm>
            <a:off x="1828800" y="914400"/>
            <a:ext cx="1984216" cy="70353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46109" name="Picture 29" descr="j0411831"/>
          <p:cNvPicPr>
            <a:picLocks noChangeAspect="1" noChangeArrowheads="1"/>
          </p:cNvPicPr>
          <p:nvPr/>
        </p:nvPicPr>
        <p:blipFill>
          <a:blip r:embed="rId3" cstate="print"/>
          <a:stretch>
            <a:fillRect/>
          </a:stretch>
        </p:blipFill>
        <p:spPr bwMode="auto">
          <a:xfrm>
            <a:off x="9829800" y="25400"/>
            <a:ext cx="2171700" cy="298059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230189"/>
            <a:ext cx="5638800" cy="747897"/>
          </a:xfrm>
        </p:spPr>
        <p:txBody>
          <a:bodyPr numCol="1" anchorCtr="0" compatLnSpc="1">
            <a:prstTxWarp prst="textNoShape">
              <a:avLst/>
            </a:prstTxWarp>
          </a:bodyPr>
          <a:lstStyle/>
          <a:p>
            <a:r>
              <a:rPr sz="5400" dirty="0">
                <a:ln>
                  <a:noFill/>
                </a:ln>
                <a:effectLst>
                  <a:outerShdw blurRad="38100" dist="38100" dir="2700000" algn="tl">
                    <a:srgbClr val="000000">
                      <a:alpha val="43137"/>
                    </a:srgbClr>
                  </a:outerShdw>
                </a:effectLst>
                <a:cs typeface="Arial" charset="0"/>
              </a:rPr>
              <a:t>Bertrand Russell</a:t>
            </a:r>
          </a:p>
        </p:txBody>
      </p:sp>
      <p:sp>
        <p:nvSpPr>
          <p:cNvPr id="46083" name="Text Placeholder 2"/>
          <p:cNvSpPr>
            <a:spLocks noGrp="1"/>
          </p:cNvSpPr>
          <p:nvPr>
            <p:ph type="body" sz="quarter" idx="4294967295"/>
          </p:nvPr>
        </p:nvSpPr>
        <p:spPr>
          <a:xfrm>
            <a:off x="1752600" y="2514600"/>
            <a:ext cx="8382000" cy="2378472"/>
          </a:xfrm>
        </p:spPr>
        <p:txBody>
          <a:bodyPr/>
          <a:lstStyle/>
          <a:p>
            <a:pPr>
              <a:lnSpc>
                <a:spcPct val="80000"/>
              </a:lnSpc>
            </a:pPr>
            <a:r>
              <a:rPr lang="en-US" sz="4800" b="1" dirty="0"/>
              <a:t>… One by one, as they march, our comrades vanish from our sight, seized by the silent orders of omnipotent death… </a:t>
            </a:r>
            <a:endParaRPr lang="en-US" sz="4000" dirty="0"/>
          </a:p>
        </p:txBody>
      </p:sp>
      <p:sp>
        <p:nvSpPr>
          <p:cNvPr id="5" name="Rounded Rectangle 4"/>
          <p:cNvSpPr/>
          <p:nvPr/>
        </p:nvSpPr>
        <p:spPr bwMode="auto">
          <a:xfrm>
            <a:off x="4191001" y="838200"/>
            <a:ext cx="1984215" cy="88013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7" name="Rounded Rectangle 6"/>
          <p:cNvSpPr/>
          <p:nvPr/>
        </p:nvSpPr>
        <p:spPr bwMode="auto">
          <a:xfrm>
            <a:off x="1828800" y="914400"/>
            <a:ext cx="1984216" cy="70353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46109" name="Picture 29" descr="j0411831"/>
          <p:cNvPicPr>
            <a:picLocks noChangeAspect="1" noChangeArrowheads="1"/>
          </p:cNvPicPr>
          <p:nvPr/>
        </p:nvPicPr>
        <p:blipFill>
          <a:blip r:embed="rId3" cstate="print"/>
          <a:stretch>
            <a:fillRect/>
          </a:stretch>
        </p:blipFill>
        <p:spPr bwMode="auto">
          <a:xfrm>
            <a:off x="6781800" y="152400"/>
            <a:ext cx="1600200" cy="21962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230189"/>
            <a:ext cx="5638800" cy="747897"/>
          </a:xfrm>
        </p:spPr>
        <p:txBody>
          <a:bodyPr numCol="1" anchorCtr="0" compatLnSpc="1">
            <a:prstTxWarp prst="textNoShape">
              <a:avLst/>
            </a:prstTxWarp>
          </a:bodyPr>
          <a:lstStyle/>
          <a:p>
            <a:r>
              <a:rPr sz="5400" dirty="0">
                <a:ln>
                  <a:noFill/>
                </a:ln>
                <a:effectLst>
                  <a:outerShdw blurRad="38100" dist="38100" dir="2700000" algn="tl">
                    <a:srgbClr val="000000">
                      <a:alpha val="43137"/>
                    </a:srgbClr>
                  </a:outerShdw>
                </a:effectLst>
                <a:cs typeface="Arial" charset="0"/>
              </a:rPr>
              <a:t>Bertrand Russell</a:t>
            </a:r>
          </a:p>
        </p:txBody>
      </p:sp>
      <p:sp>
        <p:nvSpPr>
          <p:cNvPr id="46083" name="Text Placeholder 2"/>
          <p:cNvSpPr>
            <a:spLocks noGrp="1"/>
          </p:cNvSpPr>
          <p:nvPr>
            <p:ph type="body" sz="quarter" idx="4294967295"/>
          </p:nvPr>
        </p:nvSpPr>
        <p:spPr>
          <a:xfrm>
            <a:off x="1752600" y="2362200"/>
            <a:ext cx="8686800" cy="3681008"/>
          </a:xfrm>
        </p:spPr>
        <p:txBody>
          <a:bodyPr/>
          <a:lstStyle/>
          <a:p>
            <a:pPr>
              <a:lnSpc>
                <a:spcPct val="80000"/>
              </a:lnSpc>
            </a:pPr>
            <a:r>
              <a:rPr lang="en-US" b="1" dirty="0"/>
              <a:t> </a:t>
            </a:r>
            <a:r>
              <a:rPr lang="en-US" sz="4400" b="1" dirty="0"/>
              <a:t>Brief and powerless is man's life, on his and all his race the slow, sure doom falls, pitiless and dark.  Blind to good and evil, reckless of destruction, omnipotent matter rolls on its relentless way….  </a:t>
            </a:r>
            <a:endParaRPr lang="en-US" sz="4000" dirty="0"/>
          </a:p>
          <a:p>
            <a:pPr>
              <a:lnSpc>
                <a:spcPct val="80000"/>
              </a:lnSpc>
            </a:pPr>
            <a:endParaRPr lang="en-US" sz="2800" dirty="0"/>
          </a:p>
        </p:txBody>
      </p:sp>
      <p:sp>
        <p:nvSpPr>
          <p:cNvPr id="5" name="Rounded Rectangle 4"/>
          <p:cNvSpPr/>
          <p:nvPr/>
        </p:nvSpPr>
        <p:spPr bwMode="auto">
          <a:xfrm>
            <a:off x="8915400" y="304800"/>
            <a:ext cx="13716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7" name="Rounded Rectangle 6"/>
          <p:cNvSpPr/>
          <p:nvPr/>
        </p:nvSpPr>
        <p:spPr bwMode="auto">
          <a:xfrm>
            <a:off x="8915400" y="1066800"/>
            <a:ext cx="1371600" cy="4572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46109" name="Picture 29" descr="j0411831"/>
          <p:cNvPicPr>
            <a:picLocks noChangeAspect="1" noChangeArrowheads="1"/>
          </p:cNvPicPr>
          <p:nvPr/>
        </p:nvPicPr>
        <p:blipFill>
          <a:blip r:embed="rId3" cstate="print"/>
          <a:stretch>
            <a:fillRect/>
          </a:stretch>
        </p:blipFill>
        <p:spPr bwMode="auto">
          <a:xfrm>
            <a:off x="6858000" y="152400"/>
            <a:ext cx="1447800" cy="198706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230189"/>
            <a:ext cx="5638800" cy="747897"/>
          </a:xfrm>
        </p:spPr>
        <p:txBody>
          <a:bodyPr numCol="1" anchorCtr="0" compatLnSpc="1">
            <a:prstTxWarp prst="textNoShape">
              <a:avLst/>
            </a:prstTxWarp>
          </a:bodyPr>
          <a:lstStyle/>
          <a:p>
            <a:r>
              <a:rPr sz="5400" dirty="0">
                <a:ln>
                  <a:noFill/>
                </a:ln>
                <a:effectLst>
                  <a:outerShdw blurRad="38100" dist="38100" dir="2700000" algn="tl">
                    <a:srgbClr val="000000">
                      <a:alpha val="43137"/>
                    </a:srgbClr>
                  </a:outerShdw>
                </a:effectLst>
                <a:cs typeface="Arial" charset="0"/>
              </a:rPr>
              <a:t>Bertrand Russell</a:t>
            </a:r>
          </a:p>
        </p:txBody>
      </p:sp>
      <p:sp>
        <p:nvSpPr>
          <p:cNvPr id="46083" name="Text Placeholder 2"/>
          <p:cNvSpPr>
            <a:spLocks noGrp="1"/>
          </p:cNvSpPr>
          <p:nvPr>
            <p:ph type="body" sz="quarter" idx="4294967295"/>
          </p:nvPr>
        </p:nvSpPr>
        <p:spPr>
          <a:xfrm>
            <a:off x="1752600" y="2209801"/>
            <a:ext cx="8686800" cy="4231287"/>
          </a:xfrm>
        </p:spPr>
        <p:txBody>
          <a:bodyPr/>
          <a:lstStyle/>
          <a:p>
            <a:pPr>
              <a:lnSpc>
                <a:spcPct val="80000"/>
              </a:lnSpc>
            </a:pPr>
            <a:r>
              <a:rPr lang="en-US" sz="4400" b="1" dirty="0"/>
              <a:t>….  For man, condemned today to lose his dearest, tomorrow himself to pass through the gates of darkness, it remains only to cherish, ere yet the blow falls, the lofty thoughts that ennoble his little day".</a:t>
            </a:r>
            <a:endParaRPr lang="en-US" sz="4400" dirty="0"/>
          </a:p>
          <a:p>
            <a:pPr>
              <a:lnSpc>
                <a:spcPct val="80000"/>
              </a:lnSpc>
            </a:pPr>
            <a:endParaRPr lang="en-US" sz="2800" dirty="0"/>
          </a:p>
        </p:txBody>
      </p:sp>
      <p:sp>
        <p:nvSpPr>
          <p:cNvPr id="5" name="Rounded Rectangle 4"/>
          <p:cNvSpPr/>
          <p:nvPr/>
        </p:nvSpPr>
        <p:spPr bwMode="auto">
          <a:xfrm>
            <a:off x="8915400" y="304800"/>
            <a:ext cx="13716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7" name="Rounded Rectangle 6"/>
          <p:cNvSpPr/>
          <p:nvPr/>
        </p:nvSpPr>
        <p:spPr bwMode="auto">
          <a:xfrm>
            <a:off x="8915400" y="1066800"/>
            <a:ext cx="1371600" cy="4572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46109" name="Picture 29" descr="j0411831"/>
          <p:cNvPicPr>
            <a:picLocks noChangeAspect="1" noChangeArrowheads="1"/>
          </p:cNvPicPr>
          <p:nvPr/>
        </p:nvPicPr>
        <p:blipFill>
          <a:blip r:embed="rId3" cstate="print"/>
          <a:stretch>
            <a:fillRect/>
          </a:stretch>
        </p:blipFill>
        <p:spPr bwMode="auto">
          <a:xfrm>
            <a:off x="6705601" y="152400"/>
            <a:ext cx="1459581" cy="20032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30189"/>
            <a:ext cx="9829800" cy="1329595"/>
          </a:xfrm>
        </p:spPr>
        <p:txBody>
          <a:bodyPr numCol="1" anchorCtr="0" compatLnSpc="1">
            <a:prstTxWarp prst="textNoShape">
              <a:avLst/>
            </a:prstTxWarp>
          </a:bodyPr>
          <a:lstStyle/>
          <a:p>
            <a:r>
              <a:rPr dirty="0">
                <a:ln>
                  <a:noFill/>
                </a:ln>
                <a:cs typeface="Arial" charset="0"/>
              </a:rPr>
              <a:t>That is the logical end thinking of a man without hope.</a:t>
            </a:r>
          </a:p>
        </p:txBody>
      </p:sp>
      <p:sp>
        <p:nvSpPr>
          <p:cNvPr id="54275" name="Text Placeholder 2"/>
          <p:cNvSpPr>
            <a:spLocks noGrp="1"/>
          </p:cNvSpPr>
          <p:nvPr>
            <p:ph type="body" sz="quarter" idx="4294967295"/>
          </p:nvPr>
        </p:nvSpPr>
        <p:spPr>
          <a:xfrm>
            <a:off x="304800" y="1828800"/>
            <a:ext cx="8458200" cy="3637919"/>
          </a:xfrm>
        </p:spPr>
        <p:txBody>
          <a:bodyPr/>
          <a:lstStyle/>
          <a:p>
            <a:pPr hangingPunct="0"/>
            <a:r>
              <a:rPr lang="en-US" sz="6000" b="1" i="1" dirty="0"/>
              <a:t>(1 Corinthians 15:16-19)</a:t>
            </a:r>
            <a:endParaRPr lang="en-US" sz="6000" dirty="0"/>
          </a:p>
          <a:p>
            <a:pPr hangingPunct="0"/>
            <a:r>
              <a:rPr lang="en-US" sz="4800" dirty="0"/>
              <a:t>Those who have turned away from the way of truth have turned loose of the anchor of the soul- </a:t>
            </a:r>
            <a:r>
              <a:rPr lang="en-US" sz="4800" b="1" dirty="0"/>
              <a:t>Hebrews 6:18-20</a:t>
            </a:r>
            <a:endParaRPr lang="en-US" sz="4800" dirty="0"/>
          </a:p>
        </p:txBody>
      </p:sp>
      <p:pic>
        <p:nvPicPr>
          <p:cNvPr id="54294" name="Picture 22" descr="MPj04118220000[1]"/>
          <p:cNvPicPr>
            <a:picLocks noChangeAspect="1" noChangeArrowheads="1"/>
          </p:cNvPicPr>
          <p:nvPr/>
        </p:nvPicPr>
        <p:blipFill>
          <a:blip r:embed="rId3" cstate="print"/>
          <a:stretch>
            <a:fillRect/>
          </a:stretch>
        </p:blipFill>
        <p:spPr bwMode="auto">
          <a:xfrm>
            <a:off x="8153399" y="3048000"/>
            <a:ext cx="3962399" cy="297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
                                        <p:tgtEl>
                                          <p:spTgt spid="54275">
                                            <p:txEl>
                                              <p:pRg st="1" end="1"/>
                                            </p:txEl>
                                          </p:spTgt>
                                        </p:tgtEl>
                                      </p:cBhvr>
                                    </p:animEffect>
                                    <p:anim calcmode="lin" valueType="num">
                                      <p:cBhvr>
                                        <p:cTn id="8" dur="4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5427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427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427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9" presetClass="entr" presetSubtype="10" fill="hold" nodeType="afterEffect">
                                  <p:stCondLst>
                                    <p:cond delay="3000"/>
                                  </p:stCondLst>
                                  <p:childTnLst>
                                    <p:set>
                                      <p:cBhvr>
                                        <p:cTn id="14" dur="1" fill="hold">
                                          <p:stCondLst>
                                            <p:cond delay="0"/>
                                          </p:stCondLst>
                                        </p:cTn>
                                        <p:tgtEl>
                                          <p:spTgt spid="54294"/>
                                        </p:tgtEl>
                                        <p:attrNameLst>
                                          <p:attrName>style.visibility</p:attrName>
                                        </p:attrNameLst>
                                      </p:cBhvr>
                                      <p:to>
                                        <p:strVal val="visible"/>
                                      </p:to>
                                    </p:set>
                                    <p:anim calcmode="lin" valueType="num">
                                      <p:cBhvr>
                                        <p:cTn id="15" dur="2000" fill="hold"/>
                                        <p:tgtEl>
                                          <p:spTgt spid="54294"/>
                                        </p:tgtEl>
                                        <p:attrNameLst>
                                          <p:attrName>ppt_w</p:attrName>
                                        </p:attrNameLst>
                                      </p:cBhvr>
                                      <p:tavLst>
                                        <p:tav tm="0" fmla="#ppt_w*sin(2.5*pi*$)">
                                          <p:val>
                                            <p:fltVal val="0"/>
                                          </p:val>
                                        </p:tav>
                                        <p:tav tm="100000">
                                          <p:val>
                                            <p:fltVal val="1"/>
                                          </p:val>
                                        </p:tav>
                                      </p:tavLst>
                                    </p:anim>
                                    <p:anim calcmode="lin" valueType="num">
                                      <p:cBhvr>
                                        <p:cTn id="16" dur="2000" fill="hold"/>
                                        <p:tgtEl>
                                          <p:spTgt spid="54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9039"/>
            <a:ext cx="6210300" cy="990600"/>
          </a:xfrm>
        </p:spPr>
        <p:txBody>
          <a:bodyPr numCol="1" anchorCtr="0" compatLnSpc="1">
            <a:prstTxWarp prst="textNoShape">
              <a:avLst/>
            </a:prstTxWarp>
          </a:bodyPr>
          <a:lstStyle/>
          <a:p>
            <a:r>
              <a:rPr sz="6600" b="1" dirty="0">
                <a:ln>
                  <a:noFill/>
                </a:ln>
                <a:cs typeface="Arial" charset="0"/>
              </a:rPr>
              <a:t>Issues to Consider</a:t>
            </a:r>
          </a:p>
        </p:txBody>
      </p:sp>
      <p:pic>
        <p:nvPicPr>
          <p:cNvPr id="17422" name="Picture 14" descr="MPj04118330000[1]"/>
          <p:cNvPicPr>
            <a:picLocks noChangeAspect="1" noChangeArrowheads="1"/>
          </p:cNvPicPr>
          <p:nvPr/>
        </p:nvPicPr>
        <p:blipFill>
          <a:blip r:embed="rId3" cstate="print"/>
          <a:stretch>
            <a:fillRect/>
          </a:stretch>
        </p:blipFill>
        <p:spPr bwMode="auto">
          <a:xfrm>
            <a:off x="9131318" y="4617471"/>
            <a:ext cx="2908282" cy="2193289"/>
          </a:xfrm>
          <a:prstGeom prst="rect">
            <a:avLst/>
          </a:prstGeom>
          <a:noFill/>
        </p:spPr>
      </p:pic>
      <p:sp>
        <p:nvSpPr>
          <p:cNvPr id="5" name="Rectangle 4"/>
          <p:cNvSpPr/>
          <p:nvPr/>
        </p:nvSpPr>
        <p:spPr>
          <a:xfrm>
            <a:off x="304800" y="2286000"/>
            <a:ext cx="10363200" cy="2800767"/>
          </a:xfrm>
          <a:prstGeom prst="rect">
            <a:avLst/>
          </a:prstGeom>
        </p:spPr>
        <p:txBody>
          <a:bodyPr wrap="square">
            <a:spAutoFit/>
          </a:bodyPr>
          <a:lstStyle/>
          <a:p>
            <a:pPr hangingPunct="0"/>
            <a:r>
              <a:rPr lang="en-US" sz="4400" dirty="0"/>
              <a:t>1.  Inflation gives us concerns for the COST OF LIVING</a:t>
            </a:r>
          </a:p>
          <a:p>
            <a:pPr hangingPunct="0"/>
            <a:r>
              <a:rPr lang="en-US" sz="4400" dirty="0"/>
              <a:t>2.  From our text we should see the </a:t>
            </a:r>
            <a:r>
              <a:rPr lang="en-US" sz="4400" u="sng" dirty="0"/>
              <a:t>true</a:t>
            </a:r>
            <a:r>
              <a:rPr lang="en-US" sz="4400" dirty="0"/>
              <a:t> cost – THE COST OF LOSING!</a:t>
            </a:r>
          </a:p>
        </p:txBody>
      </p:sp>
      <p:pic>
        <p:nvPicPr>
          <p:cNvPr id="4" name="Picture 3">
            <a:extLst>
              <a:ext uri="{FF2B5EF4-FFF2-40B4-BE49-F238E27FC236}">
                <a16:creationId xmlns:a16="http://schemas.microsoft.com/office/drawing/2014/main" id="{B4B06A9C-EE31-714D-0C4C-B985FAA60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89039"/>
            <a:ext cx="4191000" cy="21932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additive="base">
                                        <p:cTn id="7" dur="500" fill="hold"/>
                                        <p:tgtEl>
                                          <p:spTgt spid="17422"/>
                                        </p:tgtEl>
                                        <p:attrNameLst>
                                          <p:attrName>ppt_x</p:attrName>
                                        </p:attrNameLst>
                                      </p:cBhvr>
                                      <p:tavLst>
                                        <p:tav tm="0">
                                          <p:val>
                                            <p:strVal val="#ppt_x"/>
                                          </p:val>
                                        </p:tav>
                                        <p:tav tm="100000">
                                          <p:val>
                                            <p:strVal val="#ppt_x"/>
                                          </p:val>
                                        </p:tav>
                                      </p:tavLst>
                                    </p:anim>
                                    <p:anim calcmode="lin" valueType="num">
                                      <p:cBhvr additive="base">
                                        <p:cTn id="8" dur="500" fill="hold"/>
                                        <p:tgtEl>
                                          <p:spTgt spid="174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228600" y="304"/>
            <a:ext cx="7042150" cy="914096"/>
          </a:xfrm>
          <a:prstGeom prst="rect">
            <a:avLst/>
          </a:prstGeom>
          <a:noFill/>
          <a:ln w="9525">
            <a:noFill/>
            <a:miter lim="800000"/>
            <a:headEnd/>
            <a:tailEnd/>
          </a:ln>
        </p:spPr>
        <p:txBody>
          <a:bodyPr lIns="0" tIns="0" rIns="0" bIns="0" anchor="ctr">
            <a:spAutoFit/>
          </a:bodyPr>
          <a:lstStyle/>
          <a:p>
            <a:pPr defTabSz="912813">
              <a:lnSpc>
                <a:spcPct val="90000"/>
              </a:lnSpc>
            </a:pPr>
            <a:r>
              <a:rPr lang="en-US" sz="6600" dirty="0">
                <a:solidFill>
                  <a:srgbClr val="005825"/>
                </a:solidFill>
                <a:latin typeface="Calibri" pitchFamily="34" charset="0"/>
                <a:cs typeface="Arial" charset="0"/>
              </a:rPr>
              <a:t>Are You A Christian?</a:t>
            </a:r>
            <a:endParaRPr lang="en-US" sz="5400" dirty="0">
              <a:solidFill>
                <a:srgbClr val="005825"/>
              </a:solidFill>
              <a:latin typeface="Calibri" pitchFamily="34" charset="0"/>
              <a:cs typeface="Arial" charset="0"/>
            </a:endParaRPr>
          </a:p>
        </p:txBody>
      </p:sp>
      <p:pic>
        <p:nvPicPr>
          <p:cNvPr id="39942" name="Picture 6" descr="j0411832"/>
          <p:cNvPicPr>
            <a:picLocks noChangeAspect="1" noChangeArrowheads="1"/>
          </p:cNvPicPr>
          <p:nvPr/>
        </p:nvPicPr>
        <p:blipFill>
          <a:blip r:embed="rId3" cstate="print"/>
          <a:srcRect l="23529"/>
          <a:stretch>
            <a:fillRect/>
          </a:stretch>
        </p:blipFill>
        <p:spPr bwMode="auto">
          <a:xfrm>
            <a:off x="8001000" y="2649783"/>
            <a:ext cx="3962400" cy="3452813"/>
          </a:xfrm>
          <a:prstGeom prst="rect">
            <a:avLst/>
          </a:prstGeom>
          <a:noFill/>
        </p:spPr>
      </p:pic>
      <p:sp>
        <p:nvSpPr>
          <p:cNvPr id="39943" name="Subtitle 2"/>
          <p:cNvSpPr>
            <a:spLocks/>
          </p:cNvSpPr>
          <p:nvPr/>
        </p:nvSpPr>
        <p:spPr bwMode="auto">
          <a:xfrm>
            <a:off x="1371600" y="5105400"/>
            <a:ext cx="6096000" cy="997196"/>
          </a:xfrm>
          <a:prstGeom prst="rect">
            <a:avLst/>
          </a:prstGeom>
          <a:noFill/>
          <a:ln w="9525">
            <a:noFill/>
            <a:miter lim="800000"/>
            <a:headEnd/>
            <a:tailEnd/>
          </a:ln>
        </p:spPr>
        <p:txBody>
          <a:bodyPr wrap="square" lIns="0" tIns="0" rIns="0" bIns="0">
            <a:spAutoFit/>
          </a:bodyPr>
          <a:lstStyle/>
          <a:p>
            <a:pPr defTabSz="912813">
              <a:lnSpc>
                <a:spcPct val="90000"/>
              </a:lnSpc>
            </a:pPr>
            <a:r>
              <a:rPr lang="en-US" sz="3600" dirty="0"/>
              <a:t>If not, you are making a tragic &amp; tremendous sacrifice!</a:t>
            </a:r>
            <a:endParaRPr lang="en-US" sz="3600" dirty="0">
              <a:latin typeface="Calibri" pitchFamily="34" charset="0"/>
            </a:endParaRPr>
          </a:p>
        </p:txBody>
      </p:sp>
      <p:sp>
        <p:nvSpPr>
          <p:cNvPr id="6" name="Text Placeholder 3"/>
          <p:cNvSpPr>
            <a:spLocks noGrp="1"/>
          </p:cNvSpPr>
          <p:nvPr>
            <p:ph type="body" sz="quarter" idx="10"/>
          </p:nvPr>
        </p:nvSpPr>
        <p:spPr>
          <a:xfrm>
            <a:off x="1752600" y="1752600"/>
            <a:ext cx="5638800" cy="2514600"/>
          </a:xfrm>
        </p:spPr>
        <p:txBody>
          <a:bodyPr/>
          <a:lstStyle/>
          <a:p>
            <a:pPr fontAlgn="auto">
              <a:spcAft>
                <a:spcPts val="0"/>
              </a:spcAft>
              <a:defRPr/>
            </a:pPr>
            <a:r>
              <a:rPr sz="9000" dirty="0"/>
              <a:t>Are You Faithful?</a:t>
            </a:r>
            <a:r>
              <a:rPr dirty="0"/>
              <a:t> </a:t>
            </a:r>
          </a:p>
        </p:txBody>
      </p:sp>
      <p:pic>
        <p:nvPicPr>
          <p:cNvPr id="4" name="Picture 3">
            <a:extLst>
              <a:ext uri="{FF2B5EF4-FFF2-40B4-BE49-F238E27FC236}">
                <a16:creationId xmlns:a16="http://schemas.microsoft.com/office/drawing/2014/main" id="{77822142-DB92-942C-9C7E-A4D8B4641963}"/>
              </a:ext>
            </a:extLst>
          </p:cNvPr>
          <p:cNvPicPr>
            <a:picLocks noChangeAspect="1"/>
          </p:cNvPicPr>
          <p:nvPr/>
        </p:nvPicPr>
        <p:blipFill rotWithShape="1">
          <a:blip r:embed="rId4">
            <a:extLst>
              <a:ext uri="{28A0092B-C50C-407E-A947-70E740481C1C}">
                <a14:useLocalDpi xmlns:a14="http://schemas.microsoft.com/office/drawing/2010/main" val="0"/>
              </a:ext>
            </a:extLst>
          </a:blip>
          <a:srcRect l="29269" t="7522" r="8539" b="10134"/>
          <a:stretch/>
        </p:blipFill>
        <p:spPr>
          <a:xfrm>
            <a:off x="8839200" y="152400"/>
            <a:ext cx="2590800" cy="2282897"/>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3182"/>
            <a:ext cx="7042150" cy="739775"/>
          </a:xfrm>
        </p:spPr>
        <p:txBody>
          <a:bodyPr numCol="1" compatLnSpc="1">
            <a:prstTxWarp prst="textNoShape">
              <a:avLst/>
            </a:prstTxWarp>
          </a:bodyPr>
          <a:lstStyle/>
          <a:p>
            <a:r>
              <a:rPr sz="6600" dirty="0">
                <a:ln>
                  <a:noFill/>
                </a:ln>
                <a:cs typeface="Arial" charset="0"/>
              </a:rPr>
              <a:t>King Charlemagne</a:t>
            </a:r>
          </a:p>
        </p:txBody>
      </p:sp>
      <p:sp>
        <p:nvSpPr>
          <p:cNvPr id="37890" name="Subtitle 2"/>
          <p:cNvSpPr>
            <a:spLocks noGrp="1"/>
          </p:cNvSpPr>
          <p:nvPr>
            <p:ph type="subTitle" idx="1"/>
          </p:nvPr>
        </p:nvSpPr>
        <p:spPr>
          <a:xfrm>
            <a:off x="2286000" y="4800600"/>
            <a:ext cx="8001000" cy="997196"/>
          </a:xfrm>
        </p:spPr>
        <p:txBody>
          <a:bodyPr>
            <a:spAutoFit/>
          </a:bodyPr>
          <a:lstStyle/>
          <a:p>
            <a:pPr>
              <a:spcBef>
                <a:spcPct val="0"/>
              </a:spcBef>
            </a:pPr>
            <a:r>
              <a:rPr lang="en-US" sz="3600" b="1" dirty="0">
                <a:solidFill>
                  <a:srgbClr val="145150"/>
                </a:solidFill>
                <a:effectLst>
                  <a:outerShdw blurRad="38100" dist="38100" dir="2700000" algn="tl">
                    <a:srgbClr val="000000">
                      <a:alpha val="43137"/>
                    </a:srgbClr>
                  </a:outerShdw>
                </a:effectLst>
              </a:rPr>
              <a:t>Tomb was opened to find him sitting on his throne , bible opened to Mark 8:36</a:t>
            </a:r>
            <a:endParaRPr lang="en-US" sz="360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2103174" y="2411412"/>
            <a:ext cx="5669226" cy="1384994"/>
          </a:xfrm>
        </p:spPr>
        <p:txBody>
          <a:bodyPr/>
          <a:lstStyle/>
          <a:p>
            <a:pPr fontAlgn="auto">
              <a:spcAft>
                <a:spcPts val="0"/>
              </a:spcAft>
              <a:defRPr/>
            </a:pPr>
            <a:r>
              <a:rPr lang="en-US" sz="8000" b="1" dirty="0"/>
              <a:t>(James 5:1-6) </a:t>
            </a:r>
            <a:endParaRPr sz="8000" dirty="0"/>
          </a:p>
        </p:txBody>
      </p:sp>
      <p:pic>
        <p:nvPicPr>
          <p:cNvPr id="37894" name="Picture 6" descr="j0302924"/>
          <p:cNvPicPr>
            <a:picLocks noChangeAspect="1" noChangeArrowheads="1"/>
          </p:cNvPicPr>
          <p:nvPr/>
        </p:nvPicPr>
        <p:blipFill>
          <a:blip r:embed="rId3" cstate="print"/>
          <a:stretch>
            <a:fillRect/>
          </a:stretch>
        </p:blipFill>
        <p:spPr bwMode="auto">
          <a:xfrm>
            <a:off x="9525000" y="152400"/>
            <a:ext cx="2535759" cy="337889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78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78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7894"/>
                                        </p:tgtEl>
                                        <p:attrNameLst>
                                          <p:attrName>ppt_y</p:attrName>
                                        </p:attrNameLst>
                                      </p:cBhvr>
                                      <p:tavLst>
                                        <p:tav tm="0">
                                          <p:val>
                                            <p:strVal val="#ppt_y"/>
                                          </p:val>
                                        </p:tav>
                                        <p:tav tm="100000">
                                          <p:val>
                                            <p:strVal val="#ppt_y"/>
                                          </p:val>
                                        </p:tav>
                                      </p:tavLst>
                                    </p:anim>
                                  </p:childTnLst>
                                </p:cTn>
                              </p:par>
                              <p:par>
                                <p:cTn id="11" presetID="30" presetClass="entr" presetSubtype="0" fill="hold" grpId="0" nodeType="withEffect">
                                  <p:stCondLst>
                                    <p:cond delay="0"/>
                                  </p:stCondLst>
                                  <p:childTnLst>
                                    <p:set>
                                      <p:cBhvr>
                                        <p:cTn id="12" dur="1" fill="hold">
                                          <p:stCondLst>
                                            <p:cond delay="0"/>
                                          </p:stCondLst>
                                        </p:cTn>
                                        <p:tgtEl>
                                          <p:spTgt spid="37890">
                                            <p:txEl>
                                              <p:pRg st="0" end="0"/>
                                            </p:txEl>
                                          </p:spTgt>
                                        </p:tgtEl>
                                        <p:attrNameLst>
                                          <p:attrName>style.visibility</p:attrName>
                                        </p:attrNameLst>
                                      </p:cBhvr>
                                      <p:to>
                                        <p:strVal val="visible"/>
                                      </p:to>
                                    </p:set>
                                    <p:animEffect transition="in" filter="fade">
                                      <p:cBhvr>
                                        <p:cTn id="13" dur="800" decel="100000"/>
                                        <p:tgtEl>
                                          <p:spTgt spid="37890">
                                            <p:txEl>
                                              <p:pRg st="0" end="0"/>
                                            </p:txEl>
                                          </p:spTgt>
                                        </p:tgtEl>
                                      </p:cBhvr>
                                    </p:animEffect>
                                    <p:anim calcmode="lin" valueType="num">
                                      <p:cBhvr>
                                        <p:cTn id="14" dur="800" decel="100000" fill="hold"/>
                                        <p:tgtEl>
                                          <p:spTgt spid="37890">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7890">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7890">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7890">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789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30189"/>
            <a:ext cx="11506200" cy="1412694"/>
          </a:xfrm>
        </p:spPr>
        <p:txBody>
          <a:bodyPr/>
          <a:lstStyle/>
          <a:p>
            <a:r>
              <a:rPr lang="en-US" sz="5400" b="1" dirty="0">
                <a:effectLst>
                  <a:outerShdw blurRad="38100" dist="38100" dir="2700000" algn="tl">
                    <a:srgbClr val="000000">
                      <a:alpha val="43137"/>
                    </a:srgbClr>
                  </a:outerShdw>
                </a:effectLst>
              </a:rPr>
              <a:t>Others who refused to follow the Lord.</a:t>
            </a:r>
            <a:br>
              <a:rPr lang="en-US" dirty="0"/>
            </a:br>
            <a:endParaRPr lang="en-US" dirty="0"/>
          </a:p>
        </p:txBody>
      </p:sp>
      <p:sp>
        <p:nvSpPr>
          <p:cNvPr id="6" name="Text Placeholder 5"/>
          <p:cNvSpPr>
            <a:spLocks noGrp="1"/>
          </p:cNvSpPr>
          <p:nvPr>
            <p:ph type="body" sz="quarter" idx="10"/>
          </p:nvPr>
        </p:nvSpPr>
        <p:spPr>
          <a:xfrm>
            <a:off x="228600" y="1219200"/>
            <a:ext cx="10591800" cy="3742563"/>
          </a:xfrm>
        </p:spPr>
        <p:txBody>
          <a:bodyPr/>
          <a:lstStyle/>
          <a:p>
            <a:pPr hangingPunct="0"/>
            <a:r>
              <a:rPr lang="en-US" sz="3600" b="1" i="1" dirty="0"/>
              <a:t>John 6:66 -- From that time many of His disciples went back and walked with Him no more.</a:t>
            </a:r>
            <a:endParaRPr lang="en-US" sz="3600" dirty="0"/>
          </a:p>
          <a:p>
            <a:pPr hangingPunct="0"/>
            <a:r>
              <a:rPr lang="en-US" sz="7200" b="1" i="1" dirty="0"/>
              <a:t>(John 12:42-43)</a:t>
            </a:r>
            <a:endParaRPr lang="en-US" sz="7200" dirty="0"/>
          </a:p>
          <a:p>
            <a:pPr hangingPunct="0"/>
            <a:r>
              <a:rPr lang="en-US" b="1" i="1" dirty="0"/>
              <a:t>(Acts 26:28) Then Agrippa said to Paul, "You almost persuade me to become a Christian."</a:t>
            </a:r>
            <a:endParaRPr lang="en-US" dirty="0"/>
          </a:p>
          <a:p>
            <a:endParaRPr lang="en-US" dirty="0"/>
          </a:p>
        </p:txBody>
      </p:sp>
      <p:pic>
        <p:nvPicPr>
          <p:cNvPr id="3" name="Picture 2">
            <a:extLst>
              <a:ext uri="{FF2B5EF4-FFF2-40B4-BE49-F238E27FC236}">
                <a16:creationId xmlns:a16="http://schemas.microsoft.com/office/drawing/2014/main" id="{7E15D32E-BEB6-50E4-BF90-EA9BCE7C29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8" t="7995" r="1355" b="597"/>
          <a:stretch/>
        </p:blipFill>
        <p:spPr>
          <a:xfrm>
            <a:off x="7391400" y="4114799"/>
            <a:ext cx="4038600" cy="27101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6" presetClass="entr" presetSubtype="21"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8"/>
            <a:ext cx="8305800" cy="1994392"/>
          </a:xfrm>
        </p:spPr>
        <p:txBody>
          <a:bodyPr/>
          <a:lstStyle/>
          <a:p>
            <a:r>
              <a:rPr lang="en-US" b="1" dirty="0">
                <a:effectLst>
                  <a:outerShdw blurRad="38100" dist="38100" dir="2700000" algn="tl">
                    <a:srgbClr val="000000">
                      <a:alpha val="43137"/>
                    </a:srgbClr>
                  </a:outerShdw>
                </a:effectLst>
              </a:rPr>
              <a:t>Your life is full of sacrifices whether you are a Christian or not.</a:t>
            </a:r>
            <a:br>
              <a:rPr lang="en-US" dirty="0"/>
            </a:br>
            <a:endParaRPr lang="en-US" dirty="0"/>
          </a:p>
        </p:txBody>
      </p:sp>
      <p:sp>
        <p:nvSpPr>
          <p:cNvPr id="3" name="Text Placeholder 2"/>
          <p:cNvSpPr>
            <a:spLocks noGrp="1"/>
          </p:cNvSpPr>
          <p:nvPr>
            <p:ph type="body" sz="quarter" idx="10"/>
          </p:nvPr>
        </p:nvSpPr>
        <p:spPr>
          <a:xfrm>
            <a:off x="152400" y="1981200"/>
            <a:ext cx="11201400" cy="3890296"/>
          </a:xfrm>
        </p:spPr>
        <p:txBody>
          <a:bodyPr/>
          <a:lstStyle/>
          <a:p>
            <a:pPr hangingPunct="0"/>
            <a:r>
              <a:rPr lang="en-US" sz="3600" dirty="0"/>
              <a:t>If you are a Christian </a:t>
            </a:r>
            <a:r>
              <a:rPr lang="en-US" sz="3600" b="1" i="1" dirty="0"/>
              <a:t>you present your bodies a living sacrifice, holy, acceptable to God, which is your reasonable service</a:t>
            </a:r>
            <a:r>
              <a:rPr lang="en-US" sz="3600" dirty="0"/>
              <a:t> </a:t>
            </a:r>
            <a:r>
              <a:rPr lang="en-US" sz="3600" b="1" dirty="0"/>
              <a:t>(Romans 12:1)</a:t>
            </a:r>
            <a:r>
              <a:rPr lang="en-US" sz="3600" dirty="0"/>
              <a:t> </a:t>
            </a:r>
          </a:p>
          <a:p>
            <a:pPr hangingPunct="0"/>
            <a:r>
              <a:rPr lang="en-US" sz="3600" dirty="0"/>
              <a:t>If you are not a Christian or one who is not faithful any longer you are making sacrifices as well! </a:t>
            </a:r>
          </a:p>
          <a:p>
            <a:pPr hangingPunct="0"/>
            <a:r>
              <a:rPr lang="en-US" sz="4400" dirty="0"/>
              <a:t>Here’s what you sacrifice..............</a:t>
            </a:r>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6324600"/>
            <a:ext cx="8458200" cy="533400"/>
          </a:xfrm>
        </p:spPr>
        <p:txBody>
          <a:bodyPr numCol="1" compatLnSpc="1">
            <a:prstTxWarp prst="textNoShape">
              <a:avLst/>
            </a:prstTxWarp>
          </a:bodyPr>
          <a:lstStyle/>
          <a:p>
            <a:r>
              <a:rPr dirty="0">
                <a:ln>
                  <a:noFill/>
                </a:ln>
                <a:cs typeface="Arial" charset="0"/>
              </a:rPr>
              <a:t>What Else Do You Sacrifice? </a:t>
            </a:r>
          </a:p>
        </p:txBody>
      </p:sp>
      <p:sp>
        <p:nvSpPr>
          <p:cNvPr id="4" name="Text Placeholder 3"/>
          <p:cNvSpPr>
            <a:spLocks noGrp="1"/>
          </p:cNvSpPr>
          <p:nvPr>
            <p:ph type="body" sz="quarter" idx="10"/>
          </p:nvPr>
        </p:nvSpPr>
        <p:spPr>
          <a:xfrm>
            <a:off x="2103174" y="0"/>
            <a:ext cx="7690114" cy="1371600"/>
          </a:xfrm>
        </p:spPr>
        <p:txBody>
          <a:bodyPr/>
          <a:lstStyle/>
          <a:p>
            <a:pPr fontAlgn="auto">
              <a:spcAft>
                <a:spcPts val="0"/>
              </a:spcAft>
              <a:defRPr/>
            </a:pPr>
            <a:r>
              <a:rPr dirty="0"/>
              <a:t>Your Soul</a:t>
            </a:r>
          </a:p>
        </p:txBody>
      </p:sp>
      <p:sp>
        <p:nvSpPr>
          <p:cNvPr id="7" name="Text Placeholder 2"/>
          <p:cNvSpPr>
            <a:spLocks/>
          </p:cNvSpPr>
          <p:nvPr/>
        </p:nvSpPr>
        <p:spPr bwMode="auto">
          <a:xfrm>
            <a:off x="76200" y="1295401"/>
            <a:ext cx="11811000" cy="4070345"/>
          </a:xfrm>
          <a:prstGeom prst="rect">
            <a:avLst/>
          </a:prstGeom>
          <a:noFill/>
          <a:ln w="9525">
            <a:noFill/>
            <a:miter lim="800000"/>
            <a:headEnd/>
            <a:tailEnd/>
          </a:ln>
        </p:spPr>
        <p:txBody>
          <a:bodyPr wrap="square" lIns="0" tIns="0" rIns="0" bIns="0">
            <a:spAutoFit/>
          </a:bodyPr>
          <a:lstStyle/>
          <a:p>
            <a:pPr marL="284163" lvl="1" indent="-169863" defTabSz="912813">
              <a:lnSpc>
                <a:spcPct val="90000"/>
              </a:lnSpc>
              <a:spcBef>
                <a:spcPct val="55000"/>
              </a:spcBef>
              <a:buBlip>
                <a:blip r:embed="rId3"/>
              </a:buBlip>
            </a:pPr>
            <a:r>
              <a:rPr lang="en-US" sz="3200" b="1" dirty="0">
                <a:latin typeface="Calibri" pitchFamily="34" charset="0"/>
              </a:rPr>
              <a:t>What happens when we fail to heed God’s repeated warnings?</a:t>
            </a:r>
          </a:p>
          <a:p>
            <a:pPr algn="ctr" hangingPunct="0"/>
            <a:r>
              <a:rPr lang="en-US" sz="3600" b="1" i="1" dirty="0"/>
              <a:t>(1 Timothy 6:20-21) (2 Timothy 2:16-17) </a:t>
            </a:r>
            <a:endParaRPr lang="en-US" sz="6000" dirty="0"/>
          </a:p>
          <a:p>
            <a:pPr marL="284163" lvl="1" indent="-169863" defTabSz="912813">
              <a:lnSpc>
                <a:spcPct val="90000"/>
              </a:lnSpc>
              <a:spcBef>
                <a:spcPct val="55000"/>
              </a:spcBef>
              <a:buBlip>
                <a:blip r:embed="rId3"/>
              </a:buBlip>
            </a:pPr>
            <a:r>
              <a:rPr lang="en-US" sz="2600" b="1" dirty="0">
                <a:latin typeface="Calibri" pitchFamily="34" charset="0"/>
              </a:rPr>
              <a:t>Hell is prepared for the unbelieving</a:t>
            </a:r>
          </a:p>
          <a:p>
            <a:pPr algn="ctr" hangingPunct="0"/>
            <a:r>
              <a:rPr lang="en-US" sz="5400" b="1" i="1" dirty="0"/>
              <a:t>(Matthew 10:28) </a:t>
            </a:r>
          </a:p>
          <a:p>
            <a:pPr algn="ctr" hangingPunct="0"/>
            <a:r>
              <a:rPr lang="en-US" sz="5400" b="1" i="1" dirty="0"/>
              <a:t> (Ezekiel 18:20) </a:t>
            </a:r>
          </a:p>
          <a:p>
            <a:pPr algn="ctr" hangingPunct="0"/>
            <a:r>
              <a:rPr lang="en-US" sz="5400" b="1" i="1" dirty="0"/>
              <a:t>(Romans 6:23) </a:t>
            </a:r>
            <a:endParaRPr lang="en-US" sz="6600" b="1" dirty="0">
              <a:latin typeface="Calibri" pitchFamily="34" charset="0"/>
            </a:endParaRPr>
          </a:p>
        </p:txBody>
      </p:sp>
      <p:pic>
        <p:nvPicPr>
          <p:cNvPr id="5" name="Picture 4">
            <a:extLst>
              <a:ext uri="{FF2B5EF4-FFF2-40B4-BE49-F238E27FC236}">
                <a16:creationId xmlns:a16="http://schemas.microsoft.com/office/drawing/2014/main" id="{80B70151-85FD-7583-8B98-89099CB68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652" y="1803399"/>
            <a:ext cx="3562347" cy="35623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Scale>
                                      <p:cBhvr>
                                        <p:cTn id="12"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xEl>
                                              <p:pRg st="1" end="1"/>
                                            </p:txEl>
                                          </p:spTgt>
                                        </p:tgtEl>
                                        <p:attrNameLst>
                                          <p:attrName>ppt_x</p:attrName>
                                          <p:attrName>ppt_y</p:attrName>
                                        </p:attrNameLst>
                                      </p:cBhvr>
                                    </p:animMotion>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edge">
                                      <p:cBhvr>
                                        <p:cTn id="33" dur="20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edge">
                                      <p:cBhvr>
                                        <p:cTn id="38" dur="2000"/>
                                        <p:tgtEl>
                                          <p:spTgt spid="7">
                                            <p:txEl>
                                              <p:pRg st="5" end="5"/>
                                            </p:txEl>
                                          </p:spTgt>
                                        </p:tgtEl>
                                      </p:cBhvr>
                                    </p:animEffect>
                                  </p:childTnLst>
                                </p:cTn>
                              </p:par>
                            </p:childTnLst>
                          </p:cTn>
                        </p:par>
                        <p:par>
                          <p:cTn id="39" fill="hold">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6324600"/>
            <a:ext cx="8458200" cy="533400"/>
          </a:xfrm>
        </p:spPr>
        <p:txBody>
          <a:bodyPr numCol="1" compatLnSpc="1">
            <a:prstTxWarp prst="textNoShape">
              <a:avLst/>
            </a:prstTxWarp>
          </a:bodyPr>
          <a:lstStyle/>
          <a:p>
            <a:r>
              <a:rPr dirty="0">
                <a:ln>
                  <a:noFill/>
                </a:ln>
                <a:cs typeface="Arial" charset="0"/>
              </a:rPr>
              <a:t>We Rob God Also </a:t>
            </a:r>
          </a:p>
        </p:txBody>
      </p:sp>
      <p:sp>
        <p:nvSpPr>
          <p:cNvPr id="4" name="Text Placeholder 3"/>
          <p:cNvSpPr>
            <a:spLocks noGrp="1"/>
          </p:cNvSpPr>
          <p:nvPr>
            <p:ph type="body" sz="quarter" idx="10"/>
          </p:nvPr>
        </p:nvSpPr>
        <p:spPr>
          <a:xfrm>
            <a:off x="2103174" y="0"/>
            <a:ext cx="7690114" cy="1371600"/>
          </a:xfrm>
        </p:spPr>
        <p:txBody>
          <a:bodyPr/>
          <a:lstStyle/>
          <a:p>
            <a:pPr fontAlgn="auto">
              <a:spcAft>
                <a:spcPts val="0"/>
              </a:spcAft>
              <a:defRPr/>
            </a:pPr>
            <a:r>
              <a:rPr dirty="0"/>
              <a:t>Greatest Joy</a:t>
            </a:r>
          </a:p>
        </p:txBody>
      </p:sp>
      <p:sp>
        <p:nvSpPr>
          <p:cNvPr id="7" name="Text Placeholder 2"/>
          <p:cNvSpPr>
            <a:spLocks/>
          </p:cNvSpPr>
          <p:nvPr/>
        </p:nvSpPr>
        <p:spPr bwMode="auto">
          <a:xfrm>
            <a:off x="0" y="1295402"/>
            <a:ext cx="12039600" cy="5236818"/>
          </a:xfrm>
          <a:prstGeom prst="rect">
            <a:avLst/>
          </a:prstGeom>
          <a:noFill/>
          <a:ln w="9525">
            <a:noFill/>
            <a:miter lim="800000"/>
            <a:headEnd/>
            <a:tailEnd/>
          </a:ln>
        </p:spPr>
        <p:txBody>
          <a:bodyPr wrap="square" lIns="0" tIns="0" rIns="0" bIns="0">
            <a:spAutoFit/>
          </a:bodyPr>
          <a:lstStyle/>
          <a:p>
            <a:pPr marL="284163" lvl="1" indent="-169863" defTabSz="912813">
              <a:lnSpc>
                <a:spcPct val="90000"/>
              </a:lnSpc>
              <a:spcBef>
                <a:spcPct val="55000"/>
              </a:spcBef>
              <a:buBlip>
                <a:blip r:embed="rId3"/>
              </a:buBlip>
            </a:pPr>
            <a:r>
              <a:rPr lang="en-US" sz="4000" dirty="0"/>
              <a:t>If we will put God first, we can have the greatest joy known to man. </a:t>
            </a:r>
          </a:p>
          <a:p>
            <a:pPr marL="284163" lvl="1" indent="-169863" algn="ctr" defTabSz="912813">
              <a:lnSpc>
                <a:spcPct val="90000"/>
              </a:lnSpc>
              <a:spcBef>
                <a:spcPct val="55000"/>
              </a:spcBef>
            </a:pPr>
            <a:r>
              <a:rPr lang="en-US" sz="5400" b="1" i="1" dirty="0"/>
              <a:t>(Psalms 16:8-11)</a:t>
            </a:r>
          </a:p>
          <a:p>
            <a:pPr hangingPunct="0"/>
            <a:r>
              <a:rPr lang="en-US" sz="6000" b="1" i="1" dirty="0"/>
              <a:t>Psalm 116:15 </a:t>
            </a:r>
          </a:p>
          <a:p>
            <a:pPr hangingPunct="0"/>
            <a:r>
              <a:rPr lang="en-US" sz="3200" dirty="0"/>
              <a:t>God wants to bring men to Himself.</a:t>
            </a:r>
          </a:p>
          <a:p>
            <a:pPr hangingPunct="0"/>
            <a:r>
              <a:rPr lang="en-US" sz="3200" dirty="0"/>
              <a:t>By disobeying God we rob not only ourselves of the greatest joy.  </a:t>
            </a:r>
            <a:endParaRPr lang="en-US" sz="2000" dirty="0"/>
          </a:p>
          <a:p>
            <a:pPr algn="ctr" hangingPunct="0"/>
            <a:endParaRPr lang="en-US" sz="66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Scale>
                                      <p:cBhvr>
                                        <p:cTn id="12"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xEl>
                                              <p:pRg st="1" end="1"/>
                                            </p:txEl>
                                          </p:spTgt>
                                        </p:tgtEl>
                                        <p:attrNameLst>
                                          <p:attrName>ppt_x</p:attrName>
                                          <p:attrName>ppt_y</p:attrName>
                                        </p:attrNameLst>
                                      </p:cBhvr>
                                    </p:animMotion>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30189"/>
            <a:ext cx="10287000" cy="1495794"/>
          </a:xfrm>
        </p:spPr>
        <p:txBody>
          <a:bodyPr/>
          <a:lstStyle/>
          <a:p>
            <a:r>
              <a:rPr lang="en-US" sz="5400" dirty="0"/>
              <a:t>There is a great joy in knowing that you can start all over again</a:t>
            </a:r>
          </a:p>
        </p:txBody>
      </p:sp>
      <p:sp>
        <p:nvSpPr>
          <p:cNvPr id="6" name="Text Placeholder 5"/>
          <p:cNvSpPr>
            <a:spLocks noGrp="1"/>
          </p:cNvSpPr>
          <p:nvPr>
            <p:ph type="body" sz="quarter" idx="10"/>
          </p:nvPr>
        </p:nvSpPr>
        <p:spPr>
          <a:xfrm>
            <a:off x="1905000" y="1676401"/>
            <a:ext cx="8382000" cy="1329595"/>
          </a:xfrm>
        </p:spPr>
        <p:txBody>
          <a:bodyPr/>
          <a:lstStyle/>
          <a:p>
            <a:pPr hangingPunct="0"/>
            <a:r>
              <a:rPr lang="en-US" sz="9600" b="1" i="1" dirty="0"/>
              <a:t>(Acts 8:39)</a:t>
            </a:r>
            <a:endParaRPr lang="en-US" sz="9600" dirty="0"/>
          </a:p>
        </p:txBody>
      </p:sp>
      <p:pic>
        <p:nvPicPr>
          <p:cNvPr id="4" name="Picture 3" descr="ethiopian eunuch.bmp"/>
          <p:cNvPicPr>
            <a:picLocks noChangeAspect="1"/>
          </p:cNvPicPr>
          <p:nvPr/>
        </p:nvPicPr>
        <p:blipFill>
          <a:blip r:embed="rId2" cstate="print"/>
          <a:stretch>
            <a:fillRect/>
          </a:stretch>
        </p:blipFill>
        <p:spPr>
          <a:xfrm>
            <a:off x="8791575" y="2209800"/>
            <a:ext cx="2990850" cy="3636874"/>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30189"/>
            <a:ext cx="10058400" cy="664797"/>
          </a:xfrm>
        </p:spPr>
        <p:txBody>
          <a:bodyPr/>
          <a:lstStyle/>
          <a:p>
            <a:r>
              <a:rPr lang="en-US" dirty="0">
                <a:effectLst>
                  <a:outerShdw blurRad="38100" dist="38100" dir="2700000" algn="tl">
                    <a:srgbClr val="000000">
                      <a:alpha val="43137"/>
                    </a:srgbClr>
                  </a:outerShdw>
                </a:effectLst>
              </a:rPr>
              <a:t>You Would Rejoice if ---</a:t>
            </a:r>
          </a:p>
        </p:txBody>
      </p:sp>
      <p:sp>
        <p:nvSpPr>
          <p:cNvPr id="6" name="Text Placeholder 5"/>
          <p:cNvSpPr>
            <a:spLocks noGrp="1"/>
          </p:cNvSpPr>
          <p:nvPr>
            <p:ph type="body" sz="quarter" idx="10"/>
          </p:nvPr>
        </p:nvSpPr>
        <p:spPr>
          <a:xfrm>
            <a:off x="228600" y="1066800"/>
            <a:ext cx="8382000" cy="4552015"/>
          </a:xfrm>
        </p:spPr>
        <p:txBody>
          <a:bodyPr/>
          <a:lstStyle/>
          <a:p>
            <a:pPr hangingPunct="0"/>
            <a:r>
              <a:rPr lang="en-US" sz="4000" dirty="0"/>
              <a:t>Someone had just paid off the balances on your mortgage, your car and your credit cards?</a:t>
            </a:r>
          </a:p>
          <a:p>
            <a:pPr marL="0" indent="0" hangingPunct="0">
              <a:buNone/>
            </a:pPr>
            <a:endParaRPr lang="en-US" dirty="0"/>
          </a:p>
          <a:p>
            <a:pPr hangingPunct="0"/>
            <a:r>
              <a:rPr lang="en-US" sz="4000" dirty="0"/>
              <a:t>The Philippian jailer knew the feeling of relief  after an earthquake. </a:t>
            </a:r>
          </a:p>
          <a:p>
            <a:pPr hangingPunct="0"/>
            <a:r>
              <a:rPr lang="en-US" sz="6600" b="1" i="1" dirty="0"/>
              <a:t>(Acts 16:34)</a:t>
            </a:r>
            <a:endParaRPr lang="en-US" sz="6600" dirty="0"/>
          </a:p>
        </p:txBody>
      </p:sp>
      <p:pic>
        <p:nvPicPr>
          <p:cNvPr id="3" name="Picture 2">
            <a:extLst>
              <a:ext uri="{FF2B5EF4-FFF2-40B4-BE49-F238E27FC236}">
                <a16:creationId xmlns:a16="http://schemas.microsoft.com/office/drawing/2014/main" id="{3DF42A82-8849-BE5C-26F2-B9543062EF81}"/>
              </a:ext>
            </a:extLst>
          </p:cNvPr>
          <p:cNvPicPr>
            <a:picLocks noChangeAspect="1"/>
          </p:cNvPicPr>
          <p:nvPr/>
        </p:nvPicPr>
        <p:blipFill rotWithShape="1">
          <a:blip r:embed="rId2">
            <a:extLst>
              <a:ext uri="{28A0092B-C50C-407E-A947-70E740481C1C}">
                <a14:useLocalDpi xmlns:a14="http://schemas.microsoft.com/office/drawing/2010/main" val="0"/>
              </a:ext>
            </a:extLst>
          </a:blip>
          <a:srcRect l="2556" t="4254" r="2556" b="7771"/>
          <a:stretch/>
        </p:blipFill>
        <p:spPr>
          <a:xfrm>
            <a:off x="8801901" y="38100"/>
            <a:ext cx="3415499" cy="44165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amond(in)">
                                      <p:cBhvr>
                                        <p:cTn id="7" dur="1000"/>
                                        <p:tgtEl>
                                          <p:spTgt spid="6">
                                            <p:txEl>
                                              <p:pRg st="2" end="2"/>
                                            </p:txEl>
                                          </p:spTgt>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diamond(in)">
                                      <p:cBhvr>
                                        <p:cTn id="1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iting Lines07">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Waiting Lines07</Template>
  <TotalTime>567</TotalTime>
  <Words>3246</Words>
  <Application>Microsoft Office PowerPoint</Application>
  <PresentationFormat>Widescreen</PresentationFormat>
  <Paragraphs>183</Paragraphs>
  <Slides>20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Trebuchet MS</vt:lpstr>
      <vt:lpstr>Wingdings</vt:lpstr>
      <vt:lpstr>Waiting Lines07</vt:lpstr>
      <vt:lpstr>White with Courier font for code slides</vt:lpstr>
      <vt:lpstr>The Cost of Losing</vt:lpstr>
      <vt:lpstr>Issues to Consider</vt:lpstr>
      <vt:lpstr>King Charlemagne</vt:lpstr>
      <vt:lpstr>Others who refused to follow the Lord. </vt:lpstr>
      <vt:lpstr>Your life is full of sacrifices whether you are a Christian or not. </vt:lpstr>
      <vt:lpstr>What Else Do You Sacrifice? </vt:lpstr>
      <vt:lpstr>We Rob God Also </vt:lpstr>
      <vt:lpstr>There is a great joy in knowing that you can start all over again</vt:lpstr>
      <vt:lpstr>You Would Rejoice if ---</vt:lpstr>
      <vt:lpstr>We rob ourselves from a great expectation as well.</vt:lpstr>
      <vt:lpstr>Here's what else you give up</vt:lpstr>
      <vt:lpstr>*</vt:lpstr>
      <vt:lpstr>The final thing you lose</vt:lpstr>
      <vt:lpstr>Any Hope of Heaven </vt:lpstr>
      <vt:lpstr>Atheist writer--Bertrand Russell</vt:lpstr>
      <vt:lpstr>Bertrand Russell</vt:lpstr>
      <vt:lpstr>Bertrand Russell</vt:lpstr>
      <vt:lpstr>Bertrand Russell</vt:lpstr>
      <vt:lpstr>That is the logical end thinking of a man without 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Have To</dc:title>
  <dc:creator>WMaxx</dc:creator>
  <cp:lastModifiedBy>Bill McIlvain</cp:lastModifiedBy>
  <cp:revision>31</cp:revision>
  <dcterms:created xsi:type="dcterms:W3CDTF">2010-05-02T02:54:40Z</dcterms:created>
  <dcterms:modified xsi:type="dcterms:W3CDTF">2023-04-15T20:20:31Z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TC300098381033</vt:lpwstr>
  </property>
</Properties>
</file>