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6"/>
  </p:notesMasterIdLst>
  <p:handoutMasterIdLst>
    <p:handoutMasterId r:id="rId27"/>
  </p:handoutMasterIdLst>
  <p:sldIdLst>
    <p:sldId id="257" r:id="rId5"/>
    <p:sldId id="261" r:id="rId6"/>
    <p:sldId id="274" r:id="rId7"/>
    <p:sldId id="275" r:id="rId8"/>
    <p:sldId id="276" r:id="rId9"/>
    <p:sldId id="277" r:id="rId10"/>
    <p:sldId id="266"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8"/>
  </p:normalViewPr>
  <p:slideViewPr>
    <p:cSldViewPr snapToGrid="0" snapToObjects="1">
      <p:cViewPr varScale="1">
        <p:scale>
          <a:sx n="104" d="100"/>
          <a:sy n="104" d="100"/>
        </p:scale>
        <p:origin x="126" y="444"/>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Lst>
  <dgm:cxnLst>
    <dgm:cxn modelId="{15E4859A-6FE7-4F93-9F13-B5B64ACFADF4}" type="presOf" srcId="{7B62DEA7-9DCD-4B2E-9DC5-BE121C266AFD}" destId="{C54DDAD1-57E2-410C-AC1B-2D57D298F048}"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Lst>
  <dgm:cxnLst>
    <dgm:cxn modelId="{15E4859A-6FE7-4F93-9F13-B5B64ACFADF4}" type="presOf" srcId="{7B62DEA7-9DCD-4B2E-9DC5-BE121C266AFD}" destId="{C54DDAD1-57E2-410C-AC1B-2D57D298F048}"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Lst>
  <dgm:cxnLst>
    <dgm:cxn modelId="{15E4859A-6FE7-4F93-9F13-B5B64ACFADF4}" type="presOf" srcId="{7B62DEA7-9DCD-4B2E-9DC5-BE121C266AFD}" destId="{C54DDAD1-57E2-410C-AC1B-2D57D298F048}"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Lst>
  <dgm:cxnLst>
    <dgm:cxn modelId="{15E4859A-6FE7-4F93-9F13-B5B64ACFADF4}" type="presOf" srcId="{7B62DEA7-9DCD-4B2E-9DC5-BE121C266AFD}" destId="{C54DDAD1-57E2-410C-AC1B-2D57D298F048}"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62DEA7-9DCD-4B2E-9DC5-BE121C266AFD}"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54DDAD1-57E2-410C-AC1B-2D57D298F048}" type="pres">
      <dgm:prSet presAssocID="{7B62DEA7-9DCD-4B2E-9DC5-BE121C266AFD}" presName="root" presStyleCnt="0">
        <dgm:presLayoutVars>
          <dgm:dir/>
          <dgm:resizeHandles val="exact"/>
        </dgm:presLayoutVars>
      </dgm:prSet>
      <dgm:spPr/>
    </dgm:pt>
  </dgm:ptLst>
  <dgm:cxnLst>
    <dgm:cxn modelId="{15E4859A-6FE7-4F93-9F13-B5B64ACFADF4}" type="presOf" srcId="{7B62DEA7-9DCD-4B2E-9DC5-BE121C266AFD}" destId="{C54DDAD1-57E2-410C-AC1B-2D57D298F048}"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5/27/2023</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5/27/2023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094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0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71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47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033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1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14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91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4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2</a:t>
            </a:fld>
            <a:endParaRPr lang="en-US" dirty="0"/>
          </a:p>
        </p:txBody>
      </p:sp>
    </p:spTree>
    <p:extLst>
      <p:ext uri="{BB962C8B-B14F-4D97-AF65-F5344CB8AC3E}">
        <p14:creationId xmlns:p14="http://schemas.microsoft.com/office/powerpoint/2010/main" val="332982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65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21</a:t>
            </a:fld>
            <a:endParaRPr lang="en-US" dirty="0"/>
          </a:p>
        </p:txBody>
      </p:sp>
    </p:spTree>
    <p:extLst>
      <p:ext uri="{BB962C8B-B14F-4D97-AF65-F5344CB8AC3E}">
        <p14:creationId xmlns:p14="http://schemas.microsoft.com/office/powerpoint/2010/main" val="49740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3</a:t>
            </a:fld>
            <a:endParaRPr lang="en-US" dirty="0"/>
          </a:p>
        </p:txBody>
      </p:sp>
    </p:spTree>
    <p:extLst>
      <p:ext uri="{BB962C8B-B14F-4D97-AF65-F5344CB8AC3E}">
        <p14:creationId xmlns:p14="http://schemas.microsoft.com/office/powerpoint/2010/main" val="140094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4</a:t>
            </a:fld>
            <a:endParaRPr lang="en-US" dirty="0"/>
          </a:p>
        </p:txBody>
      </p:sp>
    </p:spTree>
    <p:extLst>
      <p:ext uri="{BB962C8B-B14F-4D97-AF65-F5344CB8AC3E}">
        <p14:creationId xmlns:p14="http://schemas.microsoft.com/office/powerpoint/2010/main" val="70501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5</a:t>
            </a:fld>
            <a:endParaRPr lang="en-US" dirty="0"/>
          </a:p>
        </p:txBody>
      </p:sp>
    </p:spTree>
    <p:extLst>
      <p:ext uri="{BB962C8B-B14F-4D97-AF65-F5344CB8AC3E}">
        <p14:creationId xmlns:p14="http://schemas.microsoft.com/office/powerpoint/2010/main" val="14705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6</a:t>
            </a:fld>
            <a:endParaRPr lang="en-US" dirty="0"/>
          </a:p>
        </p:txBody>
      </p:sp>
    </p:spTree>
    <p:extLst>
      <p:ext uri="{BB962C8B-B14F-4D97-AF65-F5344CB8AC3E}">
        <p14:creationId xmlns:p14="http://schemas.microsoft.com/office/powerpoint/2010/main" val="59597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7</a:t>
            </a:fld>
            <a:endParaRPr lang="en-US" dirty="0"/>
          </a:p>
        </p:txBody>
      </p:sp>
    </p:spTree>
    <p:extLst>
      <p:ext uri="{BB962C8B-B14F-4D97-AF65-F5344CB8AC3E}">
        <p14:creationId xmlns:p14="http://schemas.microsoft.com/office/powerpoint/2010/main" val="280588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16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C8106-034A-47C1-ADA6-0A1F9E0E7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02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5/27/2023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5/27/2023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5/27/2023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5/27/2023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5/27/2023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Picture 24" descr="person with bookbag staring out over the mountain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0"/>
            <a:ext cx="12191999" cy="6859300"/>
          </a:xfrm>
          <a:prstGeom prst="rect">
            <a:avLst/>
          </a:prstGeom>
        </p:spPr>
      </p:pic>
      <p:sp>
        <p:nvSpPr>
          <p:cNvPr id="30" name="Rectangle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2822917"/>
            <a:ext cx="8361229" cy="2098226"/>
          </a:xfrm>
        </p:spPr>
        <p:txBody>
          <a:bodyPr>
            <a:normAutofit fontScale="90000"/>
          </a:bodyPr>
          <a:lstStyle/>
          <a:p>
            <a:r>
              <a:rPr lang="en-US" dirty="0">
                <a:solidFill>
                  <a:schemeClr val="bg2"/>
                </a:solidFill>
              </a:rPr>
              <a:t>Building a Personal Relationship with god</a:t>
            </a: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2679906" y="4990742"/>
            <a:ext cx="6831673" cy="467939"/>
          </a:xfrm>
        </p:spPr>
        <p:txBody>
          <a:bodyPr>
            <a:normAutofit lnSpcReduction="10000"/>
          </a:bodyPr>
          <a:lstStyle/>
          <a:p>
            <a:r>
              <a:rPr lang="en-US" dirty="0">
                <a:solidFill>
                  <a:schemeClr val="bg2"/>
                </a:solidFill>
              </a:rPr>
              <a:t>Romans 5:6-11</a:t>
            </a:r>
          </a:p>
          <a:p>
            <a:endParaRPr lang="en-US"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Pray</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4:1</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196134" y="2857500"/>
            <a:ext cx="2083423"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Jeremiah 29:11-14</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8411303"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19:14</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9604351" y="2857500"/>
            <a:ext cx="1092914"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5:16</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10797399" y="2857500"/>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78:1</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t>Therefore, confess your sins to one another, and pray for one another so that you may be healed. A prayer of a righteous person, when it is brought about, can accomplish much.</a:t>
            </a:r>
            <a:endParaRPr kumimoji="0" lang="en-US" sz="2800" b="0" i="0" u="none" strike="noStrike" kern="1200" cap="none" spc="0" normalizeH="0" baseline="0" noProof="0" dirty="0">
              <a:ln>
                <a:noFill/>
              </a:ln>
              <a:solidFill>
                <a:prstClr val="white"/>
              </a:solidFill>
              <a:effectLst/>
              <a:uLnTx/>
              <a:uFillTx/>
              <a:latin typeface="Franklin Gothic Book" panose="020B0503020102020204"/>
            </a:endParaRPr>
          </a:p>
        </p:txBody>
      </p:sp>
      <p:pic>
        <p:nvPicPr>
          <p:cNvPr id="2050" name="Picture 2" descr="10 Scripture Prayers for Safety and Protection | Guideposts">
            <a:extLst>
              <a:ext uri="{FF2B5EF4-FFF2-40B4-BE49-F238E27FC236}">
                <a16:creationId xmlns:a16="http://schemas.microsoft.com/office/drawing/2014/main" id="{107E057C-1B0B-D88E-5DB3-A563509A72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737"/>
          <a:stretch/>
        </p:blipFill>
        <p:spPr bwMode="auto">
          <a:xfrm>
            <a:off x="20" y="762"/>
            <a:ext cx="46181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ekly Devotional: Pray, Wait, Trust | GCU Blog">
            <a:extLst>
              <a:ext uri="{FF2B5EF4-FFF2-40B4-BE49-F238E27FC236}">
                <a16:creationId xmlns:a16="http://schemas.microsoft.com/office/drawing/2014/main" id="{1FDEE0BA-2F30-7B8C-ABC5-11F56A6381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8"/>
          <a:stretch/>
        </p:blipFill>
        <p:spPr bwMode="auto">
          <a:xfrm>
            <a:off x="20" y="3380209"/>
            <a:ext cx="4618162" cy="353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9171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Pray</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4:1</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196134" y="2857500"/>
            <a:ext cx="2083423"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Jeremiah 29:11-14</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8411303"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19:14</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960435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5:16</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10797399" y="2857500"/>
            <a:ext cx="1098132"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78:1</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t>Listen, my people, to my instruction;</a:t>
            </a:r>
            <a:br>
              <a:rPr lang="en-US" sz="2800" dirty="0"/>
            </a:br>
            <a:r>
              <a:rPr lang="en-US" sz="2800" dirty="0"/>
              <a:t>Incline your ears to the words of my mouth</a:t>
            </a:r>
            <a:r>
              <a:rPr lang="en-US" dirty="0"/>
              <a:t>.</a:t>
            </a:r>
            <a:endPar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pic>
        <p:nvPicPr>
          <p:cNvPr id="2050" name="Picture 2" descr="10 Scripture Prayers for Safety and Protection | Guideposts">
            <a:extLst>
              <a:ext uri="{FF2B5EF4-FFF2-40B4-BE49-F238E27FC236}">
                <a16:creationId xmlns:a16="http://schemas.microsoft.com/office/drawing/2014/main" id="{107E057C-1B0B-D88E-5DB3-A563509A72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737"/>
          <a:stretch/>
        </p:blipFill>
        <p:spPr bwMode="auto">
          <a:xfrm>
            <a:off x="20" y="762"/>
            <a:ext cx="46181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ekly Devotional: Pray, Wait, Trust | GCU Blog">
            <a:extLst>
              <a:ext uri="{FF2B5EF4-FFF2-40B4-BE49-F238E27FC236}">
                <a16:creationId xmlns:a16="http://schemas.microsoft.com/office/drawing/2014/main" id="{1FDEE0BA-2F30-7B8C-ABC5-11F56A6381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8"/>
          <a:stretch/>
        </p:blipFill>
        <p:spPr bwMode="auto">
          <a:xfrm>
            <a:off x="20" y="3380209"/>
            <a:ext cx="4618162" cy="353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0002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Read The Bible</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2 Timothy 2:15</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09104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Luke 6:46-47</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7" name="Callout: Down Arrow 16">
            <a:extLst>
              <a:ext uri="{FF2B5EF4-FFF2-40B4-BE49-F238E27FC236}">
                <a16:creationId xmlns:a16="http://schemas.microsoft.com/office/drawing/2014/main" id="{1559FF34-5EA2-3413-DFB6-18F857259E2C}"/>
              </a:ext>
            </a:extLst>
          </p:cNvPr>
          <p:cNvSpPr/>
          <p:nvPr/>
        </p:nvSpPr>
        <p:spPr>
          <a:xfrm>
            <a:off x="7232950"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86:11-12</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8747090" y="2853299"/>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1:5</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9931709" y="2842515"/>
            <a:ext cx="994909"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Phil. </a:t>
            </a:r>
            <a:r>
              <a:rPr lang="en-US" dirty="0">
                <a:solidFill>
                  <a:prstClr val="white"/>
                </a:solidFill>
                <a:latin typeface="Franklin Gothic Book" panose="020B0503020102020204"/>
              </a:rPr>
              <a:t>4:8</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t>Be diligent to present yourself approved to God as a worker who does not need to be ashamed, accurately handling the word of truth.</a:t>
            </a:r>
            <a:endParaRPr kumimoji="0" lang="en-US" sz="2800" b="0" i="0" u="none" strike="noStrike" kern="1200" cap="none" spc="0" normalizeH="0" baseline="0" noProof="0" dirty="0">
              <a:ln>
                <a:noFill/>
              </a:ln>
              <a:solidFill>
                <a:prstClr val="white"/>
              </a:solidFill>
              <a:effectLst/>
              <a:uLnTx/>
              <a:uFillTx/>
              <a:latin typeface="Franklin Gothic Book" panose="020B0503020102020204"/>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0534AB85-506B-6EF8-BC8D-94E0228992A1}"/>
              </a:ext>
            </a:extLst>
          </p:cNvPr>
          <p:cNvPicPr>
            <a:picLocks noChangeAspect="1"/>
          </p:cNvPicPr>
          <p:nvPr/>
        </p:nvPicPr>
        <p:blipFill>
          <a:blip r:embed="rId4"/>
          <a:stretch>
            <a:fillRect/>
          </a:stretch>
        </p:blipFill>
        <p:spPr>
          <a:xfrm>
            <a:off x="-1186" y="3428999"/>
            <a:ext cx="4619368" cy="3428239"/>
          </a:xfrm>
          <a:prstGeom prst="rect">
            <a:avLst/>
          </a:prstGeom>
        </p:spPr>
      </p:pic>
      <p:pic>
        <p:nvPicPr>
          <p:cNvPr id="7182" name="Picture 14" descr="Tips to Reading the Bible Together in Small Groups - Small Group Network">
            <a:extLst>
              <a:ext uri="{FF2B5EF4-FFF2-40B4-BE49-F238E27FC236}">
                <a16:creationId xmlns:a16="http://schemas.microsoft.com/office/drawing/2014/main" id="{A039FB18-A89D-1549-A253-AE970A9A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 y="762"/>
            <a:ext cx="4593312" cy="342747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Down Arrow 11">
            <a:extLst>
              <a:ext uri="{FF2B5EF4-FFF2-40B4-BE49-F238E27FC236}">
                <a16:creationId xmlns:a16="http://schemas.microsoft.com/office/drawing/2014/main" id="{9C252016-7374-EFE8-E927-9D619C4A3003}"/>
              </a:ext>
            </a:extLst>
          </p:cNvPr>
          <p:cNvSpPr/>
          <p:nvPr/>
        </p:nvSpPr>
        <p:spPr>
          <a:xfrm>
            <a:off x="10987931" y="2842515"/>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Deut.</a:t>
            </a: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 6:6</a:t>
            </a:r>
          </a:p>
        </p:txBody>
      </p:sp>
    </p:spTree>
    <p:extLst>
      <p:ext uri="{BB962C8B-B14F-4D97-AF65-F5344CB8AC3E}">
        <p14:creationId xmlns:p14="http://schemas.microsoft.com/office/powerpoint/2010/main" val="2105738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14"/>
                                        </p:tgtEl>
                                        <p:attrNameLst>
                                          <p:attrName>fillcolor</p:attrName>
                                        </p:attrNameLst>
                                      </p:cBhvr>
                                      <p:to>
                                        <a:srgbClr val="D7A023"/>
                                      </p:to>
                                    </p:animClr>
                                    <p:set>
                                      <p:cBhvr>
                                        <p:cTn id="7" dur="1000" fill="hold"/>
                                        <p:tgtEl>
                                          <p:spTgt spid="14"/>
                                        </p:tgtEl>
                                        <p:attrNameLst>
                                          <p:attrName>fill.type</p:attrName>
                                        </p:attrNameLst>
                                      </p:cBhvr>
                                      <p:to>
                                        <p:strVal val="solid"/>
                                      </p:to>
                                    </p:set>
                                    <p:set>
                                      <p:cBhvr>
                                        <p:cTn id="8" dur="1000" fill="hold"/>
                                        <p:tgtEl>
                                          <p:spTgt spid="14"/>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Read The Bible</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 Timothy 2:15</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091041" y="2857500"/>
            <a:ext cx="1092914"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Luke 6:46-47</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7232950"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86:11-12</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8747090" y="2853299"/>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1:5</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9931709" y="2842515"/>
            <a:ext cx="994909"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Phil. 4:8</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Calibri" panose="020F0502020204030204" pitchFamily="34" charset="0"/>
                <a:ea typeface="Calibri" panose="020F0502020204030204" pitchFamily="34" charset="0"/>
                <a:cs typeface="Times New Roman" panose="02020603050405020304" pitchFamily="18" charset="0"/>
              </a:rPr>
              <a:t>“Now why do you call Me, ‘Lord, Lord,’ and do not do what I say?</a:t>
            </a:r>
            <a:r>
              <a:rPr lang="en-US" sz="2800" dirty="0">
                <a:solidFill>
                  <a:srgbClr val="000000"/>
                </a:solidFill>
                <a:latin typeface="Segoe UI" panose="020B0502040204020203" pitchFamily="34" charset="0"/>
                <a:ea typeface="Calibri" panose="020F0502020204030204" pitchFamily="34"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47 Everyone who comes to Me and hears My words and acts on them, I will show you whom he is like:</a:t>
            </a:r>
            <a:endPar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0534AB85-506B-6EF8-BC8D-94E0228992A1}"/>
              </a:ext>
            </a:extLst>
          </p:cNvPr>
          <p:cNvPicPr>
            <a:picLocks noChangeAspect="1"/>
          </p:cNvPicPr>
          <p:nvPr/>
        </p:nvPicPr>
        <p:blipFill>
          <a:blip r:embed="rId4"/>
          <a:stretch>
            <a:fillRect/>
          </a:stretch>
        </p:blipFill>
        <p:spPr>
          <a:xfrm>
            <a:off x="-1186" y="3428999"/>
            <a:ext cx="4619368" cy="3428239"/>
          </a:xfrm>
          <a:prstGeom prst="rect">
            <a:avLst/>
          </a:prstGeom>
        </p:spPr>
      </p:pic>
      <p:pic>
        <p:nvPicPr>
          <p:cNvPr id="7182" name="Picture 14" descr="Tips to Reading the Bible Together in Small Groups - Small Group Network">
            <a:extLst>
              <a:ext uri="{FF2B5EF4-FFF2-40B4-BE49-F238E27FC236}">
                <a16:creationId xmlns:a16="http://schemas.microsoft.com/office/drawing/2014/main" id="{A039FB18-A89D-1549-A253-AE970A9A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 y="762"/>
            <a:ext cx="4593312" cy="342747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Down Arrow 11">
            <a:extLst>
              <a:ext uri="{FF2B5EF4-FFF2-40B4-BE49-F238E27FC236}">
                <a16:creationId xmlns:a16="http://schemas.microsoft.com/office/drawing/2014/main" id="{9C252016-7374-EFE8-E927-9D619C4A3003}"/>
              </a:ext>
            </a:extLst>
          </p:cNvPr>
          <p:cNvSpPr/>
          <p:nvPr/>
        </p:nvSpPr>
        <p:spPr>
          <a:xfrm>
            <a:off x="10987931" y="2842515"/>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Deut. 6:6</a:t>
            </a:r>
          </a:p>
        </p:txBody>
      </p:sp>
    </p:spTree>
    <p:extLst>
      <p:ext uri="{BB962C8B-B14F-4D97-AF65-F5344CB8AC3E}">
        <p14:creationId xmlns:p14="http://schemas.microsoft.com/office/powerpoint/2010/main" val="10701214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Read The Bible</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 Timothy 2:15</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09104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Luke 6:46-47</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7232950" y="2840599"/>
            <a:ext cx="1423864"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86:11-12</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8747090" y="2853299"/>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1:5</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9931709" y="2842515"/>
            <a:ext cx="994909"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Phil. 4:8</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Calibri" panose="020F0502020204030204" pitchFamily="34" charset="0"/>
                <a:ea typeface="Calibri" panose="020F0502020204030204" pitchFamily="34" charset="0"/>
                <a:cs typeface="Times New Roman" panose="02020603050405020304" pitchFamily="18" charset="0"/>
              </a:rPr>
              <a:t>11 Teach me Your way, Lord;</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I will walk in Your truth;</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Unite my heart to fear Your name.</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12 I will give thanks to You, Lord my God, with all my heart,</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And I will glorify Your name forever.</a:t>
            </a:r>
            <a:endPar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0534AB85-506B-6EF8-BC8D-94E0228992A1}"/>
              </a:ext>
            </a:extLst>
          </p:cNvPr>
          <p:cNvPicPr>
            <a:picLocks noChangeAspect="1"/>
          </p:cNvPicPr>
          <p:nvPr/>
        </p:nvPicPr>
        <p:blipFill>
          <a:blip r:embed="rId4"/>
          <a:stretch>
            <a:fillRect/>
          </a:stretch>
        </p:blipFill>
        <p:spPr>
          <a:xfrm>
            <a:off x="-1186" y="3428999"/>
            <a:ext cx="4619368" cy="3428239"/>
          </a:xfrm>
          <a:prstGeom prst="rect">
            <a:avLst/>
          </a:prstGeom>
        </p:spPr>
      </p:pic>
      <p:pic>
        <p:nvPicPr>
          <p:cNvPr id="7182" name="Picture 14" descr="Tips to Reading the Bible Together in Small Groups - Small Group Network">
            <a:extLst>
              <a:ext uri="{FF2B5EF4-FFF2-40B4-BE49-F238E27FC236}">
                <a16:creationId xmlns:a16="http://schemas.microsoft.com/office/drawing/2014/main" id="{A039FB18-A89D-1549-A253-AE970A9A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 y="762"/>
            <a:ext cx="4593312" cy="342747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Down Arrow 11">
            <a:extLst>
              <a:ext uri="{FF2B5EF4-FFF2-40B4-BE49-F238E27FC236}">
                <a16:creationId xmlns:a16="http://schemas.microsoft.com/office/drawing/2014/main" id="{9C252016-7374-EFE8-E927-9D619C4A3003}"/>
              </a:ext>
            </a:extLst>
          </p:cNvPr>
          <p:cNvSpPr/>
          <p:nvPr/>
        </p:nvSpPr>
        <p:spPr>
          <a:xfrm>
            <a:off x="10987931" y="2842515"/>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Deut. 6:6</a:t>
            </a:r>
          </a:p>
        </p:txBody>
      </p:sp>
    </p:spTree>
    <p:extLst>
      <p:ext uri="{BB962C8B-B14F-4D97-AF65-F5344CB8AC3E}">
        <p14:creationId xmlns:p14="http://schemas.microsoft.com/office/powerpoint/2010/main" val="389371245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Read The Bible</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 Timothy 2:15</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09104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Luke 6:46-47</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7232950"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86:11-12</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8747090" y="2853299"/>
            <a:ext cx="1092914"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1:5</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9931709" y="2842515"/>
            <a:ext cx="994909"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Phil. 4:8</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Calibri" panose="020F0502020204030204" pitchFamily="34" charset="0"/>
                <a:ea typeface="Calibri" panose="020F0502020204030204" pitchFamily="34" charset="0"/>
                <a:cs typeface="Times New Roman" panose="02020603050405020304" pitchFamily="18" charset="0"/>
              </a:rPr>
              <a:t>But if any of you lacks wisdom, let him ask of God, who gives to all generously and without reproach, and it will be given to him.</a:t>
            </a:r>
            <a:endPar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0534AB85-506B-6EF8-BC8D-94E0228992A1}"/>
              </a:ext>
            </a:extLst>
          </p:cNvPr>
          <p:cNvPicPr>
            <a:picLocks noChangeAspect="1"/>
          </p:cNvPicPr>
          <p:nvPr/>
        </p:nvPicPr>
        <p:blipFill>
          <a:blip r:embed="rId4"/>
          <a:stretch>
            <a:fillRect/>
          </a:stretch>
        </p:blipFill>
        <p:spPr>
          <a:xfrm>
            <a:off x="-1186" y="3428999"/>
            <a:ext cx="4619368" cy="3428239"/>
          </a:xfrm>
          <a:prstGeom prst="rect">
            <a:avLst/>
          </a:prstGeom>
        </p:spPr>
      </p:pic>
      <p:pic>
        <p:nvPicPr>
          <p:cNvPr id="7182" name="Picture 14" descr="Tips to Reading the Bible Together in Small Groups - Small Group Network">
            <a:extLst>
              <a:ext uri="{FF2B5EF4-FFF2-40B4-BE49-F238E27FC236}">
                <a16:creationId xmlns:a16="http://schemas.microsoft.com/office/drawing/2014/main" id="{A039FB18-A89D-1549-A253-AE970A9A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 y="762"/>
            <a:ext cx="4593312" cy="342747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Down Arrow 11">
            <a:extLst>
              <a:ext uri="{FF2B5EF4-FFF2-40B4-BE49-F238E27FC236}">
                <a16:creationId xmlns:a16="http://schemas.microsoft.com/office/drawing/2014/main" id="{9C252016-7374-EFE8-E927-9D619C4A3003}"/>
              </a:ext>
            </a:extLst>
          </p:cNvPr>
          <p:cNvSpPr/>
          <p:nvPr/>
        </p:nvSpPr>
        <p:spPr>
          <a:xfrm>
            <a:off x="10987931" y="2842515"/>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Deut. 6:6</a:t>
            </a:r>
          </a:p>
        </p:txBody>
      </p:sp>
    </p:spTree>
    <p:extLst>
      <p:ext uri="{BB962C8B-B14F-4D97-AF65-F5344CB8AC3E}">
        <p14:creationId xmlns:p14="http://schemas.microsoft.com/office/powerpoint/2010/main" val="189130990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Read The Bible</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 Timothy 2:15</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09104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Luke 6:46-47</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7232950"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86:11-12</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8747090" y="2853299"/>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1:5</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9931709" y="2842515"/>
            <a:ext cx="994909"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Phil. 4:8</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dirty="0">
                <a:latin typeface="Calibri" panose="020F0502020204030204" pitchFamily="34" charset="0"/>
                <a:ea typeface="Calibri" panose="020F0502020204030204" pitchFamily="34" charset="0"/>
                <a:cs typeface="Times New Roman" panose="02020603050405020304" pitchFamily="18"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kumimoji="0" lang="en-US" sz="2600" b="0" i="0" u="none" strike="noStrike" kern="1200" cap="none" spc="0" normalizeH="0" baseline="0" noProof="0" dirty="0">
              <a:ln>
                <a:noFill/>
              </a:ln>
              <a:solidFill>
                <a:prstClr val="white"/>
              </a:solidFill>
              <a:effectLst/>
              <a:uLnTx/>
              <a:uFillTx/>
              <a:latin typeface="Franklin Gothic Book" panose="020B0503020102020204"/>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0534AB85-506B-6EF8-BC8D-94E0228992A1}"/>
              </a:ext>
            </a:extLst>
          </p:cNvPr>
          <p:cNvPicPr>
            <a:picLocks noChangeAspect="1"/>
          </p:cNvPicPr>
          <p:nvPr/>
        </p:nvPicPr>
        <p:blipFill>
          <a:blip r:embed="rId4"/>
          <a:stretch>
            <a:fillRect/>
          </a:stretch>
        </p:blipFill>
        <p:spPr>
          <a:xfrm>
            <a:off x="-1186" y="3428999"/>
            <a:ext cx="4619368" cy="3428239"/>
          </a:xfrm>
          <a:prstGeom prst="rect">
            <a:avLst/>
          </a:prstGeom>
        </p:spPr>
      </p:pic>
      <p:pic>
        <p:nvPicPr>
          <p:cNvPr id="7182" name="Picture 14" descr="Tips to Reading the Bible Together in Small Groups - Small Group Network">
            <a:extLst>
              <a:ext uri="{FF2B5EF4-FFF2-40B4-BE49-F238E27FC236}">
                <a16:creationId xmlns:a16="http://schemas.microsoft.com/office/drawing/2014/main" id="{A039FB18-A89D-1549-A253-AE970A9A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 y="762"/>
            <a:ext cx="4593312" cy="342747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Down Arrow 11">
            <a:extLst>
              <a:ext uri="{FF2B5EF4-FFF2-40B4-BE49-F238E27FC236}">
                <a16:creationId xmlns:a16="http://schemas.microsoft.com/office/drawing/2014/main" id="{9C252016-7374-EFE8-E927-9D619C4A3003}"/>
              </a:ext>
            </a:extLst>
          </p:cNvPr>
          <p:cNvSpPr/>
          <p:nvPr/>
        </p:nvSpPr>
        <p:spPr>
          <a:xfrm>
            <a:off x="10987931" y="2842515"/>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Deut. 6:6</a:t>
            </a:r>
          </a:p>
        </p:txBody>
      </p:sp>
    </p:spTree>
    <p:extLst>
      <p:ext uri="{BB962C8B-B14F-4D97-AF65-F5344CB8AC3E}">
        <p14:creationId xmlns:p14="http://schemas.microsoft.com/office/powerpoint/2010/main" val="85990996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Read The Bible</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2 Timothy 2:15</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09104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Luke 6:46-47</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7232950"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86:11-12</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8747090" y="2853299"/>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1:5</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9931709" y="2842515"/>
            <a:ext cx="994909"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Phil. 4:8</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Calibri" panose="020F0502020204030204" pitchFamily="34" charset="0"/>
                <a:ea typeface="Calibri" panose="020F0502020204030204" pitchFamily="34" charset="0"/>
                <a:cs typeface="Times New Roman" panose="02020603050405020304" pitchFamily="18" charset="0"/>
              </a:rPr>
              <a:t>These words, which I am commanding you today, shall be on your heart.</a:t>
            </a:r>
            <a:endPar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Picture 10">
            <a:extLst>
              <a:ext uri="{FF2B5EF4-FFF2-40B4-BE49-F238E27FC236}">
                <a16:creationId xmlns:a16="http://schemas.microsoft.com/office/drawing/2014/main" id="{0534AB85-506B-6EF8-BC8D-94E0228992A1}"/>
              </a:ext>
            </a:extLst>
          </p:cNvPr>
          <p:cNvPicPr>
            <a:picLocks noChangeAspect="1"/>
          </p:cNvPicPr>
          <p:nvPr/>
        </p:nvPicPr>
        <p:blipFill>
          <a:blip r:embed="rId4"/>
          <a:stretch>
            <a:fillRect/>
          </a:stretch>
        </p:blipFill>
        <p:spPr>
          <a:xfrm>
            <a:off x="-1186" y="3428999"/>
            <a:ext cx="4619368" cy="3428239"/>
          </a:xfrm>
          <a:prstGeom prst="rect">
            <a:avLst/>
          </a:prstGeom>
        </p:spPr>
      </p:pic>
      <p:pic>
        <p:nvPicPr>
          <p:cNvPr id="7182" name="Picture 14" descr="Tips to Reading the Bible Together in Small Groups - Small Group Network">
            <a:extLst>
              <a:ext uri="{FF2B5EF4-FFF2-40B4-BE49-F238E27FC236}">
                <a16:creationId xmlns:a16="http://schemas.microsoft.com/office/drawing/2014/main" id="{A039FB18-A89D-1549-A253-AE970A9A2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3" y="762"/>
            <a:ext cx="4593312" cy="3427475"/>
          </a:xfrm>
          <a:prstGeom prst="rect">
            <a:avLst/>
          </a:prstGeom>
          <a:noFill/>
          <a:extLst>
            <a:ext uri="{909E8E84-426E-40DD-AFC4-6F175D3DCCD1}">
              <a14:hiddenFill xmlns:a14="http://schemas.microsoft.com/office/drawing/2010/main">
                <a:solidFill>
                  <a:srgbClr val="FFFFFF"/>
                </a:solidFill>
              </a14:hiddenFill>
            </a:ext>
          </a:extLst>
        </p:spPr>
      </p:pic>
      <p:sp>
        <p:nvSpPr>
          <p:cNvPr id="12" name="Callout: Down Arrow 11">
            <a:extLst>
              <a:ext uri="{FF2B5EF4-FFF2-40B4-BE49-F238E27FC236}">
                <a16:creationId xmlns:a16="http://schemas.microsoft.com/office/drawing/2014/main" id="{9C252016-7374-EFE8-E927-9D619C4A3003}"/>
              </a:ext>
            </a:extLst>
          </p:cNvPr>
          <p:cNvSpPr/>
          <p:nvPr/>
        </p:nvSpPr>
        <p:spPr>
          <a:xfrm>
            <a:off x="10987931" y="2842515"/>
            <a:ext cx="1098132"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Deut. 6:6</a:t>
            </a:r>
          </a:p>
        </p:txBody>
      </p:sp>
    </p:spTree>
    <p:extLst>
      <p:ext uri="{BB962C8B-B14F-4D97-AF65-F5344CB8AC3E}">
        <p14:creationId xmlns:p14="http://schemas.microsoft.com/office/powerpoint/2010/main" val="234016119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fontScale="90000"/>
          </a:bodyPr>
          <a:lstStyle/>
          <a:p>
            <a:pPr algn="ctr"/>
            <a:r>
              <a:rPr lang="en-US" dirty="0"/>
              <a:t>Spend Time with the Lord:</a:t>
            </a:r>
            <a:br>
              <a:rPr lang="en-US" dirty="0"/>
            </a:br>
            <a:r>
              <a:rPr lang="en-US" dirty="0"/>
              <a:t>Attend Bible Class &amp; Worship</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5161384" y="2834064"/>
            <a:ext cx="170123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Hebrews 10:23-25</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10115088"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Colossians</a:t>
            </a:r>
            <a:r>
              <a:rPr kumimoji="0" lang="en-US" sz="1800" b="0" i="0" u="none" strike="noStrike" kern="1200" cap="none" spc="0" normalizeH="0" noProof="0" dirty="0">
                <a:ln>
                  <a:noFill/>
                </a:ln>
                <a:solidFill>
                  <a:prstClr val="white"/>
                </a:solidFill>
                <a:effectLst/>
                <a:uLnTx/>
                <a:uFillTx/>
                <a:latin typeface="Franklin Gothic Book" panose="020B0503020102020204"/>
                <a:ea typeface="+mn-ea"/>
                <a:cs typeface="+mn-cs"/>
              </a:rPr>
              <a:t> 3:16</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Let’s hold firmly to the confession of our hope without wavering, for He who promised is faithful; 24 and let’s consider how to encourage one another in love and good deeds, 25 not abandoning our own meeting together, as is the habit of some people, but encouraging one another; and all the more as you see the day drawing near.</a:t>
            </a:r>
            <a:endParaRPr kumimoji="0" lang="en-US" sz="2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Callout: Down Arrow 2">
            <a:extLst>
              <a:ext uri="{FF2B5EF4-FFF2-40B4-BE49-F238E27FC236}">
                <a16:creationId xmlns:a16="http://schemas.microsoft.com/office/drawing/2014/main" id="{1B61B28E-AA93-CB03-8328-484563AA0C5E}"/>
              </a:ext>
            </a:extLst>
          </p:cNvPr>
          <p:cNvSpPr/>
          <p:nvPr/>
        </p:nvSpPr>
        <p:spPr>
          <a:xfrm>
            <a:off x="7610361" y="2827529"/>
            <a:ext cx="1501996" cy="914400"/>
          </a:xfrm>
          <a:prstGeom prst="down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Matthew 26:26-28</a:t>
            </a:r>
          </a:p>
        </p:txBody>
      </p:sp>
      <p:pic>
        <p:nvPicPr>
          <p:cNvPr id="4" name="Picture 2" descr="Articles About the Lord's Supper - Grace Communion International">
            <a:extLst>
              <a:ext uri="{FF2B5EF4-FFF2-40B4-BE49-F238E27FC236}">
                <a16:creationId xmlns:a16="http://schemas.microsoft.com/office/drawing/2014/main" id="{DCF51DEB-67C3-B91A-F3B0-143CC7637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73"/>
            <a:ext cx="4602144" cy="3544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84415D-FFDA-88F9-8B17-6DD636F637E2}"/>
              </a:ext>
            </a:extLst>
          </p:cNvPr>
          <p:cNvPicPr>
            <a:picLocks noChangeAspect="1"/>
          </p:cNvPicPr>
          <p:nvPr/>
        </p:nvPicPr>
        <p:blipFill>
          <a:blip r:embed="rId5"/>
          <a:stretch>
            <a:fillRect/>
          </a:stretch>
        </p:blipFill>
        <p:spPr>
          <a:xfrm>
            <a:off x="-9237" y="3543300"/>
            <a:ext cx="4611382" cy="3313938"/>
          </a:xfrm>
          <a:prstGeom prst="rect">
            <a:avLst/>
          </a:prstGeom>
        </p:spPr>
      </p:pic>
    </p:spTree>
    <p:extLst>
      <p:ext uri="{BB962C8B-B14F-4D97-AF65-F5344CB8AC3E}">
        <p14:creationId xmlns:p14="http://schemas.microsoft.com/office/powerpoint/2010/main" val="34224486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14"/>
                                        </p:tgtEl>
                                        <p:attrNameLst>
                                          <p:attrName>fillcolor</p:attrName>
                                        </p:attrNameLst>
                                      </p:cBhvr>
                                      <p:to>
                                        <a:srgbClr val="D7A023"/>
                                      </p:to>
                                    </p:animClr>
                                    <p:set>
                                      <p:cBhvr>
                                        <p:cTn id="7" dur="1000" fill="hold"/>
                                        <p:tgtEl>
                                          <p:spTgt spid="14"/>
                                        </p:tgtEl>
                                        <p:attrNameLst>
                                          <p:attrName>fill.type</p:attrName>
                                        </p:attrNameLst>
                                      </p:cBhvr>
                                      <p:to>
                                        <p:strVal val="solid"/>
                                      </p:to>
                                    </p:set>
                                    <p:set>
                                      <p:cBhvr>
                                        <p:cTn id="8" dur="1000" fill="hold"/>
                                        <p:tgtEl>
                                          <p:spTgt spid="14"/>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fontScale="90000"/>
          </a:bodyPr>
          <a:lstStyle/>
          <a:p>
            <a:pPr algn="ctr"/>
            <a:r>
              <a:rPr lang="en-US" dirty="0"/>
              <a:t>Spend Time with the Lord:</a:t>
            </a:r>
            <a:br>
              <a:rPr lang="en-US" dirty="0"/>
            </a:br>
            <a:r>
              <a:rPr lang="en-US" dirty="0"/>
              <a:t>Attend Bible Class &amp; Worship</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5161384" y="2834064"/>
            <a:ext cx="170123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Hebrews 10:23-25</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7610361" y="2827529"/>
            <a:ext cx="1501996"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Matthew 26:26-28</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10115086" y="2840599"/>
            <a:ext cx="142386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Colossians 3:16</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300" dirty="0">
                <a:latin typeface="Calibri" panose="020F0502020204030204" pitchFamily="34" charset="0"/>
                <a:ea typeface="Calibri" panose="020F0502020204030204" pitchFamily="34" charset="0"/>
                <a:cs typeface="Times New Roman" panose="02020603050405020304" pitchFamily="18" charset="0"/>
              </a:rPr>
              <a:t>26 Now while they were eating, Jesus took some bread, and after a blessing, He broke it and gave it to the disciples, and said, “Take, eat; this is My body.” 27 And when He had taken a cup and given thanks, He gave it to them, saying, “Drink from it, all of you; 28 for this is My blood of the covenant, which is being poured out for many for forgiveness of sins.</a:t>
            </a:r>
            <a:endParaRPr kumimoji="0" lang="en-US" sz="2300" b="0" i="0" u="none" strike="noStrike" kern="1200" cap="none" spc="0" normalizeH="0" baseline="0" noProof="0" dirty="0">
              <a:ln>
                <a:noFill/>
              </a:ln>
              <a:solidFill>
                <a:prstClr val="white"/>
              </a:solidFill>
              <a:effectLst/>
              <a:uLnTx/>
              <a:uFillTx/>
              <a:latin typeface="Franklin Gothic Book" panose="020B0503020102020204"/>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3" name="Picture 2" descr="Articles About the Lord's Supper - Grace Communion International">
            <a:extLst>
              <a:ext uri="{FF2B5EF4-FFF2-40B4-BE49-F238E27FC236}">
                <a16:creationId xmlns:a16="http://schemas.microsoft.com/office/drawing/2014/main" id="{EDAFBE7B-0CCB-71D9-0149-7539C97C1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73"/>
            <a:ext cx="4602144" cy="3544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B2B735-7ED7-718D-78D8-984830709BE4}"/>
              </a:ext>
            </a:extLst>
          </p:cNvPr>
          <p:cNvPicPr>
            <a:picLocks noChangeAspect="1"/>
          </p:cNvPicPr>
          <p:nvPr/>
        </p:nvPicPr>
        <p:blipFill>
          <a:blip r:embed="rId5"/>
          <a:stretch>
            <a:fillRect/>
          </a:stretch>
        </p:blipFill>
        <p:spPr>
          <a:xfrm>
            <a:off x="-9237" y="3543300"/>
            <a:ext cx="4611382" cy="3313938"/>
          </a:xfrm>
          <a:prstGeom prst="rect">
            <a:avLst/>
          </a:prstGeom>
        </p:spPr>
      </p:pic>
    </p:spTree>
    <p:extLst>
      <p:ext uri="{BB962C8B-B14F-4D97-AF65-F5344CB8AC3E}">
        <p14:creationId xmlns:p14="http://schemas.microsoft.com/office/powerpoint/2010/main" val="37355030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Rectangle 9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786988" y="678608"/>
            <a:ext cx="7182316" cy="747889"/>
          </a:xfrm>
        </p:spPr>
        <p:txBody>
          <a:bodyPr vert="horz" lIns="91440" tIns="45720" rIns="91440" bIns="45720" rtlCol="0" anchor="t">
            <a:normAutofit/>
          </a:bodyPr>
          <a:lstStyle/>
          <a:p>
            <a:r>
              <a:rPr lang="en-US" sz="4200" dirty="0"/>
              <a:t>You Must Spend Time with God</a:t>
            </a:r>
          </a:p>
        </p:txBody>
      </p:sp>
      <p:sp>
        <p:nvSpPr>
          <p:cNvPr id="94" name="Rectangle 9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extLst>
              <p:ext uri="{D42A27DB-BD31-4B8C-83A1-F6EECF244321}">
                <p14:modId xmlns:p14="http://schemas.microsoft.com/office/powerpoint/2010/main" val="3176731696"/>
              </p:ext>
            </p:extLst>
          </p:nvPr>
        </p:nvGraphicFramePr>
        <p:xfrm>
          <a:off x="5100824" y="1025236"/>
          <a:ext cx="6176776" cy="48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illy Graham's Answer: Are People Watching From Heaven?">
            <a:extLst>
              <a:ext uri="{FF2B5EF4-FFF2-40B4-BE49-F238E27FC236}">
                <a16:creationId xmlns:a16="http://schemas.microsoft.com/office/drawing/2014/main" id="{31FB4ED7-2C4B-A90C-E15B-F6C26BEA0EB1}"/>
              </a:ext>
            </a:extLst>
          </p:cNvPr>
          <p:cNvPicPr>
            <a:picLocks noGrp="1" noChangeAspect="1" noChangeArrowheads="1"/>
          </p:cNvPicPr>
          <p:nvPr>
            <p:ph sz="half" idx="1"/>
          </p:nvPr>
        </p:nvPicPr>
        <p:blipFill rotWithShape="1">
          <a:blip r:embed="rId8">
            <a:extLst>
              <a:ext uri="{28A0092B-C50C-407E-A947-70E740481C1C}">
                <a14:useLocalDpi xmlns:a14="http://schemas.microsoft.com/office/drawing/2010/main" val="0"/>
              </a:ext>
            </a:extLst>
          </a:blip>
          <a:srcRect l="30200"/>
          <a:stretch/>
        </p:blipFill>
        <p:spPr bwMode="auto">
          <a:xfrm>
            <a:off x="0" y="375"/>
            <a:ext cx="437354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1448157-F194-6609-E251-9D830399040E}"/>
              </a:ext>
            </a:extLst>
          </p:cNvPr>
          <p:cNvSpPr txBox="1">
            <a:spLocks/>
          </p:cNvSpPr>
          <p:nvPr/>
        </p:nvSpPr>
        <p:spPr>
          <a:xfrm>
            <a:off x="5009685" y="2040974"/>
            <a:ext cx="6267916" cy="747889"/>
          </a:xfrm>
          <a:prstGeom prst="rect">
            <a:avLst/>
          </a:prstGeom>
        </p:spPr>
        <p:txBody>
          <a:bodyPr vert="horz" lIns="91440" tIns="45720" rIns="91440" bIns="45720" rtlCol="0" anchor="t">
            <a:normAutofit fontScale="25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9800" b="1" dirty="0"/>
              <a:t>Jeremiah 29:12-14</a:t>
            </a:r>
          </a:p>
          <a:p>
            <a:r>
              <a:rPr lang="en-US" sz="9800" b="1" dirty="0"/>
              <a:t> </a:t>
            </a:r>
            <a:endParaRPr lang="en-US" sz="4200" b="1" dirty="0"/>
          </a:p>
          <a:p>
            <a:r>
              <a:rPr lang="en-US" sz="9600" dirty="0"/>
              <a:t>12 Then you will call upon Me and come and pray to Me, and I will listen to you. 13 And you will seek Me and find Me when you search for Me with all your heart. 14 I will let Myself be found by you,’ declares the Lord</a:t>
            </a:r>
          </a:p>
        </p:txBody>
      </p:sp>
    </p:spTree>
    <p:extLst>
      <p:ext uri="{BB962C8B-B14F-4D97-AF65-F5344CB8AC3E}">
        <p14:creationId xmlns:p14="http://schemas.microsoft.com/office/powerpoint/2010/main" val="10767982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fontScale="90000"/>
          </a:bodyPr>
          <a:lstStyle/>
          <a:p>
            <a:pPr algn="ctr"/>
            <a:r>
              <a:rPr lang="en-US" dirty="0"/>
              <a:t>Spend Time with the Lord:</a:t>
            </a:r>
            <a:br>
              <a:rPr lang="en-US" dirty="0"/>
            </a:br>
            <a:r>
              <a:rPr lang="en-US" dirty="0"/>
              <a:t>Attend Bible Class &amp; Worship</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5161384" y="2834064"/>
            <a:ext cx="170123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Hebrews 10:23-25</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10115088" y="2840599"/>
            <a:ext cx="1423864"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Colossians 3:16</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Calibri" panose="020F0502020204030204" pitchFamily="34" charset="0"/>
                <a:ea typeface="Calibri" panose="020F0502020204030204" pitchFamily="34" charset="0"/>
                <a:cs typeface="Times New Roman" panose="02020603050405020304" pitchFamily="18" charset="0"/>
              </a:rPr>
              <a:t>Let the word of Christ richly dwell within you, with all wisdom teaching and admonishing one another with psalms, hymns, and spiritual songs, singing with thankfulness in your hearts to God.</a:t>
            </a:r>
            <a:endParaRPr kumimoji="0" lang="en-US" sz="2800" b="0" i="0" u="none" strike="noStrike" kern="1200" cap="none" spc="0" normalizeH="0" baseline="0" noProof="0" dirty="0">
              <a:ln>
                <a:noFill/>
              </a:ln>
              <a:solidFill>
                <a:prstClr val="white"/>
              </a:solidFill>
              <a:effectLst/>
              <a:uLnTx/>
              <a:uFillTx/>
              <a:latin typeface="Franklin Gothic Book" panose="020B0503020102020204"/>
            </a:endParaRPr>
          </a:p>
        </p:txBody>
      </p:sp>
      <p:sp>
        <p:nvSpPr>
          <p:cNvPr id="7" name="AutoShape 8" descr="27 Bible Verses On Identity">
            <a:extLst>
              <a:ext uri="{FF2B5EF4-FFF2-40B4-BE49-F238E27FC236}">
                <a16:creationId xmlns:a16="http://schemas.microsoft.com/office/drawing/2014/main" id="{2AC8D2BB-BE75-E0A2-B249-B1503D7549C0}"/>
              </a:ext>
            </a:extLst>
          </p:cNvPr>
          <p:cNvSpPr>
            <a:spLocks noChangeAspect="1" noChangeArrowheads="1"/>
          </p:cNvSpPr>
          <p:nvPr/>
        </p:nvSpPr>
        <p:spPr bwMode="auto">
          <a:xfrm>
            <a:off x="839886" y="3978562"/>
            <a:ext cx="2083423" cy="20834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Callout: Down Arrow 2">
            <a:extLst>
              <a:ext uri="{FF2B5EF4-FFF2-40B4-BE49-F238E27FC236}">
                <a16:creationId xmlns:a16="http://schemas.microsoft.com/office/drawing/2014/main" id="{DAEA12DD-9BEE-DF30-6444-AF4DB31289C4}"/>
              </a:ext>
            </a:extLst>
          </p:cNvPr>
          <p:cNvSpPr/>
          <p:nvPr/>
        </p:nvSpPr>
        <p:spPr>
          <a:xfrm>
            <a:off x="7610361" y="2827529"/>
            <a:ext cx="1501996" cy="914400"/>
          </a:xfrm>
          <a:prstGeom prst="down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Matthew 26:26-28</a:t>
            </a:r>
          </a:p>
        </p:txBody>
      </p:sp>
      <p:pic>
        <p:nvPicPr>
          <p:cNvPr id="12290" name="Picture 2" descr="Articles About the Lord's Supper - Grace Communion International">
            <a:extLst>
              <a:ext uri="{FF2B5EF4-FFF2-40B4-BE49-F238E27FC236}">
                <a16:creationId xmlns:a16="http://schemas.microsoft.com/office/drawing/2014/main" id="{D237753E-D316-C6BC-43C3-D776F841B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73"/>
            <a:ext cx="4602144" cy="35440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189347-2CAC-2B51-1EFD-A37A7FB6CBBE}"/>
              </a:ext>
            </a:extLst>
          </p:cNvPr>
          <p:cNvPicPr>
            <a:picLocks noChangeAspect="1"/>
          </p:cNvPicPr>
          <p:nvPr/>
        </p:nvPicPr>
        <p:blipFill>
          <a:blip r:embed="rId5"/>
          <a:stretch>
            <a:fillRect/>
          </a:stretch>
        </p:blipFill>
        <p:spPr>
          <a:xfrm>
            <a:off x="-9237" y="3543300"/>
            <a:ext cx="4611382" cy="3313938"/>
          </a:xfrm>
          <a:prstGeom prst="rect">
            <a:avLst/>
          </a:prstGeom>
        </p:spPr>
      </p:pic>
    </p:spTree>
    <p:extLst>
      <p:ext uri="{BB962C8B-B14F-4D97-AF65-F5344CB8AC3E}">
        <p14:creationId xmlns:p14="http://schemas.microsoft.com/office/powerpoint/2010/main" val="211971740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Woman carrying briefcase heading down road">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angle 10">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915128" y="1788454"/>
            <a:ext cx="8361229" cy="2098226"/>
          </a:xfrm>
        </p:spPr>
        <p:txBody>
          <a:bodyPr>
            <a:normAutofit fontScale="90000"/>
          </a:bodyPr>
          <a:lstStyle/>
          <a:p>
            <a:r>
              <a:rPr lang="en-US" dirty="0">
                <a:solidFill>
                  <a:schemeClr val="bg2"/>
                </a:solidFill>
              </a:rPr>
              <a:t>Maintain a relationship with god</a:t>
            </a:r>
          </a:p>
        </p:txBody>
      </p:sp>
      <p:sp>
        <p:nvSpPr>
          <p:cNvPr id="3" name="Subtitle 2">
            <a:extLst>
              <a:ext uri="{FF2B5EF4-FFF2-40B4-BE49-F238E27FC236}">
                <a16:creationId xmlns:a16="http://schemas.microsoft.com/office/drawing/2014/main" id="{D698B4E1-5F4F-8E4F-97D2-0176CBCC4A51}"/>
              </a:ext>
            </a:extLst>
          </p:cNvPr>
          <p:cNvSpPr>
            <a:spLocks noGrp="1"/>
          </p:cNvSpPr>
          <p:nvPr>
            <p:ph type="subTitle" idx="1"/>
          </p:nvPr>
        </p:nvSpPr>
        <p:spPr>
          <a:xfrm>
            <a:off x="2679906" y="3956279"/>
            <a:ext cx="6831673" cy="1419285"/>
          </a:xfrm>
        </p:spPr>
        <p:txBody>
          <a:bodyPr>
            <a:normAutofit fontScale="92500" lnSpcReduction="10000"/>
          </a:bodyPr>
          <a:lstStyle/>
          <a:p>
            <a:r>
              <a:rPr lang="en-US" dirty="0">
                <a:solidFill>
                  <a:schemeClr val="bg2"/>
                </a:solidFill>
              </a:rPr>
              <a:t>Matthew 18:13-14</a:t>
            </a:r>
          </a:p>
          <a:p>
            <a:r>
              <a:rPr lang="en-US" dirty="0">
                <a:solidFill>
                  <a:schemeClr val="bg2"/>
                </a:solidFill>
              </a:rPr>
              <a:t>James 4:7-8a</a:t>
            </a:r>
          </a:p>
          <a:p>
            <a:r>
              <a:rPr lang="en-US" dirty="0">
                <a:solidFill>
                  <a:schemeClr val="bg2"/>
                </a:solidFill>
              </a:rPr>
              <a:t>Therefore, submit to God. Resist the devil and he will flee from you. 8 Draw near to God and He will draw near to you.</a:t>
            </a:r>
          </a:p>
        </p:txBody>
      </p:sp>
    </p:spTree>
    <p:extLst>
      <p:ext uri="{BB962C8B-B14F-4D97-AF65-F5344CB8AC3E}">
        <p14:creationId xmlns:p14="http://schemas.microsoft.com/office/powerpoint/2010/main" val="179912091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373545" y="678608"/>
            <a:ext cx="7818455" cy="747889"/>
          </a:xfrm>
        </p:spPr>
        <p:txBody>
          <a:bodyPr vert="horz" lIns="91440" tIns="45720" rIns="91440" bIns="45720" rtlCol="0" anchor="t">
            <a:normAutofit/>
          </a:bodyPr>
          <a:lstStyle/>
          <a:p>
            <a:r>
              <a:rPr lang="en-US" sz="3700" dirty="0"/>
              <a:t>Those with that Relationship with God</a:t>
            </a:r>
          </a:p>
        </p:txBody>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nvPr>
        </p:nvGraphicFramePr>
        <p:xfrm>
          <a:off x="5100824" y="1025236"/>
          <a:ext cx="6176776" cy="48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illy Graham's Answer: Are People Watching From Heaven?">
            <a:extLst>
              <a:ext uri="{FF2B5EF4-FFF2-40B4-BE49-F238E27FC236}">
                <a16:creationId xmlns:a16="http://schemas.microsoft.com/office/drawing/2014/main" id="{31FB4ED7-2C4B-A90C-E15B-F6C26BEA0EB1}"/>
              </a:ext>
            </a:extLst>
          </p:cNvPr>
          <p:cNvPicPr>
            <a:picLocks noGrp="1" noChangeAspect="1" noChangeArrowheads="1"/>
          </p:cNvPicPr>
          <p:nvPr>
            <p:ph sz="half" idx="1"/>
          </p:nvPr>
        </p:nvPicPr>
        <p:blipFill rotWithShape="1">
          <a:blip r:embed="rId8">
            <a:extLst>
              <a:ext uri="{28A0092B-C50C-407E-A947-70E740481C1C}">
                <a14:useLocalDpi xmlns:a14="http://schemas.microsoft.com/office/drawing/2010/main" val="0"/>
              </a:ext>
            </a:extLst>
          </a:blip>
          <a:srcRect l="30200"/>
          <a:stretch/>
        </p:blipFill>
        <p:spPr bwMode="auto">
          <a:xfrm>
            <a:off x="0" y="375"/>
            <a:ext cx="437354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1448157-F194-6609-E251-9D830399040E}"/>
              </a:ext>
            </a:extLst>
          </p:cNvPr>
          <p:cNvSpPr txBox="1">
            <a:spLocks/>
          </p:cNvSpPr>
          <p:nvPr/>
        </p:nvSpPr>
        <p:spPr>
          <a:xfrm>
            <a:off x="5009685" y="2040974"/>
            <a:ext cx="6267916" cy="336229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Abraham</a:t>
            </a:r>
          </a:p>
          <a:p>
            <a:r>
              <a:rPr lang="en-US" sz="3900" dirty="0"/>
              <a:t>James 2:21-23</a:t>
            </a:r>
          </a:p>
          <a:p>
            <a:r>
              <a:rPr lang="en-US" sz="1800" dirty="0">
                <a:effectLst/>
                <a:latin typeface="inherit"/>
                <a:ea typeface="Calibri" panose="020F0502020204030204" pitchFamily="34" charset="0"/>
                <a:cs typeface="Times New Roman" panose="02020603050405020304" pitchFamily="18" charset="0"/>
              </a:rPr>
              <a:t>21 Was our father Abraham not justified by works when he offered up his son Isaac on the altar? 22 You see that faith was working with his works, and as a result of the works, faith was perfected; 23 and the Scripture was fulfilled which says, “And Abraham believed God, and it was credited to him as righteousness,” and he was called a friend of God.</a:t>
            </a:r>
            <a:endParaRPr lang="en-US" sz="9600" dirty="0"/>
          </a:p>
          <a:p>
            <a:endParaRPr lang="en-US" sz="9600" dirty="0"/>
          </a:p>
        </p:txBody>
      </p:sp>
    </p:spTree>
    <p:extLst>
      <p:ext uri="{BB962C8B-B14F-4D97-AF65-F5344CB8AC3E}">
        <p14:creationId xmlns:p14="http://schemas.microsoft.com/office/powerpoint/2010/main" val="425903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373545" y="678608"/>
            <a:ext cx="7818455" cy="747889"/>
          </a:xfrm>
        </p:spPr>
        <p:txBody>
          <a:bodyPr vert="horz" lIns="91440" tIns="45720" rIns="91440" bIns="45720" rtlCol="0" anchor="t">
            <a:normAutofit/>
          </a:bodyPr>
          <a:lstStyle/>
          <a:p>
            <a:r>
              <a:rPr lang="en-US" sz="3700" dirty="0"/>
              <a:t>Those with that Relationship with God</a:t>
            </a:r>
          </a:p>
        </p:txBody>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nvPr>
        </p:nvGraphicFramePr>
        <p:xfrm>
          <a:off x="5100824" y="1025236"/>
          <a:ext cx="6176776" cy="48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illy Graham's Answer: Are People Watching From Heaven?">
            <a:extLst>
              <a:ext uri="{FF2B5EF4-FFF2-40B4-BE49-F238E27FC236}">
                <a16:creationId xmlns:a16="http://schemas.microsoft.com/office/drawing/2014/main" id="{31FB4ED7-2C4B-A90C-E15B-F6C26BEA0EB1}"/>
              </a:ext>
            </a:extLst>
          </p:cNvPr>
          <p:cNvPicPr>
            <a:picLocks noGrp="1" noChangeAspect="1" noChangeArrowheads="1"/>
          </p:cNvPicPr>
          <p:nvPr>
            <p:ph sz="half" idx="1"/>
          </p:nvPr>
        </p:nvPicPr>
        <p:blipFill rotWithShape="1">
          <a:blip r:embed="rId8">
            <a:extLst>
              <a:ext uri="{28A0092B-C50C-407E-A947-70E740481C1C}">
                <a14:useLocalDpi xmlns:a14="http://schemas.microsoft.com/office/drawing/2010/main" val="0"/>
              </a:ext>
            </a:extLst>
          </a:blip>
          <a:srcRect l="30200"/>
          <a:stretch/>
        </p:blipFill>
        <p:spPr bwMode="auto">
          <a:xfrm>
            <a:off x="0" y="375"/>
            <a:ext cx="437354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1448157-F194-6609-E251-9D830399040E}"/>
              </a:ext>
            </a:extLst>
          </p:cNvPr>
          <p:cNvSpPr txBox="1">
            <a:spLocks/>
          </p:cNvSpPr>
          <p:nvPr/>
        </p:nvSpPr>
        <p:spPr>
          <a:xfrm>
            <a:off x="5009685" y="2040974"/>
            <a:ext cx="6267916" cy="336229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David</a:t>
            </a:r>
          </a:p>
          <a:p>
            <a:r>
              <a:rPr lang="en-US" sz="3900" dirty="0"/>
              <a:t>Acts 13:22</a:t>
            </a:r>
          </a:p>
          <a:p>
            <a:r>
              <a:rPr lang="en-US" sz="1800" dirty="0">
                <a:effectLst/>
                <a:latin typeface="inherit"/>
                <a:ea typeface="Calibri" panose="020F0502020204030204" pitchFamily="34" charset="0"/>
                <a:cs typeface="Times New Roman" panose="02020603050405020304" pitchFamily="18" charset="0"/>
              </a:rPr>
              <a:t>After He had removed him, He raised up David to be their king, concerning whom He also testified and said, ‘I have found David, the son of Jesse, a man after My heart, who will do all My will.’</a:t>
            </a:r>
            <a:endParaRPr lang="en-US" sz="9600" dirty="0"/>
          </a:p>
        </p:txBody>
      </p:sp>
    </p:spTree>
    <p:extLst>
      <p:ext uri="{BB962C8B-B14F-4D97-AF65-F5344CB8AC3E}">
        <p14:creationId xmlns:p14="http://schemas.microsoft.com/office/powerpoint/2010/main" val="218396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373545" y="678608"/>
            <a:ext cx="7818455" cy="747889"/>
          </a:xfrm>
        </p:spPr>
        <p:txBody>
          <a:bodyPr vert="horz" lIns="91440" tIns="45720" rIns="91440" bIns="45720" rtlCol="0" anchor="t">
            <a:normAutofit/>
          </a:bodyPr>
          <a:lstStyle/>
          <a:p>
            <a:r>
              <a:rPr lang="en-US" sz="3700" dirty="0"/>
              <a:t>Those with that Relationship with God</a:t>
            </a:r>
          </a:p>
        </p:txBody>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nvPr>
        </p:nvGraphicFramePr>
        <p:xfrm>
          <a:off x="5100824" y="1025236"/>
          <a:ext cx="6176776" cy="48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illy Graham's Answer: Are People Watching From Heaven?">
            <a:extLst>
              <a:ext uri="{FF2B5EF4-FFF2-40B4-BE49-F238E27FC236}">
                <a16:creationId xmlns:a16="http://schemas.microsoft.com/office/drawing/2014/main" id="{31FB4ED7-2C4B-A90C-E15B-F6C26BEA0EB1}"/>
              </a:ext>
            </a:extLst>
          </p:cNvPr>
          <p:cNvPicPr>
            <a:picLocks noGrp="1" noChangeAspect="1" noChangeArrowheads="1"/>
          </p:cNvPicPr>
          <p:nvPr>
            <p:ph sz="half" idx="1"/>
          </p:nvPr>
        </p:nvPicPr>
        <p:blipFill rotWithShape="1">
          <a:blip r:embed="rId8">
            <a:extLst>
              <a:ext uri="{28A0092B-C50C-407E-A947-70E740481C1C}">
                <a14:useLocalDpi xmlns:a14="http://schemas.microsoft.com/office/drawing/2010/main" val="0"/>
              </a:ext>
            </a:extLst>
          </a:blip>
          <a:srcRect l="30200"/>
          <a:stretch/>
        </p:blipFill>
        <p:spPr bwMode="auto">
          <a:xfrm>
            <a:off x="0" y="375"/>
            <a:ext cx="437354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1448157-F194-6609-E251-9D830399040E}"/>
              </a:ext>
            </a:extLst>
          </p:cNvPr>
          <p:cNvSpPr txBox="1">
            <a:spLocks/>
          </p:cNvSpPr>
          <p:nvPr/>
        </p:nvSpPr>
        <p:spPr>
          <a:xfrm>
            <a:off x="5009685" y="2040974"/>
            <a:ext cx="6267916" cy="336229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800" b="1" dirty="0"/>
              <a:t>Enoch</a:t>
            </a:r>
          </a:p>
          <a:p>
            <a:r>
              <a:rPr lang="en-US" sz="3900" dirty="0"/>
              <a:t>Hebrews 11:5</a:t>
            </a:r>
          </a:p>
          <a:p>
            <a:r>
              <a:rPr lang="en-US" sz="1800" dirty="0">
                <a:effectLst/>
                <a:latin typeface="inherit"/>
                <a:ea typeface="Calibri" panose="020F0502020204030204" pitchFamily="34" charset="0"/>
                <a:cs typeface="Times New Roman" panose="02020603050405020304" pitchFamily="18" charset="0"/>
              </a:rPr>
              <a:t>By faith Enoch was taken up so that he would not see death; and he was not found because God took him up; for before he was taken up, he was attested to have been pleasing to God.</a:t>
            </a:r>
            <a:r>
              <a:rPr lang="en-US" sz="1800" dirty="0">
                <a:solidFill>
                  <a:srgbClr val="000000"/>
                </a:solidFill>
                <a:effectLst/>
                <a:latin typeface="Segoe UI" panose="020B0502040204020203" pitchFamily="34" charset="0"/>
                <a:ea typeface="Calibri" panose="020F0502020204030204" pitchFamily="34" charset="0"/>
              </a:rPr>
              <a:t> </a:t>
            </a:r>
            <a:endParaRPr lang="en-US" sz="9600" dirty="0"/>
          </a:p>
        </p:txBody>
      </p:sp>
    </p:spTree>
    <p:extLst>
      <p:ext uri="{BB962C8B-B14F-4D97-AF65-F5344CB8AC3E}">
        <p14:creationId xmlns:p14="http://schemas.microsoft.com/office/powerpoint/2010/main" val="408658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4373545" y="678608"/>
            <a:ext cx="7818455" cy="747889"/>
          </a:xfrm>
        </p:spPr>
        <p:txBody>
          <a:bodyPr vert="horz" lIns="91440" tIns="45720" rIns="91440" bIns="45720" rtlCol="0" anchor="t">
            <a:normAutofit/>
          </a:bodyPr>
          <a:lstStyle/>
          <a:p>
            <a:r>
              <a:rPr lang="en-US" sz="3700" dirty="0"/>
              <a:t>We can have that Same Relationship</a:t>
            </a:r>
          </a:p>
        </p:txBody>
      </p:sp>
      <p:graphicFrame>
        <p:nvGraphicFramePr>
          <p:cNvPr id="11" name="Content Placeholder 2" descr="Icon SmartArt graphic">
            <a:extLst>
              <a:ext uri="{FF2B5EF4-FFF2-40B4-BE49-F238E27FC236}">
                <a16:creationId xmlns:a16="http://schemas.microsoft.com/office/drawing/2014/main" id="{2C3B66B2-5616-4950-BC4A-AF268B5D77D6}"/>
              </a:ext>
            </a:extLst>
          </p:cNvPr>
          <p:cNvGraphicFramePr>
            <a:graphicFrameLocks noGrp="1"/>
          </p:cNvGraphicFramePr>
          <p:nvPr>
            <p:ph sz="half" idx="2"/>
          </p:nvPr>
        </p:nvGraphicFramePr>
        <p:xfrm>
          <a:off x="5100824" y="1025236"/>
          <a:ext cx="6176776" cy="484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illy Graham's Answer: Are People Watching From Heaven?">
            <a:extLst>
              <a:ext uri="{FF2B5EF4-FFF2-40B4-BE49-F238E27FC236}">
                <a16:creationId xmlns:a16="http://schemas.microsoft.com/office/drawing/2014/main" id="{31FB4ED7-2C4B-A90C-E15B-F6C26BEA0EB1}"/>
              </a:ext>
            </a:extLst>
          </p:cNvPr>
          <p:cNvPicPr>
            <a:picLocks noGrp="1" noChangeAspect="1" noChangeArrowheads="1"/>
          </p:cNvPicPr>
          <p:nvPr>
            <p:ph sz="half" idx="1"/>
          </p:nvPr>
        </p:nvPicPr>
        <p:blipFill rotWithShape="1">
          <a:blip r:embed="rId8">
            <a:extLst>
              <a:ext uri="{28A0092B-C50C-407E-A947-70E740481C1C}">
                <a14:useLocalDpi xmlns:a14="http://schemas.microsoft.com/office/drawing/2010/main" val="0"/>
              </a:ext>
            </a:extLst>
          </a:blip>
          <a:srcRect l="30200"/>
          <a:stretch/>
        </p:blipFill>
        <p:spPr bwMode="auto">
          <a:xfrm>
            <a:off x="0" y="375"/>
            <a:ext cx="4373545"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1448157-F194-6609-E251-9D830399040E}"/>
              </a:ext>
            </a:extLst>
          </p:cNvPr>
          <p:cNvSpPr txBox="1">
            <a:spLocks/>
          </p:cNvSpPr>
          <p:nvPr/>
        </p:nvSpPr>
        <p:spPr>
          <a:xfrm>
            <a:off x="5009685" y="2040974"/>
            <a:ext cx="6267916" cy="336229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500" b="1" dirty="0"/>
              <a:t>Deuteronomy 4:29-30</a:t>
            </a:r>
          </a:p>
          <a:p>
            <a:endParaRPr lang="en-US" sz="1400" dirty="0"/>
          </a:p>
          <a:p>
            <a:r>
              <a:rPr lang="en-US" sz="1800" dirty="0">
                <a:effectLst/>
                <a:latin typeface="inherit"/>
                <a:ea typeface="Calibri" panose="020F0502020204030204" pitchFamily="34" charset="0"/>
                <a:cs typeface="Times New Roman" panose="02020603050405020304" pitchFamily="18" charset="0"/>
              </a:rPr>
              <a:t>29 But from there you will seek the Lord your God, and you will find Him if you search for Him with all your heart and all your soul. 30 When you are in distress and all these things happen to you, in the latter days you will return to the Lord your God and listen to His voice.</a:t>
            </a:r>
            <a:endParaRPr lang="en-US" sz="9600" dirty="0"/>
          </a:p>
        </p:txBody>
      </p:sp>
    </p:spTree>
    <p:extLst>
      <p:ext uri="{BB962C8B-B14F-4D97-AF65-F5344CB8AC3E}">
        <p14:creationId xmlns:p14="http://schemas.microsoft.com/office/powerpoint/2010/main" val="380632422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Pray</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4:1</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196134" y="2857500"/>
            <a:ext cx="2083423"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Jeremiah 29:11-14</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8411303"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19:14</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960435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James 5:16</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10797399" y="2857500"/>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78:1</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effectLst/>
                <a:latin typeface="inherit"/>
                <a:ea typeface="Calibri" panose="020F0502020204030204" pitchFamily="34" charset="0"/>
                <a:cs typeface="Times New Roman" panose="02020603050405020304" pitchFamily="18" charset="0"/>
              </a:rPr>
              <a:t>Answer me when I call, God of my righteousness!</a:t>
            </a:r>
            <a:br>
              <a:rPr lang="en-US" sz="2800" dirty="0">
                <a:effectLst/>
                <a:latin typeface="inherit"/>
                <a:ea typeface="Calibri" panose="020F0502020204030204" pitchFamily="34" charset="0"/>
                <a:cs typeface="Times New Roman" panose="02020603050405020304" pitchFamily="18" charset="0"/>
              </a:rPr>
            </a:br>
            <a:r>
              <a:rPr lang="en-US" sz="2800" dirty="0">
                <a:effectLst/>
                <a:latin typeface="inherit"/>
                <a:ea typeface="Calibri" panose="020F0502020204030204" pitchFamily="34" charset="0"/>
                <a:cs typeface="Times New Roman" panose="02020603050405020304" pitchFamily="18" charset="0"/>
              </a:rPr>
              <a:t>You have relieved me in my distress;</a:t>
            </a:r>
            <a:br>
              <a:rPr lang="en-US" sz="2800" dirty="0">
                <a:effectLst/>
                <a:latin typeface="inherit"/>
                <a:ea typeface="Calibri" panose="020F0502020204030204" pitchFamily="34" charset="0"/>
                <a:cs typeface="Times New Roman" panose="02020603050405020304" pitchFamily="18" charset="0"/>
              </a:rPr>
            </a:br>
            <a:r>
              <a:rPr lang="en-US" sz="2800" dirty="0">
                <a:effectLst/>
                <a:latin typeface="inherit"/>
                <a:ea typeface="Calibri" panose="020F0502020204030204" pitchFamily="34" charset="0"/>
                <a:cs typeface="Times New Roman" panose="02020603050405020304" pitchFamily="18" charset="0"/>
              </a:rPr>
              <a:t>Be gracious to me and hear my prayer.</a:t>
            </a:r>
            <a:endParaRPr lang="en-US" sz="2800" dirty="0"/>
          </a:p>
        </p:txBody>
      </p:sp>
      <p:pic>
        <p:nvPicPr>
          <p:cNvPr id="2050" name="Picture 2" descr="10 Scripture Prayers for Safety and Protection | Guideposts">
            <a:extLst>
              <a:ext uri="{FF2B5EF4-FFF2-40B4-BE49-F238E27FC236}">
                <a16:creationId xmlns:a16="http://schemas.microsoft.com/office/drawing/2014/main" id="{107E057C-1B0B-D88E-5DB3-A563509A72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737"/>
          <a:stretch/>
        </p:blipFill>
        <p:spPr bwMode="auto">
          <a:xfrm>
            <a:off x="20" y="762"/>
            <a:ext cx="46181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ekly Devotional: Pray, Wait, Trust | GCU Blog">
            <a:extLst>
              <a:ext uri="{FF2B5EF4-FFF2-40B4-BE49-F238E27FC236}">
                <a16:creationId xmlns:a16="http://schemas.microsoft.com/office/drawing/2014/main" id="{1FDEE0BA-2F30-7B8C-ABC5-11F56A6381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8"/>
          <a:stretch/>
        </p:blipFill>
        <p:spPr bwMode="auto">
          <a:xfrm>
            <a:off x="20" y="3380209"/>
            <a:ext cx="4618162" cy="353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289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4"/>
                                        </p:tgtEl>
                                        <p:attrNameLst>
                                          <p:attrName>fillcolor</p:attrName>
                                        </p:attrNameLst>
                                      </p:cBhvr>
                                      <p:to>
                                        <a:srgbClr val="D7A023"/>
                                      </p:to>
                                    </p:animClr>
                                    <p:set>
                                      <p:cBhvr>
                                        <p:cTn id="7" dur="1000" fill="hold"/>
                                        <p:tgtEl>
                                          <p:spTgt spid="14"/>
                                        </p:tgtEl>
                                        <p:attrNameLst>
                                          <p:attrName>fill.type</p:attrName>
                                        </p:attrNameLst>
                                      </p:cBhvr>
                                      <p:to>
                                        <p:strVal val="solid"/>
                                      </p:to>
                                    </p:set>
                                    <p:set>
                                      <p:cBhvr>
                                        <p:cTn id="8" dur="1000" fill="hold"/>
                                        <p:tgtEl>
                                          <p:spTgt spid="14"/>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Pray</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4:1</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196134" y="2857500"/>
            <a:ext cx="2083423"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Jeremiah 29:11-14</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8411303"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19:14</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960435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5:16</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10797399" y="2857500"/>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78:1</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t>For I know the plans that I have for you,’ declares the Lord, ‘plans for prosperity and not for disaster, to give you a future and a hope. 12 Then you will call upon Me and come and pray to Me, and I will listen to you. 13 And you will seek Me and find Me when you search for Me with all your heart. 14 I will let Myself be found by you,’ declares the Lord</a:t>
            </a:r>
            <a:r>
              <a:rPr lang="en-US" dirty="0"/>
              <a:t>,</a:t>
            </a:r>
            <a:endPar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pic>
        <p:nvPicPr>
          <p:cNvPr id="2050" name="Picture 2" descr="10 Scripture Prayers for Safety and Protection | Guideposts">
            <a:extLst>
              <a:ext uri="{FF2B5EF4-FFF2-40B4-BE49-F238E27FC236}">
                <a16:creationId xmlns:a16="http://schemas.microsoft.com/office/drawing/2014/main" id="{107E057C-1B0B-D88E-5DB3-A563509A72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737"/>
          <a:stretch/>
        </p:blipFill>
        <p:spPr bwMode="auto">
          <a:xfrm>
            <a:off x="20" y="762"/>
            <a:ext cx="46181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ekly Devotional: Pray, Wait, Trust | GCU Blog">
            <a:extLst>
              <a:ext uri="{FF2B5EF4-FFF2-40B4-BE49-F238E27FC236}">
                <a16:creationId xmlns:a16="http://schemas.microsoft.com/office/drawing/2014/main" id="{1FDEE0BA-2F30-7B8C-ABC5-11F56A6381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8"/>
          <a:stretch/>
        </p:blipFill>
        <p:spPr bwMode="auto">
          <a:xfrm>
            <a:off x="20" y="3380209"/>
            <a:ext cx="4618162" cy="353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7772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Man looking at snow capped mountain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 r="-1" b="-1"/>
          <a:stretch/>
        </p:blipFill>
        <p:spPr>
          <a:xfrm>
            <a:off x="4618182" y="762"/>
            <a:ext cx="7572632" cy="6857614"/>
          </a:xfrm>
          <a:prstGeom prst="rect">
            <a:avLst/>
          </a:prstGeom>
        </p:spPr>
      </p:pic>
      <p:sp>
        <p:nvSpPr>
          <p:cNvPr id="22" name="Rectangle 21">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4719782" y="685800"/>
            <a:ext cx="6557818" cy="1485900"/>
          </a:xfrm>
        </p:spPr>
        <p:txBody>
          <a:bodyPr>
            <a:normAutofit/>
          </a:bodyPr>
          <a:lstStyle/>
          <a:p>
            <a:pPr algn="ctr"/>
            <a:r>
              <a:rPr lang="en-US" dirty="0"/>
              <a:t>Spend Time with the Lord:</a:t>
            </a:r>
            <a:br>
              <a:rPr lang="en-US" dirty="0"/>
            </a:br>
            <a:r>
              <a:rPr lang="en-US" dirty="0"/>
              <a:t>Pray</a:t>
            </a:r>
          </a:p>
        </p:txBody>
      </p:sp>
      <p:sp>
        <p:nvSpPr>
          <p:cNvPr id="24" name="Rectangle 23">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allout: Down Arrow 13">
            <a:extLst>
              <a:ext uri="{FF2B5EF4-FFF2-40B4-BE49-F238E27FC236}">
                <a16:creationId xmlns:a16="http://schemas.microsoft.com/office/drawing/2014/main" id="{C78A4580-63C8-CD9B-5D7A-7D91734F51DD}"/>
              </a:ext>
            </a:extLst>
          </p:cNvPr>
          <p:cNvSpPr/>
          <p:nvPr/>
        </p:nvSpPr>
        <p:spPr>
          <a:xfrm>
            <a:off x="4771206" y="2852120"/>
            <a:ext cx="132479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4:1</a:t>
            </a:r>
          </a:p>
        </p:txBody>
      </p:sp>
      <p:sp>
        <p:nvSpPr>
          <p:cNvPr id="15" name="Callout: Down Arrow 14">
            <a:extLst>
              <a:ext uri="{FF2B5EF4-FFF2-40B4-BE49-F238E27FC236}">
                <a16:creationId xmlns:a16="http://schemas.microsoft.com/office/drawing/2014/main" id="{27FFC223-7561-0D88-43FB-FA4CD410721C}"/>
              </a:ext>
            </a:extLst>
          </p:cNvPr>
          <p:cNvSpPr/>
          <p:nvPr/>
        </p:nvSpPr>
        <p:spPr>
          <a:xfrm>
            <a:off x="6196134" y="2857500"/>
            <a:ext cx="2083423"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Jeremiah 29:11-14</a:t>
            </a:r>
          </a:p>
        </p:txBody>
      </p:sp>
      <p:sp>
        <p:nvSpPr>
          <p:cNvPr id="17" name="Callout: Down Arrow 16">
            <a:extLst>
              <a:ext uri="{FF2B5EF4-FFF2-40B4-BE49-F238E27FC236}">
                <a16:creationId xmlns:a16="http://schemas.microsoft.com/office/drawing/2014/main" id="{1559FF34-5EA2-3413-DFB6-18F857259E2C}"/>
              </a:ext>
            </a:extLst>
          </p:cNvPr>
          <p:cNvSpPr/>
          <p:nvPr/>
        </p:nvSpPr>
        <p:spPr>
          <a:xfrm>
            <a:off x="8411303" y="2857500"/>
            <a:ext cx="1092914" cy="914400"/>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19:14</a:t>
            </a:r>
          </a:p>
        </p:txBody>
      </p:sp>
      <p:sp>
        <p:nvSpPr>
          <p:cNvPr id="18" name="Callout: Down Arrow 17">
            <a:extLst>
              <a:ext uri="{FF2B5EF4-FFF2-40B4-BE49-F238E27FC236}">
                <a16:creationId xmlns:a16="http://schemas.microsoft.com/office/drawing/2014/main" id="{1B0ACAD7-41B0-0BDA-EC87-ED2A9001C399}"/>
              </a:ext>
            </a:extLst>
          </p:cNvPr>
          <p:cNvSpPr/>
          <p:nvPr/>
        </p:nvSpPr>
        <p:spPr>
          <a:xfrm>
            <a:off x="9604351" y="2857500"/>
            <a:ext cx="1092914"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James 5:16</a:t>
            </a:r>
          </a:p>
        </p:txBody>
      </p:sp>
      <p:sp>
        <p:nvSpPr>
          <p:cNvPr id="19" name="Callout: Down Arrow 18">
            <a:extLst>
              <a:ext uri="{FF2B5EF4-FFF2-40B4-BE49-F238E27FC236}">
                <a16:creationId xmlns:a16="http://schemas.microsoft.com/office/drawing/2014/main" id="{85CD4443-3B42-50DC-035E-43BDA35492FB}"/>
              </a:ext>
            </a:extLst>
          </p:cNvPr>
          <p:cNvSpPr/>
          <p:nvPr/>
        </p:nvSpPr>
        <p:spPr>
          <a:xfrm>
            <a:off x="10797399" y="2857500"/>
            <a:ext cx="1098132"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Psalm 78:1</a:t>
            </a:r>
          </a:p>
        </p:txBody>
      </p:sp>
      <p:sp>
        <p:nvSpPr>
          <p:cNvPr id="20" name="Rectangle: Rounded Corners 19">
            <a:extLst>
              <a:ext uri="{FF2B5EF4-FFF2-40B4-BE49-F238E27FC236}">
                <a16:creationId xmlns:a16="http://schemas.microsoft.com/office/drawing/2014/main" id="{83058A0B-20B9-7932-0B5B-07146A844307}"/>
              </a:ext>
            </a:extLst>
          </p:cNvPr>
          <p:cNvSpPr/>
          <p:nvPr/>
        </p:nvSpPr>
        <p:spPr>
          <a:xfrm>
            <a:off x="4827187" y="3962399"/>
            <a:ext cx="7068344" cy="2817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t>May the words of my mouth and the meditation of my heart Be acceptable in Your sight, Lord, my rock and my Redeemer.</a:t>
            </a:r>
            <a:endParaRPr kumimoji="0" lang="en-US" sz="2800" b="0" i="0" u="none" strike="noStrike" kern="1200" cap="none" spc="0" normalizeH="0" baseline="0" noProof="0" dirty="0">
              <a:ln>
                <a:noFill/>
              </a:ln>
              <a:solidFill>
                <a:prstClr val="white"/>
              </a:solidFill>
              <a:effectLst/>
              <a:uLnTx/>
              <a:uFillTx/>
              <a:latin typeface="Franklin Gothic Book" panose="020B0503020102020204"/>
            </a:endParaRPr>
          </a:p>
        </p:txBody>
      </p:sp>
      <p:pic>
        <p:nvPicPr>
          <p:cNvPr id="2050" name="Picture 2" descr="10 Scripture Prayers for Safety and Protection | Guideposts">
            <a:extLst>
              <a:ext uri="{FF2B5EF4-FFF2-40B4-BE49-F238E27FC236}">
                <a16:creationId xmlns:a16="http://schemas.microsoft.com/office/drawing/2014/main" id="{107E057C-1B0B-D88E-5DB3-A563509A72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737"/>
          <a:stretch/>
        </p:blipFill>
        <p:spPr bwMode="auto">
          <a:xfrm>
            <a:off x="20" y="762"/>
            <a:ext cx="46181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ekly Devotional: Pray, Wait, Trust | GCU Blog">
            <a:extLst>
              <a:ext uri="{FF2B5EF4-FFF2-40B4-BE49-F238E27FC236}">
                <a16:creationId xmlns:a16="http://schemas.microsoft.com/office/drawing/2014/main" id="{1FDEE0BA-2F30-7B8C-ABC5-11F56A6381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8"/>
          <a:stretch/>
        </p:blipFill>
        <p:spPr bwMode="auto">
          <a:xfrm>
            <a:off x="20" y="3380209"/>
            <a:ext cx="4618162" cy="353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848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9E48938-CE0A-4976-83E6-A8FD4583CC20}">
  <ds:schemaRefs>
    <ds:schemaRef ds:uri="http://schemas.microsoft.com/sharepoint/v3/contenttype/forms"/>
  </ds:schemaRefs>
</ds:datastoreItem>
</file>

<file path=customXml/itemProps2.xml><?xml version="1.0" encoding="utf-8"?>
<ds:datastoreItem xmlns:ds="http://schemas.openxmlformats.org/officeDocument/2006/customXml" ds:itemID="{7F32B251-29F3-43CE-BD66-A3B48CC7B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55A93C-578E-47D2-96A6-AF17136F6BC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Travel design</Template>
  <TotalTime>123</TotalTime>
  <Words>1304</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Franklin Gothic Book</vt:lpstr>
      <vt:lpstr>inherit</vt:lpstr>
      <vt:lpstr>Segoe UI</vt:lpstr>
      <vt:lpstr>Crop</vt:lpstr>
      <vt:lpstr>Building a Personal Relationship with god</vt:lpstr>
      <vt:lpstr>You Must Spend Time with God</vt:lpstr>
      <vt:lpstr>Those with that Relationship with God</vt:lpstr>
      <vt:lpstr>Those with that Relationship with God</vt:lpstr>
      <vt:lpstr>Those with that Relationship with God</vt:lpstr>
      <vt:lpstr>We can have that Same Relationship</vt:lpstr>
      <vt:lpstr>Spend Time with the Lord: Pray</vt:lpstr>
      <vt:lpstr>Spend Time with the Lord: Pray</vt:lpstr>
      <vt:lpstr>Spend Time with the Lord: Pray</vt:lpstr>
      <vt:lpstr>Spend Time with the Lord: Pray</vt:lpstr>
      <vt:lpstr>Spend Time with the Lord: Pray</vt:lpstr>
      <vt:lpstr>Spend Time with the Lord: Read The Bible</vt:lpstr>
      <vt:lpstr>Spend Time with the Lord: Read The Bible</vt:lpstr>
      <vt:lpstr>Spend Time with the Lord: Read The Bible</vt:lpstr>
      <vt:lpstr>Spend Time with the Lord: Read The Bible</vt:lpstr>
      <vt:lpstr>Spend Time with the Lord: Read The Bible</vt:lpstr>
      <vt:lpstr>Spend Time with the Lord: Read The Bible</vt:lpstr>
      <vt:lpstr>Spend Time with the Lord: Attend Bible Class &amp; Worship</vt:lpstr>
      <vt:lpstr>Spend Time with the Lord: Attend Bible Class &amp; Worship</vt:lpstr>
      <vt:lpstr>Spend Time with the Lord: Attend Bible Class &amp; Worship</vt:lpstr>
      <vt:lpstr>Maintain a relationship with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Personal Relationship with god</dc:title>
  <dc:creator>Phillips, Matthew</dc:creator>
  <cp:lastModifiedBy>Phillips, Matthew</cp:lastModifiedBy>
  <cp:revision>1</cp:revision>
  <dcterms:created xsi:type="dcterms:W3CDTF">2023-05-27T18:43:44Z</dcterms:created>
  <dcterms:modified xsi:type="dcterms:W3CDTF">2023-05-27T20:47:30Z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