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75" r:id="rId6"/>
    <p:sldId id="274" r:id="rId7"/>
    <p:sldId id="278" r:id="rId8"/>
    <p:sldId id="279" r:id="rId9"/>
    <p:sldId id="269" r:id="rId10"/>
    <p:sldId id="283" r:id="rId11"/>
    <p:sldId id="270" r:id="rId12"/>
    <p:sldId id="285" r:id="rId13"/>
    <p:sldId id="262" r:id="rId14"/>
  </p:sldIdLst>
  <p:sldSz cx="12192000" cy="6858000"/>
  <p:notesSz cx="6858000" cy="9180513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66"/>
    <a:srgbClr val="CBCBCB"/>
    <a:srgbClr val="F8F8F8"/>
    <a:srgbClr val="39393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90" autoAdjust="0"/>
    <p:restoredTop sz="90923" autoAdjust="0"/>
  </p:normalViewPr>
  <p:slideViewPr>
    <p:cSldViewPr>
      <p:cViewPr varScale="1">
        <p:scale>
          <a:sx n="84" d="100"/>
          <a:sy n="84" d="100"/>
        </p:scale>
        <p:origin x="114" y="4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46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defTabSz="898525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9538" y="0"/>
            <a:ext cx="2938462" cy="446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algn="r" defTabSz="898525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9025"/>
            <a:ext cx="2938463" cy="446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defTabSz="898525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Money Cannot Buy Everything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9538" y="8709025"/>
            <a:ext cx="2938462" cy="446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algn="r" defTabSz="898525" eaLnBrk="0" hangingPunct="0">
              <a:defRPr sz="1200" smtClean="0"/>
            </a:lvl1pPr>
          </a:lstStyle>
          <a:p>
            <a:pPr>
              <a:defRPr/>
            </a:pPr>
            <a:fld id="{A3905DB5-108E-45A4-B04D-9D7056F24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19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F70C0269-2F26-4368-B4CC-EFBD99B1C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62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\\dgorbet\c\WINDOWS\Desktop\Sprite 10.jpg"/>
          <p:cNvPicPr>
            <a:picLocks noChangeAspect="1" noChangeArrowheads="1"/>
          </p:cNvPicPr>
          <p:nvPr/>
        </p:nvPicPr>
        <p:blipFill>
          <a:blip r:embed="rId2" cstate="print"/>
          <a:srcRect l="-35" r="415" b="1929"/>
          <a:stretch>
            <a:fillRect/>
          </a:stretch>
        </p:blipFill>
        <p:spPr bwMode="auto">
          <a:xfrm>
            <a:off x="-4233" y="2895600"/>
            <a:ext cx="12196233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" y="4025900"/>
            <a:ext cx="12189884" cy="152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sz="240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" y="2743200"/>
            <a:ext cx="12189884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sz="2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895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44196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914400" y="0"/>
            <a:ext cx="2540000" cy="457200"/>
          </a:xfrm>
        </p:spPr>
        <p:txBody>
          <a:bodyPr anchor="t"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0"/>
            <a:ext cx="3860800" cy="457200"/>
          </a:xfrm>
        </p:spPr>
        <p:txBody>
          <a:bodyPr anchor="t"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0"/>
            <a:ext cx="2540000" cy="457200"/>
          </a:xfrm>
        </p:spPr>
        <p:txBody>
          <a:bodyPr anchor="t"/>
          <a:lstStyle>
            <a:lvl1pPr>
              <a:defRPr smtClean="0"/>
            </a:lvl1pPr>
          </a:lstStyle>
          <a:p>
            <a:pPr>
              <a:defRPr/>
            </a:pPr>
            <a:fld id="{F65AAD0C-2B7D-4ED8-B7DA-B8D90B0A7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40FFB-5424-4456-8028-CE1A158D3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0"/>
            <a:ext cx="28956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84836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D06F1-89CD-4E46-81FB-FE3F0CFFC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447800"/>
            <a:ext cx="115824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37093-069D-45B1-A387-4D69B98FF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5EE8A-1E6D-4758-95E3-926E1C592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5A50D-B356-4708-B46C-A4A0E0301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C5FF-D4F3-4518-ADBD-15637AC1D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568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68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4CFC4-978A-4126-B8E4-FDACE6EC2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897B3-D7B7-4F7C-B044-D029DDAD7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D66E4-34E1-4A3A-98C1-935AAB15A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BB307-0B0D-46F7-AD29-C5D568565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270A8-65B8-4803-A631-5F78628E0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33426-89EF-425B-B231-95B7832CC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\\dgorbet\c\WINDOWS\Desktop\Sprite 10.jpg"/>
          <p:cNvPicPr>
            <a:picLocks noChangeAspect="1" noChangeArrowheads="1"/>
          </p:cNvPicPr>
          <p:nvPr/>
        </p:nvPicPr>
        <p:blipFill>
          <a:blip r:embed="rId15" cstate="print"/>
          <a:srcRect r="415" b="1929"/>
          <a:stretch>
            <a:fillRect/>
          </a:stretch>
        </p:blipFill>
        <p:spPr bwMode="auto">
          <a:xfrm>
            <a:off x="0" y="0"/>
            <a:ext cx="12192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1158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99213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9921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99213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F8B1A03-17C6-4DD4-B35F-61C0B6949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" y="1130300"/>
            <a:ext cx="12189884" cy="152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$</a:t>
            </a:r>
            <a:r>
              <a:rPr lang="en-US" dirty="0" err="1"/>
              <a:t>ome</a:t>
            </a:r>
            <a:r>
              <a:rPr lang="en-US" dirty="0"/>
              <a:t> Things Money Can’t Buy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Reading – 1 Timothy 6:1-10</a:t>
            </a:r>
            <a:r>
              <a:rPr lang="en-US"/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72113" y="1203326"/>
            <a:ext cx="112851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>
                <a:latin typeface="Arial" charset="0"/>
              </a:rPr>
              <a:t>&lt;logo&gt;</a:t>
            </a:r>
            <a:endParaRPr kumimoji="1" lang="en-US"/>
          </a:p>
        </p:txBody>
      </p:sp>
      <p:pic>
        <p:nvPicPr>
          <p:cNvPr id="3077" name="Picture 7" descr="C:\Documents and Settings\WMaxx\My Documents\My Pictures\dollar 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1" y="838200"/>
            <a:ext cx="1154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Entrance In The Kingdom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0" y="1544639"/>
            <a:ext cx="7924800" cy="11079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6600" dirty="0">
                <a:solidFill>
                  <a:schemeClr val="tx2"/>
                </a:solidFill>
                <a:latin typeface="Arial Black" pitchFamily="34" charset="0"/>
              </a:rPr>
              <a:t>Mark 10:23-25</a:t>
            </a:r>
            <a:r>
              <a:rPr kumimoji="1" lang="en-US" sz="4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kumimoji="1" lang="en-US" sz="4400" b="1" i="1" dirty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00" y="6172200"/>
            <a:ext cx="9144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Wanted: A very large needle and a very small camel.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0743F5-7F01-54F8-A1D1-B0B76C4F1F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761" y="2551082"/>
            <a:ext cx="5398477" cy="358726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/>
              <a:t>One Day of Life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981200" y="1524001"/>
            <a:ext cx="8229600" cy="1015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6000" dirty="0">
                <a:solidFill>
                  <a:schemeClr val="tx2"/>
                </a:solidFill>
                <a:latin typeface="Arial Black" pitchFamily="34" charset="0"/>
              </a:rPr>
              <a:t>Ecclesiastes 8:8</a:t>
            </a:r>
            <a:endParaRPr kumimoji="1" lang="en-US" sz="6000" b="1" i="1" dirty="0">
              <a:solidFill>
                <a:srgbClr val="0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0" y="6172200"/>
            <a:ext cx="9144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“Earth holds no treasures, but perish with using….” </a:t>
            </a:r>
          </a:p>
        </p:txBody>
      </p:sp>
      <p:pic>
        <p:nvPicPr>
          <p:cNvPr id="5" name="Picture 4" descr="calendar circl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2536952"/>
            <a:ext cx="4989320" cy="355904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/>
              <a:t>Invitation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981200" y="1676400"/>
            <a:ext cx="8229600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5400" dirty="0">
                <a:solidFill>
                  <a:schemeClr val="tx2"/>
                </a:solidFill>
                <a:latin typeface="Arial Black" pitchFamily="34" charset="0"/>
              </a:rPr>
              <a:t>2 Corinthians 6:1-2</a:t>
            </a:r>
            <a:endParaRPr kumimoji="1" lang="en-US" sz="5400" b="1" i="1" dirty="0">
              <a:solidFill>
                <a:srgbClr val="0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524000" y="6172200"/>
            <a:ext cx="9144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“Earth holds no treasures, but perish with using….”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FCC1C3-FF1B-EB5F-BE51-6AB1FEB22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443162"/>
            <a:ext cx="6579123" cy="370075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4" name="Rectangle 1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/>
              <a:t>Balance Sheet</a:t>
            </a:r>
          </a:p>
        </p:txBody>
      </p:sp>
      <p:sp>
        <p:nvSpPr>
          <p:cNvPr id="26627" name="Text Box 195"/>
          <p:cNvSpPr txBox="1">
            <a:spLocks noChangeArrowheads="1"/>
          </p:cNvSpPr>
          <p:nvPr/>
        </p:nvSpPr>
        <p:spPr bwMode="auto">
          <a:xfrm>
            <a:off x="457200" y="2667000"/>
            <a:ext cx="11353800" cy="2369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Arial" charset="0"/>
                <a:cs typeface="Arial" charset="0"/>
              </a:rPr>
              <a:t>What is your attitude toward material things?</a:t>
            </a:r>
            <a:endParaRPr lang="en-US" sz="28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Arial" charset="0"/>
                <a:cs typeface="Arial" charset="0"/>
              </a:rPr>
              <a:t>Are you seeking things money can buy, or things money cannot buy?</a:t>
            </a:r>
            <a:endParaRPr lang="en-US" sz="28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Arial" charset="0"/>
                <a:cs typeface="Arial" charset="0"/>
              </a:rPr>
              <a:t>Are you striving to lay up treasures on earth, or treasures in heaven?</a:t>
            </a:r>
            <a:endParaRPr lang="en-US" sz="28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26628" name="Picture 196" descr="C:\Documents and Settings\WMaxx\My Documents\My Pictures\dollar 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1" y="5410200"/>
            <a:ext cx="1154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97" descr="C:\Documents and Settings\WMaxx\My Documents\My Pictures\dollar 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1" y="5181600"/>
            <a:ext cx="1154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98" descr="C:\Documents and Settings\WMaxx\My Documents\My Pictures\dollar 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5389" y="1676400"/>
            <a:ext cx="1025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99" descr="C:\Documents and Settings\WMaxx\My Documents\My Pictures\dollar 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43000"/>
            <a:ext cx="952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201" descr="S:\SERMONS\Prospective Sermons\PowerPoint Images\Question Mark-Flam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42389" y="4648201"/>
            <a:ext cx="1508125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/>
              <a:t>Money Can’t Buy Everything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24000" y="1295400"/>
            <a:ext cx="3810000" cy="5105400"/>
          </a:xfrm>
          <a:prstGeom prst="rect">
            <a:avLst/>
          </a:prstGeom>
          <a:solidFill>
            <a:schemeClr val="bg2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905000" y="1524000"/>
            <a:ext cx="3429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spcBef>
                <a:spcPts val="0"/>
              </a:spcBef>
              <a:spcAft>
                <a:spcPts val="600"/>
              </a:spcAft>
            </a:pPr>
            <a:r>
              <a:rPr kumimoji="1" 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One who is wealthy is considered successful and wise by the world's standards. </a:t>
            </a:r>
          </a:p>
          <a:p>
            <a:pPr eaLnBrk="0" hangingPunct="0">
              <a:spcBef>
                <a:spcPts val="0"/>
              </a:spcBef>
              <a:spcAft>
                <a:spcPts val="600"/>
              </a:spcAft>
            </a:pPr>
            <a:r>
              <a:rPr kumimoji="1" 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 Luke 16:15</a:t>
            </a:r>
            <a:r>
              <a:rPr kumimoji="1" lang="en-US" sz="2800" b="1" dirty="0">
                <a:latin typeface="Arial Narrow" pitchFamily="34" charset="0"/>
              </a:rPr>
              <a:t> </a:t>
            </a:r>
          </a:p>
          <a:p>
            <a:pPr eaLnBrk="0" hangingPunct="0">
              <a:spcBef>
                <a:spcPct val="20000"/>
              </a:spcBef>
              <a:spcAft>
                <a:spcPct val="30000"/>
              </a:spcAft>
            </a:pPr>
            <a:r>
              <a:rPr kumimoji="1" 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Let's consider some things which money cannot buy.</a:t>
            </a:r>
            <a:r>
              <a:rPr kumimoji="1" lang="en-US" sz="2800" b="1" dirty="0">
                <a:latin typeface="Arial Narrow" pitchFamily="34" charset="0"/>
              </a:rPr>
              <a:t>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676400" y="1447800"/>
            <a:ext cx="152400" cy="4953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486400" y="1524001"/>
            <a:ext cx="5562600" cy="267765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566738" indent="-566738" eaLnBrk="0" hangingPunct="0">
              <a:spcBef>
                <a:spcPct val="20000"/>
              </a:spcBef>
              <a:spcAft>
                <a:spcPct val="40000"/>
              </a:spcAft>
              <a:buSzPct val="200000"/>
              <a:buBlip>
                <a:blip r:embed="rId2"/>
              </a:buBlip>
            </a:pPr>
            <a:r>
              <a:rPr kumimoji="1" lang="en-US" sz="4000" dirty="0">
                <a:solidFill>
                  <a:schemeClr val="tx2"/>
                </a:solidFill>
                <a:latin typeface="Arial Black" pitchFamily="34" charset="0"/>
              </a:rPr>
              <a:t>Proverbs 23:5</a:t>
            </a:r>
          </a:p>
          <a:p>
            <a:pPr marL="566738" indent="-566738" eaLnBrk="0" hangingPunct="0">
              <a:spcBef>
                <a:spcPct val="20000"/>
              </a:spcBef>
              <a:spcAft>
                <a:spcPct val="40000"/>
              </a:spcAft>
              <a:buSzPct val="200000"/>
              <a:buBlip>
                <a:blip r:embed="rId2"/>
              </a:buBlip>
            </a:pPr>
            <a:r>
              <a:rPr kumimoji="1" lang="en-US" sz="4000" dirty="0">
                <a:solidFill>
                  <a:schemeClr val="tx2"/>
                </a:solidFill>
                <a:latin typeface="Arial Black" pitchFamily="34" charset="0"/>
              </a:rPr>
              <a:t>Matthew 6:19-21</a:t>
            </a:r>
          </a:p>
          <a:p>
            <a:pPr marL="566738" indent="-566738" eaLnBrk="0" hangingPunct="0">
              <a:spcBef>
                <a:spcPct val="20000"/>
              </a:spcBef>
              <a:spcAft>
                <a:spcPct val="40000"/>
              </a:spcAft>
              <a:buSzPct val="200000"/>
              <a:buBlip>
                <a:blip r:embed="rId2"/>
              </a:buBlip>
            </a:pPr>
            <a:r>
              <a:rPr kumimoji="1" lang="en-US" sz="4000" dirty="0">
                <a:solidFill>
                  <a:schemeClr val="tx2"/>
                </a:solidFill>
                <a:latin typeface="Arial Black" pitchFamily="34" charset="0"/>
              </a:rPr>
              <a:t>Luke 12:16-21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 good hand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256433"/>
            <a:ext cx="4267200" cy="4267200"/>
          </a:xfrm>
          <a:prstGeom prst="rect">
            <a:avLst/>
          </a:prstGeom>
        </p:spPr>
      </p:pic>
      <p:sp>
        <p:nvSpPr>
          <p:cNvPr id="7318" name="Rectangle 1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Good Character &amp; Reputation</a:t>
            </a:r>
          </a:p>
        </p:txBody>
      </p:sp>
      <p:sp>
        <p:nvSpPr>
          <p:cNvPr id="5123" name="Rectangle 171"/>
          <p:cNvSpPr>
            <a:spLocks noChangeArrowheads="1"/>
          </p:cNvSpPr>
          <p:nvPr/>
        </p:nvSpPr>
        <p:spPr bwMode="auto">
          <a:xfrm>
            <a:off x="4366260" y="1600200"/>
            <a:ext cx="7772400" cy="624170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3"/>
              </a:buBlip>
            </a:pPr>
            <a:r>
              <a:rPr kumimoji="1" lang="en-US" sz="5400" dirty="0">
                <a:solidFill>
                  <a:schemeClr val="tx2"/>
                </a:solidFill>
                <a:latin typeface="Arial Black" pitchFamily="34" charset="0"/>
              </a:rPr>
              <a:t>Proverbs 22:1</a:t>
            </a:r>
          </a:p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3"/>
              </a:buBlip>
            </a:pPr>
            <a:r>
              <a:rPr kumimoji="1" lang="en-US" sz="5400" dirty="0">
                <a:solidFill>
                  <a:schemeClr val="tx2"/>
                </a:solidFill>
                <a:latin typeface="Arial Black" pitchFamily="34" charset="0"/>
              </a:rPr>
              <a:t>Ecclesiastes 7:1</a:t>
            </a:r>
          </a:p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Blip>
                <a:blip r:embed="rId3"/>
              </a:buBlip>
            </a:pPr>
            <a:r>
              <a:rPr kumimoji="1" lang="en-US" sz="3600" dirty="0">
                <a:solidFill>
                  <a:srgbClr val="FFFF00"/>
                </a:solidFill>
                <a:latin typeface="Arial" charset="0"/>
                <a:cs typeface="Arial" charset="0"/>
              </a:rPr>
              <a:t>The best present parents can give to their children is to give them a good name to take into society.</a:t>
            </a:r>
            <a:r>
              <a:rPr kumimoji="1" 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3"/>
              </a:buBlip>
            </a:pPr>
            <a:endParaRPr kumimoji="1" lang="en-US" sz="5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124" name="Text Box 172"/>
          <p:cNvSpPr txBox="1">
            <a:spLocks noChangeArrowheads="1"/>
          </p:cNvSpPr>
          <p:nvPr/>
        </p:nvSpPr>
        <p:spPr bwMode="auto">
          <a:xfrm>
            <a:off x="179070" y="1218853"/>
            <a:ext cx="4191000" cy="95410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He who has a bad name is half hanged.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/>
              <a:t>True Friends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057400" y="1544639"/>
            <a:ext cx="8153400" cy="1015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6000" dirty="0">
                <a:solidFill>
                  <a:schemeClr val="tx2"/>
                </a:solidFill>
                <a:latin typeface="Arial Black" pitchFamily="34" charset="0"/>
              </a:rPr>
              <a:t>Proverbs 17:17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0" y="6172201"/>
            <a:ext cx="9144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 Narrow" pitchFamily="34" charset="0"/>
                <a:cs typeface="Courier New" pitchFamily="49" charset="0"/>
              </a:rPr>
              <a:t>"</a:t>
            </a:r>
            <a:r>
              <a:rPr lang="en-US" b="1">
                <a:solidFill>
                  <a:srgbClr val="000000"/>
                </a:solidFill>
                <a:latin typeface="Arial Narrow" pitchFamily="34" charset="0"/>
                <a:cs typeface="Courier New" pitchFamily="49" charset="0"/>
              </a:rPr>
              <a:t>We make a living by what we get.  We make a LIFE by what we GIVE."</a:t>
            </a: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4" descr="friendly_peo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1" y="2942891"/>
            <a:ext cx="3592830" cy="2432646"/>
          </a:xfrm>
          <a:prstGeom prst="rect">
            <a:avLst/>
          </a:prstGeom>
        </p:spPr>
      </p:pic>
      <p:pic>
        <p:nvPicPr>
          <p:cNvPr id="6" name="Picture 5" descr="friendly_peop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2590801"/>
            <a:ext cx="4419600" cy="33213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/>
              <a:t>True Friends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429000" y="1577030"/>
            <a:ext cx="8382000" cy="38348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2800" dirty="0">
                <a:solidFill>
                  <a:schemeClr val="tx2"/>
                </a:solidFill>
                <a:latin typeface="Arial Black" pitchFamily="34" charset="0"/>
              </a:rPr>
              <a:t>Proverbs 17:17</a:t>
            </a:r>
          </a:p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6000" dirty="0">
                <a:solidFill>
                  <a:schemeClr val="tx2"/>
                </a:solidFill>
                <a:latin typeface="Arial Black" pitchFamily="34" charset="0"/>
              </a:rPr>
              <a:t>Proverbs 18:24</a:t>
            </a:r>
          </a:p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6000" dirty="0">
                <a:solidFill>
                  <a:schemeClr val="tx2"/>
                </a:solidFill>
                <a:latin typeface="Arial Black" pitchFamily="34" charset="0"/>
              </a:rPr>
              <a:t>Philippians 2:3-4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0" y="6172201"/>
            <a:ext cx="9144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 Narrow" pitchFamily="34" charset="0"/>
                <a:cs typeface="Courier New" pitchFamily="49" charset="0"/>
              </a:rPr>
              <a:t>"</a:t>
            </a:r>
            <a:r>
              <a:rPr lang="en-US" b="1">
                <a:solidFill>
                  <a:srgbClr val="000000"/>
                </a:solidFill>
                <a:latin typeface="Arial Narrow" pitchFamily="34" charset="0"/>
                <a:cs typeface="Courier New" pitchFamily="49" charset="0"/>
              </a:rPr>
              <a:t>We make a living by what we get.  We make a LIFE by what we GIVE."</a:t>
            </a: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4" descr="friendly_people.jpg"/>
          <p:cNvPicPr>
            <a:picLocks noChangeAspect="1"/>
          </p:cNvPicPr>
          <p:nvPr/>
        </p:nvPicPr>
        <p:blipFill>
          <a:blip r:embed="rId3" cstate="print"/>
          <a:srcRect l="16734" t="10531" r="13554" b="11782"/>
          <a:stretch>
            <a:fillRect/>
          </a:stretch>
        </p:blipFill>
        <p:spPr>
          <a:xfrm>
            <a:off x="533399" y="1599890"/>
            <a:ext cx="2743423" cy="38103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/>
              <a:t>True Friends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09800" y="1544639"/>
            <a:ext cx="8001000" cy="37179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2800" dirty="0">
                <a:solidFill>
                  <a:schemeClr val="tx2"/>
                </a:solidFill>
                <a:latin typeface="Arial Black" pitchFamily="34" charset="0"/>
              </a:rPr>
              <a:t>Proverbs 17:17</a:t>
            </a:r>
          </a:p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2800" dirty="0">
                <a:solidFill>
                  <a:schemeClr val="tx2"/>
                </a:solidFill>
                <a:latin typeface="Arial Black" pitchFamily="34" charset="0"/>
              </a:rPr>
              <a:t>Proverbs 18:24</a:t>
            </a:r>
          </a:p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2800" dirty="0">
                <a:solidFill>
                  <a:schemeClr val="tx2"/>
                </a:solidFill>
                <a:latin typeface="Arial Black" pitchFamily="34" charset="0"/>
              </a:rPr>
              <a:t>Philippians 2:3-4</a:t>
            </a:r>
          </a:p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6000" dirty="0">
                <a:solidFill>
                  <a:schemeClr val="tx2"/>
                </a:solidFill>
                <a:latin typeface="Arial Black" pitchFamily="34" charset="0"/>
              </a:rPr>
              <a:t>Acts 9:36 &amp; 39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0" y="6172201"/>
            <a:ext cx="9144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 Narrow" pitchFamily="34" charset="0"/>
                <a:cs typeface="Courier New" pitchFamily="49" charset="0"/>
              </a:rPr>
              <a:t>"</a:t>
            </a:r>
            <a:r>
              <a:rPr lang="en-US" b="1">
                <a:solidFill>
                  <a:srgbClr val="000000"/>
                </a:solidFill>
                <a:latin typeface="Arial Narrow" pitchFamily="34" charset="0"/>
                <a:cs typeface="Courier New" pitchFamily="49" charset="0"/>
              </a:rPr>
              <a:t>We make a living by what we get.  We make a LIFE by what we GIVE."</a:t>
            </a: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4" descr="friendly_peo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1323256"/>
            <a:ext cx="3657600" cy="24414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dirty="0"/>
              <a:t>Happiness</a:t>
            </a:r>
            <a:endParaRPr lang="en-US" sz="36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219200" y="1544639"/>
            <a:ext cx="10058400" cy="1015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6000" dirty="0">
                <a:solidFill>
                  <a:schemeClr val="tx2"/>
                </a:solidFill>
                <a:latin typeface="Arial Black" pitchFamily="34" charset="0"/>
              </a:rPr>
              <a:t>Ecclesiastes 5:10-12</a:t>
            </a:r>
            <a:r>
              <a:rPr kumimoji="1" lang="en-US" sz="4000" b="1" i="1" dirty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0" y="6172201"/>
            <a:ext cx="9144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 Narrow" pitchFamily="34" charset="0"/>
                <a:cs typeface="Courier New" pitchFamily="49" charset="0"/>
              </a:rPr>
              <a:t>"</a:t>
            </a:r>
            <a:r>
              <a:rPr lang="en-US" b="1">
                <a:solidFill>
                  <a:srgbClr val="000000"/>
                </a:solidFill>
                <a:latin typeface="Arial Narrow" pitchFamily="34" charset="0"/>
                <a:cs typeface="Courier New" pitchFamily="49" charset="0"/>
              </a:rPr>
              <a:t>We make a living by what we get.  We make a LIFE by what we GIVE."</a:t>
            </a: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4" descr="happy chi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2438400"/>
            <a:ext cx="5001296" cy="355092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dirty="0"/>
              <a:t>Happiness</a:t>
            </a:r>
            <a:endParaRPr lang="en-US" sz="3600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52400" y="2667000"/>
            <a:ext cx="11582400" cy="32316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spcAft>
                <a:spcPct val="400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6000" dirty="0">
                <a:solidFill>
                  <a:schemeClr val="tx2"/>
                </a:solidFill>
                <a:latin typeface="Arial Black" pitchFamily="34" charset="0"/>
              </a:rPr>
              <a:t>1 Timothy 6:6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40000"/>
              </a:spcAft>
              <a:buClrTx/>
              <a:buSzPct val="200000"/>
              <a:buFontTx/>
              <a:buBlip>
                <a:blip r:embed="rId2"/>
              </a:buBlip>
              <a:tabLst/>
              <a:defRPr/>
            </a:pPr>
            <a:r>
              <a:rPr kumimoji="1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Psalm144:15 </a:t>
            </a:r>
            <a:r>
              <a:rPr kumimoji="1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"Happy are the people whose God is the Lord."</a:t>
            </a:r>
            <a:r>
              <a:rPr kumimoji="1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00" y="6172201"/>
            <a:ext cx="9144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 Narrow" pitchFamily="34" charset="0"/>
                <a:cs typeface="Courier New" pitchFamily="49" charset="0"/>
              </a:rPr>
              <a:t>"</a:t>
            </a:r>
            <a:r>
              <a:rPr lang="en-US" b="1">
                <a:solidFill>
                  <a:srgbClr val="000000"/>
                </a:solidFill>
                <a:latin typeface="Arial Narrow" pitchFamily="34" charset="0"/>
                <a:cs typeface="Courier New" pitchFamily="49" charset="0"/>
              </a:rPr>
              <a:t>We make a living by what we get.  We make a LIFE by what we GIVE."</a:t>
            </a: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D9B539-B421-5054-6415-A0BFAAC537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1" y="0"/>
            <a:ext cx="2552700" cy="424107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Entrance In The Kingdom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04800" y="1544638"/>
            <a:ext cx="11506200" cy="375487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  <a:spcAft>
                <a:spcPts val="12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6600" dirty="0">
                <a:solidFill>
                  <a:schemeClr val="tx2"/>
                </a:solidFill>
                <a:latin typeface="Arial Black" pitchFamily="34" charset="0"/>
              </a:rPr>
              <a:t>Acts 8:20-23</a:t>
            </a:r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6600" b="1" i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Matthew 5:3</a:t>
            </a:r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SzPct val="200000"/>
              <a:buFontTx/>
              <a:buBlip>
                <a:blip r:embed="rId2"/>
              </a:buBlip>
            </a:pPr>
            <a:r>
              <a:rPr kumimoji="1" lang="en-US" sz="6600" b="1" i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John 3:3-5</a:t>
            </a:r>
            <a:r>
              <a:rPr kumimoji="1" lang="en-US" sz="4400" b="1" i="1" dirty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ECAB44-1C41-AC6E-27C3-629DC45B2C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220" y="1750529"/>
            <a:ext cx="4411980" cy="3356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one"/>
  <p:tag name="BRANCHTO" val="264"/>
</p:tagLst>
</file>

<file path=ppt/theme/theme1.xml><?xml version="1.0" encoding="utf-8"?>
<a:theme xmlns:a="http://schemas.openxmlformats.org/drawingml/2006/main" name="Financial Overview">
  <a:themeElements>
    <a:clrScheme name="Financial Overview 1">
      <a:dk1>
        <a:srgbClr val="000000"/>
      </a:dk1>
      <a:lt1>
        <a:srgbClr val="006666"/>
      </a:lt1>
      <a:dk2>
        <a:srgbClr val="FFFFFF"/>
      </a:dk2>
      <a:lt2>
        <a:srgbClr val="969696"/>
      </a:lt2>
      <a:accent1>
        <a:srgbClr val="99FFCC"/>
      </a:accent1>
      <a:accent2>
        <a:srgbClr val="00CCCC"/>
      </a:accent2>
      <a:accent3>
        <a:srgbClr val="AAB8B8"/>
      </a:accent3>
      <a:accent4>
        <a:srgbClr val="000000"/>
      </a:accent4>
      <a:accent5>
        <a:srgbClr val="CAFFE2"/>
      </a:accent5>
      <a:accent6>
        <a:srgbClr val="00B9B9"/>
      </a:accent6>
      <a:hlink>
        <a:srgbClr val="CCCCFF"/>
      </a:hlink>
      <a:folHlink>
        <a:srgbClr val="A3BABA"/>
      </a:folHlink>
    </a:clrScheme>
    <a:fontScheme name="Financial Overview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nancial Overview 1">
        <a:dk1>
          <a:srgbClr val="000000"/>
        </a:dk1>
        <a:lt1>
          <a:srgbClr val="006666"/>
        </a:lt1>
        <a:dk2>
          <a:srgbClr val="FFFFFF"/>
        </a:dk2>
        <a:lt2>
          <a:srgbClr val="969696"/>
        </a:lt2>
        <a:accent1>
          <a:srgbClr val="99FFCC"/>
        </a:accent1>
        <a:accent2>
          <a:srgbClr val="00CCCC"/>
        </a:accent2>
        <a:accent3>
          <a:srgbClr val="AAB8B8"/>
        </a:accent3>
        <a:accent4>
          <a:srgbClr val="000000"/>
        </a:accent4>
        <a:accent5>
          <a:srgbClr val="CAFFE2"/>
        </a:accent5>
        <a:accent6>
          <a:srgbClr val="00B9B9"/>
        </a:accent6>
        <a:hlink>
          <a:srgbClr val="CCCCFF"/>
        </a:hlink>
        <a:folHlink>
          <a:srgbClr val="A3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Overview 2">
        <a:dk1>
          <a:srgbClr val="000000"/>
        </a:dk1>
        <a:lt1>
          <a:srgbClr val="FFFFCC"/>
        </a:lt1>
        <a:dk2>
          <a:srgbClr val="000000"/>
        </a:dk2>
        <a:lt2>
          <a:srgbClr val="808000"/>
        </a:lt2>
        <a:accent1>
          <a:srgbClr val="66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B8CAAA"/>
        </a:accent5>
        <a:accent6>
          <a:srgbClr val="730000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Overview 3">
        <a:dk1>
          <a:srgbClr val="000000"/>
        </a:dk1>
        <a:lt1>
          <a:srgbClr val="FFFFFF"/>
        </a:lt1>
        <a:dk2>
          <a:srgbClr val="B2B2B2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Overview 4">
        <a:dk1>
          <a:srgbClr val="000000"/>
        </a:dk1>
        <a:lt1>
          <a:srgbClr val="336699"/>
        </a:lt1>
        <a:dk2>
          <a:srgbClr val="FFFFFF"/>
        </a:dk2>
        <a:lt2>
          <a:srgbClr val="6F9FCF"/>
        </a:lt2>
        <a:accent1>
          <a:srgbClr val="336633"/>
        </a:accent1>
        <a:accent2>
          <a:srgbClr val="00FFFF"/>
        </a:accent2>
        <a:accent3>
          <a:srgbClr val="ADB8CA"/>
        </a:accent3>
        <a:accent4>
          <a:srgbClr val="000000"/>
        </a:accent4>
        <a:accent5>
          <a:srgbClr val="ADB8AD"/>
        </a:accent5>
        <a:accent6>
          <a:srgbClr val="00E7E7"/>
        </a:accent6>
        <a:hlink>
          <a:srgbClr val="009999"/>
        </a:hlink>
        <a:folHlink>
          <a:srgbClr val="9CBC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P:\Program Files\Microsoft Office\Templates\1033\Financial Overview.pot</Template>
  <TotalTime>225</TotalTime>
  <Words>326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Arial Narrow</vt:lpstr>
      <vt:lpstr>Courier New</vt:lpstr>
      <vt:lpstr>Times New Roman</vt:lpstr>
      <vt:lpstr>Financial Overview</vt:lpstr>
      <vt:lpstr>$ome Things Money Can’t Buy</vt:lpstr>
      <vt:lpstr>Money Can’t Buy Everything</vt:lpstr>
      <vt:lpstr>Good Character &amp; Reputation</vt:lpstr>
      <vt:lpstr>True Friends</vt:lpstr>
      <vt:lpstr>True Friends</vt:lpstr>
      <vt:lpstr>True Friends</vt:lpstr>
      <vt:lpstr>Happiness</vt:lpstr>
      <vt:lpstr>Happiness</vt:lpstr>
      <vt:lpstr>Entrance In The Kingdom</vt:lpstr>
      <vt:lpstr>Entrance In The Kingdom</vt:lpstr>
      <vt:lpstr>One Day of Life</vt:lpstr>
      <vt:lpstr>Invitation</vt:lpstr>
      <vt:lpstr>Balance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WMaxx</dc:creator>
  <cp:lastModifiedBy>Bill McIlvain</cp:lastModifiedBy>
  <cp:revision>21</cp:revision>
  <cp:lastPrinted>1601-01-01T00:00:00Z</cp:lastPrinted>
  <dcterms:created xsi:type="dcterms:W3CDTF">1601-01-01T00:00:00Z</dcterms:created>
  <dcterms:modified xsi:type="dcterms:W3CDTF">2023-05-21T05:57:11Z</dcterms:modified>
</cp:coreProperties>
</file>