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2" r:id="rId22"/>
    <p:sldId id="283" r:id="rId23"/>
    <p:sldId id="284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2398C5-F93C-4B34-8E15-33455ACE616C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F05F90-E7BE-4240-9C39-5AF89782D1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763000" cy="1371599"/>
          </a:xfrm>
        </p:spPr>
        <p:txBody>
          <a:bodyPr>
            <a:normAutofit/>
          </a:bodyPr>
          <a:lstStyle/>
          <a:p>
            <a:pPr algn="ctr" hangingPunct="0"/>
            <a:r>
              <a:rPr lang="en-US" dirty="0"/>
              <a:t>Are We At Liberty To Dance?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658296"/>
            <a:ext cx="7772400" cy="1199704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Reading - Galatians 5:16-26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800" y="1530927"/>
            <a:ext cx="3206644" cy="347708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667001"/>
            <a:ext cx="9372600" cy="3340291"/>
          </a:xfrm>
        </p:spPr>
        <p:txBody>
          <a:bodyPr>
            <a:normAutofit/>
          </a:bodyPr>
          <a:lstStyle/>
          <a:p>
            <a:pPr hangingPunct="0"/>
            <a:r>
              <a:rPr lang="en-US" sz="3600" dirty="0"/>
              <a:t>1.  WHERE the dancing is taking place.</a:t>
            </a:r>
          </a:p>
          <a:p>
            <a:pPr hangingPunct="0"/>
            <a:r>
              <a:rPr lang="en-US" sz="3600" dirty="0"/>
              <a:t>2.  WHY the dancing is taking place.</a:t>
            </a:r>
          </a:p>
          <a:p>
            <a:pPr hangingPunct="0"/>
            <a:r>
              <a:rPr lang="en-US" sz="3600" dirty="0"/>
              <a:t>3.  HOW the dancing is performed.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58200" cy="2087562"/>
          </a:xfrm>
        </p:spPr>
        <p:txBody>
          <a:bodyPr>
            <a:noAutofit/>
          </a:bodyPr>
          <a:lstStyle/>
          <a:p>
            <a:r>
              <a:rPr lang="en-US" sz="4400" dirty="0"/>
              <a:t>For dancing to be right or wrong we need to make 3 Basic Considerations:</a:t>
            </a:r>
          </a:p>
        </p:txBody>
      </p:sp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(2 Samuel 6:12-16)</a:t>
            </a:r>
          </a:p>
          <a:p>
            <a:pPr hangingPunct="0"/>
            <a:r>
              <a:rPr lang="en-US" b="1" i="1" dirty="0"/>
              <a:t>Psalms 149:3-4)</a:t>
            </a:r>
            <a:endParaRPr lang="en-US" dirty="0"/>
          </a:p>
          <a:p>
            <a:pPr hangingPunct="0"/>
            <a:r>
              <a:rPr lang="en-US" b="1" i="1" dirty="0"/>
              <a:t>(Ecclesiastes 3:4)  A time to weep, And a time to laugh; A time to mourn, </a:t>
            </a:r>
            <a:r>
              <a:rPr lang="en-US" b="1" i="1" u="sng" dirty="0"/>
              <a:t>And a time to dance;</a:t>
            </a:r>
          </a:p>
          <a:p>
            <a:pPr hangingPunct="0"/>
            <a:r>
              <a:rPr lang="en-US" dirty="0"/>
              <a:t>End Zone Celebrations:</a:t>
            </a:r>
          </a:p>
          <a:p>
            <a:pPr hangingPunct="0"/>
            <a:r>
              <a:rPr lang="en-US" sz="3600" dirty="0"/>
              <a:t>Is it logical to think that the Lord would approve and give us time to do something sinful on purpose?</a:t>
            </a:r>
          </a:p>
          <a:p>
            <a:pPr hangingPunct="0"/>
            <a:endParaRPr lang="en-US" dirty="0"/>
          </a:p>
          <a:p>
            <a:endParaRPr lang="en-US" b="1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Dancing was used as an expression of joy.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883475"/>
            <a:ext cx="3018076" cy="169988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b="1" i="1" dirty="0"/>
              <a:t>… “he heard music and dancing.”</a:t>
            </a:r>
            <a:endParaRPr lang="en-US" dirty="0"/>
          </a:p>
          <a:p>
            <a:pPr hangingPunct="0"/>
            <a:r>
              <a:rPr lang="en-US" dirty="0"/>
              <a:t>There are some dance melodies like the </a:t>
            </a:r>
            <a:r>
              <a:rPr lang="en-US" dirty="0" err="1"/>
              <a:t>Hora</a:t>
            </a:r>
            <a:r>
              <a:rPr lang="en-US" dirty="0"/>
              <a:t> which doesn’t have to be seen to know what’s going on.</a:t>
            </a:r>
          </a:p>
          <a:p>
            <a:pPr hangingPunct="0"/>
            <a:r>
              <a:rPr lang="en-US" dirty="0"/>
              <a:t>Would the </a:t>
            </a:r>
            <a:r>
              <a:rPr lang="en-US" u="sng" dirty="0"/>
              <a:t>righteous</a:t>
            </a:r>
            <a:r>
              <a:rPr lang="en-US" dirty="0"/>
              <a:t> father allow something sinful to go on in celebration over the return of the prodigal from sin?</a:t>
            </a:r>
          </a:p>
          <a:p>
            <a:pPr hangingPunct="0"/>
            <a:r>
              <a:rPr lang="en-US" dirty="0"/>
              <a:t>We must remember the WHEN, WHY &amp; HOW of these references.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(Luke 15:25) 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3600" b="1" i="1" dirty="0"/>
              <a:t>(Exodus 32:19 &amp;25)</a:t>
            </a:r>
            <a:endParaRPr lang="en-US" sz="3600" dirty="0"/>
          </a:p>
          <a:p>
            <a:pPr hangingPunct="0"/>
            <a:r>
              <a:rPr lang="en-US" dirty="0"/>
              <a:t>Maybe the Israelites were just mimicking some of the lusty practices of the Egyptians</a:t>
            </a:r>
          </a:p>
          <a:p>
            <a:pPr hangingPunct="0"/>
            <a:r>
              <a:rPr lang="en-US" b="1" dirty="0"/>
              <a:t>Mark 6:22 </a:t>
            </a:r>
            <a:r>
              <a:rPr lang="en-US" dirty="0"/>
              <a:t>-- The daughter of Herodias danced in such a way as to please Herod into making a foolish oath.</a:t>
            </a:r>
          </a:p>
          <a:p>
            <a:pPr hangingPunct="0"/>
            <a:r>
              <a:rPr lang="en-US" dirty="0"/>
              <a:t>Probably a form of a striptease.</a:t>
            </a:r>
          </a:p>
          <a:p>
            <a:pPr hangingPunct="0"/>
            <a:r>
              <a:rPr lang="en-US" dirty="0"/>
              <a:t>The WHERE, </a:t>
            </a:r>
            <a:r>
              <a:rPr lang="en-US" cap="all" dirty="0"/>
              <a:t>why &amp; how</a:t>
            </a:r>
            <a:r>
              <a:rPr lang="en-US" dirty="0"/>
              <a:t> if these cases showed the dancing to be sinful.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Dancing was used to stimulate lusts of the flesh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9400"/>
            <a:ext cx="8001000" cy="1219200"/>
          </a:xfrm>
        </p:spPr>
        <p:txBody>
          <a:bodyPr>
            <a:normAutofit fontScale="90000"/>
          </a:bodyPr>
          <a:lstStyle/>
          <a:p>
            <a:pPr hangingPunct="0"/>
            <a:br>
              <a:rPr lang="en-US" dirty="0"/>
            </a:br>
            <a:br>
              <a:rPr lang="en-US" dirty="0"/>
            </a:br>
            <a:r>
              <a:rPr lang="en-US" u="sng" cap="all" dirty="0"/>
              <a:t> the natural thing to 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658296"/>
            <a:ext cx="7772400" cy="1199704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Hard-Wired into every one of us!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ance tv sh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17" y="228600"/>
            <a:ext cx="1905000" cy="1905000"/>
          </a:xfrm>
          <a:prstGeom prst="rect">
            <a:avLst/>
          </a:prstGeom>
        </p:spPr>
      </p:pic>
      <p:pic>
        <p:nvPicPr>
          <p:cNvPr id="5" name="Picture 4" descr="dancing tod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3342" y="276226"/>
            <a:ext cx="2004883" cy="2466975"/>
          </a:xfrm>
          <a:prstGeom prst="rect">
            <a:avLst/>
          </a:prstGeom>
        </p:spPr>
      </p:pic>
      <p:pic>
        <p:nvPicPr>
          <p:cNvPr id="6" name="Picture 5" descr="dancing toddl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04800"/>
            <a:ext cx="4038600" cy="268697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330891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b="1" i="1" dirty="0"/>
              <a:t>(Galatians 5:16-21)  ... {19} Now the works of the flesh are evident, which are: </a:t>
            </a:r>
            <a:r>
              <a:rPr lang="en-US" b="1" i="1" u="words" dirty="0"/>
              <a:t>adultery, fornication, uncleanness, lewdness</a:t>
            </a:r>
            <a:r>
              <a:rPr lang="en-US" b="1" i="1" dirty="0"/>
              <a:t>, {20} idolatry, sorcery, </a:t>
            </a:r>
            <a:r>
              <a:rPr lang="en-US" b="1" i="1" u="words" dirty="0"/>
              <a:t>hatred, contentions, jealousies, outbursts of wrath</a:t>
            </a:r>
            <a:r>
              <a:rPr lang="en-US" b="1" i="1" dirty="0"/>
              <a:t>, selfish ambitions, dissension, heresies, {21} </a:t>
            </a:r>
            <a:r>
              <a:rPr lang="en-US" b="1" i="1" u="words" dirty="0"/>
              <a:t>envy, murders, drunkenness, revelries, and the like</a:t>
            </a:r>
            <a:r>
              <a:rPr lang="en-US" b="1" i="1" dirty="0"/>
              <a:t>; </a:t>
            </a:r>
          </a:p>
          <a:p>
            <a:pPr hangingPunct="0"/>
            <a:r>
              <a:rPr lang="en-US" dirty="0"/>
              <a:t>How many of the things mentioned can be connected to the dance halls?</a:t>
            </a:r>
          </a:p>
          <a:p>
            <a:pPr algn="ctr">
              <a:buNone/>
            </a:pPr>
            <a:r>
              <a:rPr lang="en-US" sz="5400" b="1" i="1" dirty="0"/>
              <a:t>(1 Corinthians 15:33)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4400" dirty="0"/>
              <a:t>Go Out Dancing is the “Natural Thing to Do”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9400"/>
            <a:ext cx="8001000" cy="1219200"/>
          </a:xfrm>
        </p:spPr>
        <p:txBody>
          <a:bodyPr>
            <a:normAutofit fontScale="90000"/>
          </a:bodyPr>
          <a:lstStyle/>
          <a:p>
            <a:pPr hangingPunct="0"/>
            <a:br>
              <a:rPr lang="en-US" dirty="0"/>
            </a:br>
            <a:br>
              <a:rPr lang="en-US" dirty="0"/>
            </a:br>
            <a:r>
              <a:rPr lang="en-US" u="sng" cap="all" dirty="0"/>
              <a:t> but I just love to dance!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2600"/>
            <a:ext cx="8686800" cy="1219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There’s no commandment that says, “Thou </a:t>
            </a:r>
            <a:r>
              <a:rPr lang="en-US" sz="3600" dirty="0" err="1">
                <a:solidFill>
                  <a:schemeClr val="bg1"/>
                </a:solidFill>
              </a:rPr>
              <a:t>shalt</a:t>
            </a:r>
            <a:r>
              <a:rPr lang="en-US" sz="3600" dirty="0">
                <a:solidFill>
                  <a:schemeClr val="bg1"/>
                </a:solidFill>
              </a:rPr>
              <a:t> not go to a dance”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ance tv sh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17" y="228600"/>
            <a:ext cx="1905000" cy="1905000"/>
          </a:xfrm>
          <a:prstGeom prst="rect">
            <a:avLst/>
          </a:prstGeom>
        </p:spPr>
      </p:pic>
      <p:pic>
        <p:nvPicPr>
          <p:cNvPr id="5" name="Picture 4" descr="dancing tod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1" y="569812"/>
            <a:ext cx="3352800" cy="2511032"/>
          </a:xfrm>
          <a:prstGeom prst="rect">
            <a:avLst/>
          </a:prstGeom>
        </p:spPr>
      </p:pic>
      <p:pic>
        <p:nvPicPr>
          <p:cNvPr id="6" name="Picture 5" descr="dancing toddl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539" y="304800"/>
            <a:ext cx="1928469" cy="28956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hangingPunct="0">
              <a:buNone/>
            </a:pPr>
            <a:r>
              <a:rPr lang="en-US" sz="5400" b="1" i="1" dirty="0"/>
              <a:t>(1 Thessalonians 5:22) </a:t>
            </a:r>
          </a:p>
          <a:p>
            <a:pPr algn="ctr" hangingPunct="0">
              <a:buNone/>
            </a:pPr>
            <a:r>
              <a:rPr lang="en-US" sz="5400" b="1" i="1" dirty="0"/>
              <a:t>(Matthew 5:16)</a:t>
            </a:r>
          </a:p>
          <a:p>
            <a:pPr algn="ctr">
              <a:buNone/>
            </a:pPr>
            <a:r>
              <a:rPr lang="en-US" sz="5400" b="1" i="1" dirty="0"/>
              <a:t>(1 Corinthians 10:32)</a:t>
            </a:r>
          </a:p>
          <a:p>
            <a:pPr algn="ctr" hangingPunct="0">
              <a:buNone/>
            </a:pPr>
            <a:r>
              <a:rPr lang="en-US" sz="5400" b="1" i="1" dirty="0"/>
              <a:t>(1 John 2:15-16)</a:t>
            </a:r>
            <a:endParaRPr lang="en-US" sz="5400" dirty="0"/>
          </a:p>
          <a:p>
            <a:pPr hangingPunct="0"/>
            <a:r>
              <a:rPr lang="en-US" sz="3200" dirty="0"/>
              <a:t>Do you suppose social dancing is of the Father or of the world?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Biblical applications that apply to social dancing.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buNone/>
            </a:pPr>
            <a:r>
              <a:rPr lang="en-US" sz="4400" b="1" i="1" dirty="0"/>
              <a:t>(Hebrews 10:25)</a:t>
            </a:r>
          </a:p>
          <a:p>
            <a:pPr hangingPunct="0">
              <a:buNone/>
            </a:pPr>
            <a:r>
              <a:rPr lang="en-US" dirty="0"/>
              <a:t>How many have stayed up too late on Saturday night and were too tired to remember Jesus on the Lord’s day?</a:t>
            </a:r>
          </a:p>
          <a:p>
            <a:pPr algn="ctr" hangingPunc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Biblical applications that apply to social dancing.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1"/>
            <a:ext cx="5943600" cy="317913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9400"/>
            <a:ext cx="8001000" cy="1219200"/>
          </a:xfrm>
        </p:spPr>
        <p:txBody>
          <a:bodyPr>
            <a:normAutofit fontScale="90000"/>
          </a:bodyPr>
          <a:lstStyle/>
          <a:p>
            <a:pPr hangingPunct="0"/>
            <a:br>
              <a:rPr lang="en-US" dirty="0"/>
            </a:br>
            <a:br>
              <a:rPr lang="en-US" dirty="0"/>
            </a:br>
            <a:r>
              <a:rPr lang="en-US" u="sng" cap="all" dirty="0"/>
              <a:t> flee youthful lusts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2600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2 Timothy 2:22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ance tv sh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17" y="228600"/>
            <a:ext cx="1905000" cy="1905000"/>
          </a:xfrm>
          <a:prstGeom prst="rect">
            <a:avLst/>
          </a:prstGeom>
        </p:spPr>
      </p:pic>
      <p:pic>
        <p:nvPicPr>
          <p:cNvPr id="5" name="Picture 4" descr="dancing tod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1" y="152401"/>
            <a:ext cx="3100259" cy="2321895"/>
          </a:xfrm>
          <a:prstGeom prst="rect">
            <a:avLst/>
          </a:prstGeom>
        </p:spPr>
      </p:pic>
      <p:pic>
        <p:nvPicPr>
          <p:cNvPr id="6" name="Picture 5" descr="dancing toddl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533400"/>
            <a:ext cx="3104866" cy="1981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cing silhou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1788" y="2209800"/>
            <a:ext cx="2716213" cy="4495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219201"/>
            <a:ext cx="6400800" cy="4525963"/>
          </a:xfrm>
        </p:spPr>
        <p:txBody>
          <a:bodyPr/>
          <a:lstStyle/>
          <a:p>
            <a:pPr hangingPunct="0"/>
            <a:r>
              <a:rPr lang="en-US" dirty="0"/>
              <a:t>It is seen as an innocent pastime.</a:t>
            </a:r>
          </a:p>
          <a:p>
            <a:pPr hangingPunct="0"/>
            <a:r>
              <a:rPr lang="en-US" dirty="0"/>
              <a:t>Children are actually encouraged to attend dance classes.</a:t>
            </a:r>
          </a:p>
          <a:p>
            <a:pPr hangingPunct="0"/>
            <a:r>
              <a:rPr lang="en-US" dirty="0"/>
              <a:t>School Dances are “chaperoned” activities that go on at the school.</a:t>
            </a:r>
          </a:p>
          <a:p>
            <a:pPr hangingPunct="0"/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Dancing is one of the social graces.</a:t>
            </a:r>
          </a:p>
        </p:txBody>
      </p:sp>
      <p:pic>
        <p:nvPicPr>
          <p:cNvPr id="5" name="Picture 4" descr="Dancing ballet-kids BW.jpg"/>
          <p:cNvPicPr>
            <a:picLocks noChangeAspect="1"/>
          </p:cNvPicPr>
          <p:nvPr/>
        </p:nvPicPr>
        <p:blipFill>
          <a:blip r:embed="rId3" cstate="print"/>
          <a:srcRect l="5614" t="2902" r="4561" b="6774"/>
          <a:stretch>
            <a:fillRect/>
          </a:stretch>
        </p:blipFill>
        <p:spPr>
          <a:xfrm>
            <a:off x="1905000" y="3581400"/>
            <a:ext cx="2438400" cy="304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hangingPunct="0">
              <a:buNone/>
            </a:pPr>
            <a:r>
              <a:rPr lang="en-US" sz="4000" b="1" i="1" dirty="0"/>
              <a:t>(Job 21:11-14) </a:t>
            </a:r>
          </a:p>
          <a:p>
            <a:pPr hangingPunct="0"/>
            <a:r>
              <a:rPr lang="en-US" b="1" i="1" dirty="0"/>
              <a:t>D</a:t>
            </a:r>
            <a:r>
              <a:rPr lang="en-US" dirty="0"/>
              <a:t>ances at school are just a prelude to college &amp; adult social dancing.</a:t>
            </a:r>
          </a:p>
          <a:p>
            <a:pPr hangingPunct="0"/>
            <a:r>
              <a:rPr lang="en-US" dirty="0"/>
              <a:t>Prom dresses could hardly be worn to church services.</a:t>
            </a:r>
          </a:p>
          <a:p>
            <a:pPr hangingPunct="0"/>
            <a:r>
              <a:rPr lang="en-US" dirty="0"/>
              <a:t>If you would be embarrassed to </a:t>
            </a:r>
            <a:r>
              <a:rPr lang="en-US" u="sng" dirty="0"/>
              <a:t>worship</a:t>
            </a:r>
            <a:r>
              <a:rPr lang="en-US" dirty="0"/>
              <a:t> in these clothes why does it make it all right to wear them elsewhere in </a:t>
            </a:r>
            <a:r>
              <a:rPr lang="en-US" u="sng" dirty="0"/>
              <a:t>public</a:t>
            </a:r>
            <a:r>
              <a:rPr lang="en-US" dirty="0"/>
              <a:t>?</a:t>
            </a:r>
          </a:p>
          <a:p>
            <a:pPr hangingPunct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Chaperoned Dances?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/>
              <a:t>Some boys don’t go to the dances to dance, but to LOOK.</a:t>
            </a:r>
          </a:p>
          <a:p>
            <a:pPr hangingPunct="0"/>
            <a:r>
              <a:rPr lang="en-US" dirty="0"/>
              <a:t>She may be you sweet little girl, but there are other guys who don’t see her in that light.</a:t>
            </a:r>
          </a:p>
          <a:p>
            <a:pPr algn="ctr" hangingPunct="0">
              <a:buNone/>
            </a:pPr>
            <a:r>
              <a:rPr lang="en-US" sz="6600" b="1" i="1" dirty="0"/>
              <a:t>(Matthew 5:28) </a:t>
            </a:r>
            <a:endParaRPr lang="en-US" b="1" i="1" dirty="0"/>
          </a:p>
          <a:p>
            <a:pPr hangingPunct="0"/>
            <a:r>
              <a:rPr lang="en-US" dirty="0"/>
              <a:t>Fathers, do you really want your daughters in that position?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Fathers, do you know why some boys go to the dances?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9400"/>
            <a:ext cx="8001000" cy="2209800"/>
          </a:xfrm>
        </p:spPr>
        <p:txBody>
          <a:bodyPr>
            <a:normAutofit fontScale="90000"/>
          </a:bodyPr>
          <a:lstStyle/>
          <a:p>
            <a:pPr hangingPunct="0"/>
            <a:br>
              <a:rPr lang="en-US" dirty="0"/>
            </a:br>
            <a:br>
              <a:rPr lang="en-US" dirty="0"/>
            </a:br>
            <a:r>
              <a:rPr lang="en-US" u="sng" cap="all" dirty="0"/>
              <a:t>in spite this, will they still want to go?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2600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What Do You Think?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ance tv sh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17" y="228600"/>
            <a:ext cx="1905000" cy="1905000"/>
          </a:xfrm>
          <a:prstGeom prst="rect">
            <a:avLst/>
          </a:prstGeom>
        </p:spPr>
      </p:pic>
      <p:pic>
        <p:nvPicPr>
          <p:cNvPr id="5" name="Picture 4" descr="dancing tod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1" y="152401"/>
            <a:ext cx="2333249" cy="2321895"/>
          </a:xfrm>
          <a:prstGeom prst="rect">
            <a:avLst/>
          </a:prstGeom>
        </p:spPr>
      </p:pic>
      <p:pic>
        <p:nvPicPr>
          <p:cNvPr id="6" name="Picture 5" descr="dancing toddl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28600"/>
            <a:ext cx="1676400" cy="2412087"/>
          </a:xfrm>
          <a:prstGeom prst="rect">
            <a:avLst/>
          </a:prstGeom>
        </p:spPr>
      </p:pic>
      <p:pic>
        <p:nvPicPr>
          <p:cNvPr id="7" name="Picture 6" descr="prom couples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2133600"/>
            <a:ext cx="2286000" cy="1202436"/>
          </a:xfrm>
          <a:prstGeom prst="rect">
            <a:avLst/>
          </a:prstGeom>
        </p:spPr>
      </p:pic>
      <p:pic>
        <p:nvPicPr>
          <p:cNvPr id="8" name="Picture 7" descr="prom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838200"/>
            <a:ext cx="2989580" cy="2717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19201"/>
            <a:ext cx="8229600" cy="4525963"/>
          </a:xfrm>
        </p:spPr>
        <p:txBody>
          <a:bodyPr/>
          <a:lstStyle/>
          <a:p>
            <a:pPr hangingPunct="0"/>
            <a:r>
              <a:rPr lang="en-US" dirty="0"/>
              <a:t>Only the POPULAR kids ever get asked to attend these functions.</a:t>
            </a:r>
          </a:p>
          <a:p>
            <a:pPr hangingPunct="0"/>
            <a:r>
              <a:rPr lang="en-US" dirty="0"/>
              <a:t>What about the prestige to be on the King &amp; Queen’s court.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All their friends are going to be there.</a:t>
            </a:r>
            <a:endParaRPr lang="en-US" dirty="0"/>
          </a:p>
        </p:txBody>
      </p:sp>
      <p:pic>
        <p:nvPicPr>
          <p:cNvPr id="4" name="Picture 3" descr="prom king and queen 2.jpg"/>
          <p:cNvPicPr>
            <a:picLocks noChangeAspect="1"/>
          </p:cNvPicPr>
          <p:nvPr/>
        </p:nvPicPr>
        <p:blipFill>
          <a:blip r:embed="rId2" cstate="print"/>
          <a:srcRect l="17500" t="18889" r="20833" b="3333"/>
          <a:stretch>
            <a:fillRect/>
          </a:stretch>
        </p:blipFill>
        <p:spPr>
          <a:xfrm>
            <a:off x="6096001" y="2743200"/>
            <a:ext cx="4108269" cy="3886200"/>
          </a:xfrm>
          <a:prstGeom prst="rect">
            <a:avLst/>
          </a:prstGeom>
        </p:spPr>
      </p:pic>
      <p:pic>
        <p:nvPicPr>
          <p:cNvPr id="5" name="Picture 4" descr="prom king and qu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1" y="3124200"/>
            <a:ext cx="3476865" cy="32258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/>
              <a:t>Denying your children by quoting.... </a:t>
            </a:r>
            <a:r>
              <a:rPr lang="en-US" b="1" i="1" dirty="0"/>
              <a:t>(1 Peter 4:16)  Yet if anyone suffers as a Christian, let him not be ashamed</a:t>
            </a:r>
            <a:r>
              <a:rPr lang="en-US" dirty="0"/>
              <a:t>, is not much consolation.</a:t>
            </a:r>
          </a:p>
          <a:p>
            <a:pPr hangingPunct="0"/>
            <a:r>
              <a:rPr lang="en-US" dirty="0"/>
              <a:t>As parents &amp; responsible adults we must be ready to provide adequate substitutes.</a:t>
            </a:r>
          </a:p>
          <a:p>
            <a:pPr hangingPunct="0"/>
            <a:r>
              <a:rPr lang="en-US" dirty="0"/>
              <a:t>A party at your home, a hayride or a trip to some place special.</a:t>
            </a:r>
          </a:p>
          <a:p>
            <a:pPr hangingPunct="0"/>
            <a:r>
              <a:rPr lang="en-US" dirty="0"/>
              <a:t>Our children need to know there is always an alternative that can be just as enjoyable, if not more enjoyable than the dance.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 An Alternative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2437438"/>
            <a:ext cx="3657600" cy="2134562"/>
          </a:xfrm>
        </p:spPr>
        <p:txBody>
          <a:bodyPr>
            <a:normAutofit fontScale="90000"/>
          </a:bodyPr>
          <a:lstStyle/>
          <a:p>
            <a:pPr hangingPunct="0"/>
            <a:r>
              <a:rPr lang="en-US" dirty="0"/>
              <a:t>Christianity is NOT for wimps!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658296"/>
            <a:ext cx="8077200" cy="818704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What Are You Going To DO About It?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52400"/>
            <a:ext cx="4162865" cy="40386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cing cigar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4215" y="2819401"/>
            <a:ext cx="3857084" cy="3914775"/>
          </a:xfrm>
          <a:prstGeom prst="rect">
            <a:avLst/>
          </a:prstGeom>
        </p:spPr>
      </p:pic>
      <p:pic>
        <p:nvPicPr>
          <p:cNvPr id="5" name="Picture 4" descr="Dancing silhouette 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819400"/>
            <a:ext cx="5080000" cy="381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/>
              <a:t>TV Commercials: Everything from Soft drinks, to potato chips, to long-distance telephone.</a:t>
            </a:r>
          </a:p>
          <a:p>
            <a:pPr hangingPunct="0"/>
            <a:r>
              <a:rPr lang="en-US" dirty="0"/>
              <a:t>Really - how exciting can potato chips be?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Dancing can be found everywhere.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ncing fred asta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219200"/>
            <a:ext cx="4392778" cy="5486400"/>
          </a:xfrm>
          <a:prstGeom prst="rect">
            <a:avLst/>
          </a:prstGeom>
        </p:spPr>
      </p:pic>
      <p:pic>
        <p:nvPicPr>
          <p:cNvPr id="7" name="Picture 6" descr="dancing singin in the 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343400"/>
            <a:ext cx="3251200" cy="2438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219200"/>
            <a:ext cx="3657600" cy="3624072"/>
          </a:xfrm>
        </p:spPr>
        <p:txBody>
          <a:bodyPr/>
          <a:lstStyle/>
          <a:p>
            <a:pPr hangingPunct="0"/>
            <a:r>
              <a:rPr lang="en-US" dirty="0"/>
              <a:t>The Entertainment field is saturated with dancing. </a:t>
            </a:r>
          </a:p>
          <a:p>
            <a:pPr hangingPunct="0"/>
            <a:r>
              <a:rPr lang="en-US" dirty="0"/>
              <a:t>The Bolshoi Ballet performances are continually sold out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Dancers </a:t>
            </a:r>
          </a:p>
        </p:txBody>
      </p:sp>
      <p:pic>
        <p:nvPicPr>
          <p:cNvPr id="4" name="Picture 3" descr="dancing bolshoi-ball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107" y="4335379"/>
            <a:ext cx="2381250" cy="2409825"/>
          </a:xfrm>
          <a:prstGeom prst="rect">
            <a:avLst/>
          </a:prstGeom>
        </p:spPr>
      </p:pic>
      <p:pic>
        <p:nvPicPr>
          <p:cNvPr id="5" name="Picture 4" descr="dancing BolshoiBallet pos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0687" y="35293"/>
            <a:ext cx="3810000" cy="538162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30"/>
            <a:ext cx="6172200" cy="1185671"/>
          </a:xfrm>
        </p:spPr>
        <p:txBody>
          <a:bodyPr/>
          <a:lstStyle/>
          <a:p>
            <a:pPr hangingPunct="0"/>
            <a:r>
              <a:rPr lang="en-US" sz="3200" b="1" dirty="0"/>
              <a:t>Do you know any of these?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Culture Icons</a:t>
            </a:r>
          </a:p>
        </p:txBody>
      </p:sp>
      <p:pic>
        <p:nvPicPr>
          <p:cNvPr id="4" name="Picture 3" descr="dancing classic carmen_mir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514600"/>
            <a:ext cx="3402230" cy="4237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10" y="144463"/>
            <a:ext cx="2858914" cy="1608138"/>
          </a:xfrm>
          <a:prstGeom prst="rect">
            <a:avLst/>
          </a:prstGeom>
        </p:spPr>
      </p:pic>
      <p:pic>
        <p:nvPicPr>
          <p:cNvPr id="8" name="Picture 7" descr="pop icon hullabal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895600"/>
            <a:ext cx="3810000" cy="3790950"/>
          </a:xfrm>
          <a:prstGeom prst="rect">
            <a:avLst/>
          </a:prstGeom>
        </p:spPr>
      </p:pic>
      <p:pic>
        <p:nvPicPr>
          <p:cNvPr id="9" name="Picture 8" descr="pop icon lord of the d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152400"/>
            <a:ext cx="4000500" cy="4000500"/>
          </a:xfrm>
          <a:prstGeom prst="rect">
            <a:avLst/>
          </a:prstGeom>
        </p:spPr>
      </p:pic>
      <p:pic>
        <p:nvPicPr>
          <p:cNvPr id="10" name="Picture 9" descr="pop icon madon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485900"/>
            <a:ext cx="3810000" cy="5372100"/>
          </a:xfrm>
          <a:prstGeom prst="rect">
            <a:avLst/>
          </a:prstGeom>
        </p:spPr>
      </p:pic>
      <p:pic>
        <p:nvPicPr>
          <p:cNvPr id="11" name="Picture 10" descr="pop icon mc-hamm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4055428"/>
            <a:ext cx="2819400" cy="2586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28" y="4495801"/>
            <a:ext cx="4047584" cy="2276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375522"/>
            <a:ext cx="3464859" cy="2309906"/>
          </a:xfrm>
          <a:prstGeom prst="rect">
            <a:avLst/>
          </a:prstGeom>
        </p:spPr>
      </p:pic>
      <p:pic>
        <p:nvPicPr>
          <p:cNvPr id="6" name="Picture 5" descr="pop icon michael-jacks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02859" y="1481330"/>
            <a:ext cx="6096000" cy="482009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4000" dirty="0"/>
              <a:t>Then, there are shows, which use dancers for only one purpose – Lasciviousness</a:t>
            </a:r>
          </a:p>
          <a:p>
            <a:pPr hangingPunct="0"/>
            <a:r>
              <a:rPr lang="en-US" sz="4000" dirty="0"/>
              <a:t>Clubs for both men &amp; women to go to appreciate the “talents” of the dancers.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“Artistic Dance”</a:t>
            </a:r>
          </a:p>
        </p:txBody>
      </p:sp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9"/>
            <a:ext cx="3352800" cy="4525963"/>
          </a:xfrm>
        </p:spPr>
        <p:txBody>
          <a:bodyPr>
            <a:normAutofit fontScale="62500" lnSpcReduction="20000"/>
          </a:bodyPr>
          <a:lstStyle/>
          <a:p>
            <a:pPr hangingPunct="0"/>
            <a:r>
              <a:rPr lang="en-US" sz="3600" dirty="0"/>
              <a:t>People dance at weddings and anniversaries.</a:t>
            </a:r>
          </a:p>
          <a:p>
            <a:pPr hangingPunct="0"/>
            <a:r>
              <a:rPr lang="en-US" sz="3600" dirty="0"/>
              <a:t>Country line dancing </a:t>
            </a:r>
          </a:p>
          <a:p>
            <a:pPr hangingPunct="0"/>
            <a:r>
              <a:rPr lang="en-US" sz="3600" dirty="0"/>
              <a:t>Discos and Rave Clubs</a:t>
            </a:r>
          </a:p>
          <a:p>
            <a:pPr hangingPunct="0"/>
            <a:r>
              <a:rPr lang="en-US" sz="3600" dirty="0"/>
              <a:t>Disney had a complex called “Pleasure Island”</a:t>
            </a:r>
          </a:p>
          <a:p>
            <a:pPr hangingPunct="0"/>
            <a:r>
              <a:rPr lang="en-US" sz="3600" dirty="0"/>
              <a:t>Break Dancing </a:t>
            </a:r>
          </a:p>
          <a:p>
            <a:pPr hangingPunct="0"/>
            <a:r>
              <a:rPr lang="en-US" sz="3600" dirty="0"/>
              <a:t>“</a:t>
            </a:r>
            <a:r>
              <a:rPr lang="en-US" sz="3600" dirty="0" err="1"/>
              <a:t>Mosh</a:t>
            </a:r>
            <a:r>
              <a:rPr lang="en-US" sz="3600" dirty="0"/>
              <a:t> Pits”  - Slam Dancing &amp; Crowd Surfing.</a:t>
            </a:r>
          </a:p>
          <a:p>
            <a:pPr hangingPunct="0"/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Dancing can be found everywhere.</a:t>
            </a:r>
          </a:p>
        </p:txBody>
      </p:sp>
      <p:pic>
        <p:nvPicPr>
          <p:cNvPr id="7" name="Picture 6" descr="Dancing country 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524000"/>
            <a:ext cx="2667000" cy="2694495"/>
          </a:xfrm>
          <a:prstGeom prst="rect">
            <a:avLst/>
          </a:prstGeom>
        </p:spPr>
      </p:pic>
      <p:pic>
        <p:nvPicPr>
          <p:cNvPr id="6" name="Picture 5" descr="dancing toyota feeling gir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191000"/>
            <a:ext cx="3048000" cy="2514600"/>
          </a:xfrm>
          <a:prstGeom prst="rect">
            <a:avLst/>
          </a:prstGeom>
        </p:spPr>
      </p:pic>
      <p:pic>
        <p:nvPicPr>
          <p:cNvPr id="5" name="Picture 4" descr="dancing toyota ohwhatafeel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1" y="1295400"/>
            <a:ext cx="1990725" cy="33528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ncing toyota ohwhatafee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1" y="1447801"/>
            <a:ext cx="1990725" cy="296560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712" y="1295400"/>
            <a:ext cx="3352800" cy="4525963"/>
          </a:xfrm>
        </p:spPr>
        <p:txBody>
          <a:bodyPr>
            <a:normAutofit/>
          </a:bodyPr>
          <a:lstStyle/>
          <a:p>
            <a:pPr hangingPunct="0"/>
            <a:r>
              <a:rPr lang="en-US" sz="2400" dirty="0"/>
              <a:t>Football games</a:t>
            </a:r>
          </a:p>
          <a:p>
            <a:pPr hangingPunct="0"/>
            <a:r>
              <a:rPr lang="en-US" sz="2400" dirty="0"/>
              <a:t>Peggy Fleming became a national heroine winning the Olympic gold medal </a:t>
            </a:r>
          </a:p>
          <a:p>
            <a:pPr hangingPunct="0"/>
            <a:r>
              <a:rPr lang="en-US" sz="2400" dirty="0"/>
              <a:t>Folk Dancing</a:t>
            </a:r>
          </a:p>
          <a:p>
            <a:pPr hangingPunct="0"/>
            <a:r>
              <a:rPr lang="en-US" sz="2400" dirty="0"/>
              <a:t>Square Dancing 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Dancing can be found everywhere.</a:t>
            </a:r>
          </a:p>
        </p:txBody>
      </p:sp>
      <p:pic>
        <p:nvPicPr>
          <p:cNvPr id="7" name="Picture 6" descr="Dancing country 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9005" y="1082074"/>
            <a:ext cx="2155596" cy="2694495"/>
          </a:xfrm>
          <a:prstGeom prst="rect">
            <a:avLst/>
          </a:prstGeom>
        </p:spPr>
      </p:pic>
      <p:pic>
        <p:nvPicPr>
          <p:cNvPr id="6" name="Picture 5" descr="dancing toyota feeling gir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34600" y="3352800"/>
            <a:ext cx="1386287" cy="1862602"/>
          </a:xfrm>
          <a:prstGeom prst="rect">
            <a:avLst/>
          </a:prstGeom>
        </p:spPr>
      </p:pic>
      <p:pic>
        <p:nvPicPr>
          <p:cNvPr id="8" name="Picture 7" descr="Dancing square.jpg"/>
          <p:cNvPicPr>
            <a:picLocks noChangeAspect="1"/>
          </p:cNvPicPr>
          <p:nvPr/>
        </p:nvPicPr>
        <p:blipFill>
          <a:blip r:embed="rId5" cstate="print"/>
          <a:srcRect t="6818" r="15152" b="6818"/>
          <a:stretch>
            <a:fillRect/>
          </a:stretch>
        </p:blipFill>
        <p:spPr>
          <a:xfrm>
            <a:off x="4800600" y="4144736"/>
            <a:ext cx="3886200" cy="263706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102291"/>
          </a:xfrm>
        </p:spPr>
        <p:txBody>
          <a:bodyPr/>
          <a:lstStyle/>
          <a:p>
            <a:pPr hangingPunct="0"/>
            <a:r>
              <a:rPr lang="en-US" sz="2800" dirty="0"/>
              <a:t>Simply defined dancing is:</a:t>
            </a:r>
            <a:r>
              <a:rPr lang="en-US" sz="2800" b="1" dirty="0"/>
              <a:t> To move rhythmically usually to music, using prescribed or improvised steps and gestures. To leap or skip about excitedly.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Can we conclude that ALL dancing is sinful?</a:t>
            </a:r>
            <a:endParaRPr lang="en-US" dirty="0"/>
          </a:p>
        </p:txBody>
      </p:sp>
      <p:pic>
        <p:nvPicPr>
          <p:cNvPr id="4" name="Picture 3" descr="webster_English language diction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903282"/>
            <a:ext cx="2438400" cy="284994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520</TotalTime>
  <Words>993</Words>
  <Application>Microsoft Office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Lucida Sans Unicode</vt:lpstr>
      <vt:lpstr>Verdana</vt:lpstr>
      <vt:lpstr>Wingdings 2</vt:lpstr>
      <vt:lpstr>Wingdings 3</vt:lpstr>
      <vt:lpstr>Concourse</vt:lpstr>
      <vt:lpstr>Are We At Liberty To Dance?</vt:lpstr>
      <vt:lpstr>Dancing is one of the social graces.</vt:lpstr>
      <vt:lpstr>Dancing can be found everywhere.</vt:lpstr>
      <vt:lpstr>Classic Dancers </vt:lpstr>
      <vt:lpstr>Pop Culture Icons</vt:lpstr>
      <vt:lpstr>“Artistic Dance”</vt:lpstr>
      <vt:lpstr>Dancing can be found everywhere.</vt:lpstr>
      <vt:lpstr>Dancing can be found everywhere.</vt:lpstr>
      <vt:lpstr>Can we conclude that ALL dancing is sinful?</vt:lpstr>
      <vt:lpstr>For dancing to be right or wrong we need to make 3 Basic Considerations:</vt:lpstr>
      <vt:lpstr>Dancing was used as an expression of joy.</vt:lpstr>
      <vt:lpstr>(Luke 15:25) </vt:lpstr>
      <vt:lpstr>Dancing was used to stimulate lusts of the flesh</vt:lpstr>
      <vt:lpstr>   the natural thing to do</vt:lpstr>
      <vt:lpstr>Go Out Dancing is the “Natural Thing to Do”</vt:lpstr>
      <vt:lpstr>   but I just love to dance!</vt:lpstr>
      <vt:lpstr>Biblical applications that apply to social dancing.</vt:lpstr>
      <vt:lpstr>Biblical applications that apply to social dancing.</vt:lpstr>
      <vt:lpstr>   flee youthful lusts</vt:lpstr>
      <vt:lpstr>What About Chaperoned Dances?</vt:lpstr>
      <vt:lpstr>Fathers, do you know why some boys go to the dances?</vt:lpstr>
      <vt:lpstr>  in spite this, will they still want to go?</vt:lpstr>
      <vt:lpstr>All their friends are going to be there.</vt:lpstr>
      <vt:lpstr>Offer An Alternative</vt:lpstr>
      <vt:lpstr>Christianity is NOT for wimps!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Think You Can Dance?</dc:title>
  <dc:creator>WMaxx</dc:creator>
  <cp:lastModifiedBy>Bill McIlvain</cp:lastModifiedBy>
  <cp:revision>71</cp:revision>
  <dcterms:created xsi:type="dcterms:W3CDTF">2010-04-03T23:23:15Z</dcterms:created>
  <dcterms:modified xsi:type="dcterms:W3CDTF">2023-07-09T02:51:39Z</dcterms:modified>
</cp:coreProperties>
</file>