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96" r:id="rId1"/>
  </p:sldMasterIdLst>
  <p:sldIdLst>
    <p:sldId id="292" r:id="rId2"/>
    <p:sldId id="293" r:id="rId3"/>
    <p:sldId id="258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77470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9216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295176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18387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815523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7764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41524"/>
      </p:ext>
    </p:extLst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4753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41335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07541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34108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92516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29540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91924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01593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80514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4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transition spd="slow">
    <p:push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 Christian Should NEVER Be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Reading: 1 Thessalonians 5:14-18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2870428"/>
            <a:ext cx="4820208" cy="37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20387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any of these things apply to me….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should I do about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86702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91557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Repent before you take the next step!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Hebrews 2:1-3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2870428"/>
            <a:ext cx="4820208" cy="37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57865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Bible is packed with things a Christian SHOULD be.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945" y="2133600"/>
            <a:ext cx="9661237" cy="3777622"/>
          </a:xfrm>
        </p:spPr>
        <p:txBody>
          <a:bodyPr/>
          <a:lstStyle/>
          <a:p>
            <a:r>
              <a:rPr lang="en-US" sz="2800" b="1" dirty="0"/>
              <a:t>There are some things a Christian Should NEVER be</a:t>
            </a:r>
            <a:r>
              <a:rPr lang="en-US" b="1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86702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6381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b="5936"/>
          <a:stretch/>
        </p:blipFill>
        <p:spPr>
          <a:xfrm>
            <a:off x="7134225" y="287503"/>
            <a:ext cx="3338830" cy="2246148"/>
          </a:xfrm>
          <a:prstGeom prst="rect">
            <a:avLst/>
          </a:prstGeom>
        </p:spPr>
      </p:pic>
      <p:graphicFrame>
        <p:nvGraphicFramePr>
          <p:cNvPr id="21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30009"/>
              </p:ext>
            </p:extLst>
          </p:nvPr>
        </p:nvGraphicFramePr>
        <p:xfrm>
          <a:off x="2008505" y="5762625"/>
          <a:ext cx="5563870" cy="704850"/>
        </p:xfrm>
        <a:graphic>
          <a:graphicData uri="http://schemas.openxmlformats.org/drawingml/2006/table">
            <a:tbl>
              <a:tblPr/>
              <a:tblGrid>
                <a:gridCol w="322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53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295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52" y="577362"/>
            <a:ext cx="3760274" cy="1280890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000000"/>
                </a:solidFill>
                <a:latin typeface="Verdana" panose="02020603050405020304" pitchFamily="2"/>
              </a:rPr>
              <a:t>Unruly</a:t>
            </a:r>
            <a:endParaRPr lang="en-US" sz="4400" b="1" i="1" dirty="0"/>
          </a:p>
        </p:txBody>
      </p:sp>
      <p:sp>
        <p:nvSpPr>
          <p:cNvPr id="23" name="Text Placeholder 22"/>
          <p:cNvSpPr>
            <a:spLocks noGrp="1"/>
          </p:cNvSpPr>
          <p:nvPr>
            <p:ph idx="1"/>
          </p:nvPr>
        </p:nvSpPr>
        <p:spPr>
          <a:xfrm>
            <a:off x="3428316" y="2628901"/>
            <a:ext cx="6591985" cy="33775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rtlCol="0" anchor="t">
            <a:normAutofit fontScale="90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400" b="1" spc="200" dirty="0">
                <a:solidFill>
                  <a:srgbClr val="000000"/>
                </a:solidFill>
                <a:latin typeface="Arial" panose="02020603050405020304" pitchFamily="2"/>
              </a:rPr>
              <a:t>2 Peter 2:9-10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400" b="1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6:1-4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400" b="1" spc="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Proverbs 15:10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400" b="1" spc="2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Corinthians 9:24-27</a:t>
            </a:r>
            <a:endParaRPr lang="en-US" sz="4000" b="1" spc="4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endParaRPr lang="en-US" sz="3300" i="1" spc="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r>
              <a:rPr lang="en-US" sz="2950" i="1" spc="200" dirty="0">
                <a:solidFill>
                  <a:srgbClr val="000000"/>
                </a:solidFill>
                <a:latin typeface="Arial" panose="02020603050405020304" pitchFamily="2"/>
              </a:rPr>
              <a:t>“Warn those who are unruly”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59" y="191250"/>
            <a:ext cx="3425403" cy="2840708"/>
          </a:xfrm>
          <a:prstGeom prst="rect">
            <a:avLst/>
          </a:prstGeom>
        </p:spPr>
      </p:pic>
      <p:graphicFrame>
        <p:nvGraphicFramePr>
          <p:cNvPr id="21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30009"/>
              </p:ext>
            </p:extLst>
          </p:nvPr>
        </p:nvGraphicFramePr>
        <p:xfrm>
          <a:off x="2008505" y="5762625"/>
          <a:ext cx="5563870" cy="704850"/>
        </p:xfrm>
        <a:graphic>
          <a:graphicData uri="http://schemas.openxmlformats.org/drawingml/2006/table">
            <a:tbl>
              <a:tblPr/>
              <a:tblGrid>
                <a:gridCol w="322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53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295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52" y="577362"/>
            <a:ext cx="4074598" cy="1280890"/>
          </a:xfrm>
        </p:spPr>
        <p:txBody>
          <a:bodyPr>
            <a:normAutofit fontScale="90000"/>
          </a:bodyPr>
          <a:lstStyle/>
          <a:p>
            <a:r>
              <a:rPr lang="en-US" sz="4400" b="1" i="1" dirty="0">
                <a:solidFill>
                  <a:srgbClr val="000000"/>
                </a:solidFill>
                <a:latin typeface="Verdana" panose="02020603050405020304" pitchFamily="2"/>
              </a:rPr>
              <a:t>Discouraging</a:t>
            </a:r>
            <a:endParaRPr lang="en-US" sz="4400" b="1" i="1" dirty="0"/>
          </a:p>
        </p:txBody>
      </p:sp>
      <p:sp>
        <p:nvSpPr>
          <p:cNvPr id="23" name="Text Placeholder 22"/>
          <p:cNvSpPr>
            <a:spLocks noGrp="1"/>
          </p:cNvSpPr>
          <p:nvPr>
            <p:ph idx="1"/>
          </p:nvPr>
        </p:nvSpPr>
        <p:spPr>
          <a:xfrm>
            <a:off x="3522976" y="2962276"/>
            <a:ext cx="6591985" cy="33775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rtlCol="0" anchor="t">
            <a:normAutofit fontScale="975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200" dirty="0">
                <a:solidFill>
                  <a:srgbClr val="000000"/>
                </a:solidFill>
                <a:latin typeface="Arial" panose="02020603050405020304" pitchFamily="2"/>
              </a:rPr>
              <a:t>Ephesians 4:29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12:15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Proverbs 16:24</a:t>
            </a:r>
          </a:p>
          <a:p>
            <a:pPr marL="0" indent="0">
              <a:lnSpc>
                <a:spcPts val="3200"/>
              </a:lnSpc>
              <a:buNone/>
            </a:pPr>
            <a:endParaRPr lang="en-US" sz="3300" i="1" spc="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r>
              <a:rPr lang="en-US" sz="2950" i="1" spc="200" dirty="0">
                <a:solidFill>
                  <a:srgbClr val="000000"/>
                </a:solidFill>
                <a:latin typeface="Arial" panose="02020603050405020304" pitchFamily="2"/>
              </a:rPr>
              <a:t>“Comfort the fainthearted”</a:t>
            </a:r>
          </a:p>
        </p:txBody>
      </p:sp>
    </p:spTree>
    <p:extLst>
      <p:ext uri="{BB962C8B-B14F-4D97-AF65-F5344CB8AC3E}">
        <p14:creationId xmlns:p14="http://schemas.microsoft.com/office/powerpoint/2010/main" val="37807348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2" y="387488"/>
            <a:ext cx="3791163" cy="2447159"/>
          </a:xfrm>
          <a:prstGeom prst="rect">
            <a:avLst/>
          </a:prstGeom>
        </p:spPr>
      </p:pic>
      <p:graphicFrame>
        <p:nvGraphicFramePr>
          <p:cNvPr id="21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30009"/>
              </p:ext>
            </p:extLst>
          </p:nvPr>
        </p:nvGraphicFramePr>
        <p:xfrm>
          <a:off x="2008505" y="5762625"/>
          <a:ext cx="5563870" cy="704850"/>
        </p:xfrm>
        <a:graphic>
          <a:graphicData uri="http://schemas.openxmlformats.org/drawingml/2006/table">
            <a:tbl>
              <a:tblPr/>
              <a:tblGrid>
                <a:gridCol w="322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53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295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52" y="577362"/>
            <a:ext cx="4074598" cy="1280890"/>
          </a:xfrm>
        </p:spPr>
        <p:txBody>
          <a:bodyPr>
            <a:normAutofit fontScale="90000"/>
          </a:bodyPr>
          <a:lstStyle/>
          <a:p>
            <a:r>
              <a:rPr lang="en-US" sz="4400" b="1" i="1" dirty="0">
                <a:solidFill>
                  <a:srgbClr val="000000"/>
                </a:solidFill>
                <a:latin typeface="Verdana" panose="02020603050405020304" pitchFamily="2"/>
              </a:rPr>
              <a:t>Too Busy To Help Others</a:t>
            </a:r>
            <a:endParaRPr lang="en-US" sz="4400" b="1" i="1" dirty="0"/>
          </a:p>
        </p:txBody>
      </p:sp>
      <p:sp>
        <p:nvSpPr>
          <p:cNvPr id="23" name="Text Placeholder 22"/>
          <p:cNvSpPr>
            <a:spLocks noGrp="1"/>
          </p:cNvSpPr>
          <p:nvPr>
            <p:ph idx="1"/>
          </p:nvPr>
        </p:nvSpPr>
        <p:spPr>
          <a:xfrm>
            <a:off x="3522976" y="2962276"/>
            <a:ext cx="6591985" cy="33775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rtlCol="0" anchor="t">
            <a:normAutofit fontScale="900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200" dirty="0">
                <a:solidFill>
                  <a:srgbClr val="000000"/>
                </a:solidFill>
                <a:latin typeface="Arial" panose="02020603050405020304" pitchFamily="2"/>
              </a:rPr>
              <a:t>James 2:14-17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Philippians 2:3-4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Galatians 6:10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900" b="1" spc="4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endParaRPr lang="en-US" sz="3300" i="1" spc="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r>
              <a:rPr lang="en-US" sz="2950" i="1" spc="200" dirty="0">
                <a:solidFill>
                  <a:srgbClr val="000000"/>
                </a:solidFill>
                <a:latin typeface="Arial" panose="02020603050405020304" pitchFamily="2"/>
              </a:rPr>
              <a:t>“Uphold the weak”</a:t>
            </a:r>
          </a:p>
        </p:txBody>
      </p:sp>
    </p:spTree>
    <p:extLst>
      <p:ext uri="{BB962C8B-B14F-4D97-AF65-F5344CB8AC3E}">
        <p14:creationId xmlns:p14="http://schemas.microsoft.com/office/powerpoint/2010/main" val="17924696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71" y="219514"/>
            <a:ext cx="3457045" cy="2494810"/>
          </a:xfrm>
          <a:prstGeom prst="rect">
            <a:avLst/>
          </a:prstGeom>
        </p:spPr>
      </p:pic>
      <p:graphicFrame>
        <p:nvGraphicFramePr>
          <p:cNvPr id="21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30009"/>
              </p:ext>
            </p:extLst>
          </p:nvPr>
        </p:nvGraphicFramePr>
        <p:xfrm>
          <a:off x="2008505" y="5762625"/>
          <a:ext cx="5563870" cy="704850"/>
        </p:xfrm>
        <a:graphic>
          <a:graphicData uri="http://schemas.openxmlformats.org/drawingml/2006/table">
            <a:tbl>
              <a:tblPr/>
              <a:tblGrid>
                <a:gridCol w="322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53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295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52" y="577362"/>
            <a:ext cx="4074598" cy="1280890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000000"/>
                </a:solidFill>
                <a:latin typeface="Verdana" panose="02020603050405020304" pitchFamily="2"/>
              </a:rPr>
              <a:t>Impatient</a:t>
            </a:r>
            <a:endParaRPr lang="en-US" sz="4400" b="1" i="1" dirty="0"/>
          </a:p>
        </p:txBody>
      </p:sp>
      <p:sp>
        <p:nvSpPr>
          <p:cNvPr id="23" name="Text Placeholder 22"/>
          <p:cNvSpPr>
            <a:spLocks noGrp="1"/>
          </p:cNvSpPr>
          <p:nvPr>
            <p:ph idx="1"/>
          </p:nvPr>
        </p:nvSpPr>
        <p:spPr>
          <a:xfrm>
            <a:off x="3522976" y="2962276"/>
            <a:ext cx="6591985" cy="33775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rtlCol="0" anchor="t">
            <a:normAutofit fontScale="900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200" dirty="0">
                <a:solidFill>
                  <a:srgbClr val="000000"/>
                </a:solidFill>
                <a:latin typeface="Arial" panose="02020603050405020304" pitchFamily="2"/>
              </a:rPr>
              <a:t>1 Corinthians 13:4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Galatians 5:22-23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4:1-3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900" b="1" spc="4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endParaRPr lang="en-US" sz="3300" i="1" spc="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r>
              <a:rPr lang="en-US" sz="2950" i="1" spc="200" dirty="0">
                <a:solidFill>
                  <a:srgbClr val="000000"/>
                </a:solidFill>
                <a:latin typeface="Arial" panose="02020603050405020304" pitchFamily="2"/>
              </a:rPr>
              <a:t>“Be patient with all”</a:t>
            </a:r>
          </a:p>
        </p:txBody>
      </p:sp>
    </p:spTree>
    <p:extLst>
      <p:ext uri="{BB962C8B-B14F-4D97-AF65-F5344CB8AC3E}">
        <p14:creationId xmlns:p14="http://schemas.microsoft.com/office/powerpoint/2010/main" val="29530375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88" y="288490"/>
            <a:ext cx="3819626" cy="2348831"/>
          </a:xfrm>
          <a:prstGeom prst="rect">
            <a:avLst/>
          </a:prstGeom>
        </p:spPr>
      </p:pic>
      <p:graphicFrame>
        <p:nvGraphicFramePr>
          <p:cNvPr id="21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30009"/>
              </p:ext>
            </p:extLst>
          </p:nvPr>
        </p:nvGraphicFramePr>
        <p:xfrm>
          <a:off x="2008505" y="5762625"/>
          <a:ext cx="5563870" cy="704850"/>
        </p:xfrm>
        <a:graphic>
          <a:graphicData uri="http://schemas.openxmlformats.org/drawingml/2006/table">
            <a:tbl>
              <a:tblPr/>
              <a:tblGrid>
                <a:gridCol w="322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53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295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52" y="577362"/>
            <a:ext cx="4074598" cy="1280890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000000"/>
                </a:solidFill>
                <a:latin typeface="Verdana" panose="02020603050405020304" pitchFamily="2"/>
              </a:rPr>
              <a:t>Vengeful</a:t>
            </a:r>
            <a:endParaRPr lang="en-US" sz="4400" b="1" i="1" dirty="0"/>
          </a:p>
        </p:txBody>
      </p:sp>
      <p:sp>
        <p:nvSpPr>
          <p:cNvPr id="23" name="Text Placeholder 22"/>
          <p:cNvSpPr>
            <a:spLocks noGrp="1"/>
          </p:cNvSpPr>
          <p:nvPr>
            <p:ph idx="1"/>
          </p:nvPr>
        </p:nvSpPr>
        <p:spPr>
          <a:xfrm>
            <a:off x="3522976" y="2962276"/>
            <a:ext cx="6591985" cy="33775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rtlCol="0" anchor="t">
            <a:normAutofit fontScale="975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200" dirty="0">
                <a:solidFill>
                  <a:srgbClr val="000000"/>
                </a:solidFill>
                <a:latin typeface="Arial" panose="02020603050405020304" pitchFamily="2"/>
              </a:rPr>
              <a:t>Romans 12:17-20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5:43-45</a:t>
            </a:r>
            <a:endParaRPr lang="en-US" sz="4300" b="1" spc="4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900" b="1" spc="4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endParaRPr lang="en-US" sz="3300" i="1" spc="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r>
              <a:rPr lang="en-US" sz="2950" i="1" spc="200" dirty="0">
                <a:solidFill>
                  <a:srgbClr val="000000"/>
                </a:solidFill>
                <a:latin typeface="Arial" panose="02020603050405020304" pitchFamily="2"/>
              </a:rPr>
              <a:t>“See that no ne renders evil for evil to anyone”</a:t>
            </a:r>
          </a:p>
        </p:txBody>
      </p:sp>
    </p:spTree>
    <p:extLst>
      <p:ext uri="{BB962C8B-B14F-4D97-AF65-F5344CB8AC3E}">
        <p14:creationId xmlns:p14="http://schemas.microsoft.com/office/powerpoint/2010/main" val="32488729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35" y="0"/>
            <a:ext cx="3590925" cy="2781300"/>
          </a:xfrm>
          <a:prstGeom prst="rect">
            <a:avLst/>
          </a:prstGeom>
        </p:spPr>
      </p:pic>
      <p:graphicFrame>
        <p:nvGraphicFramePr>
          <p:cNvPr id="21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30009"/>
              </p:ext>
            </p:extLst>
          </p:nvPr>
        </p:nvGraphicFramePr>
        <p:xfrm>
          <a:off x="2008505" y="5762625"/>
          <a:ext cx="5563870" cy="704850"/>
        </p:xfrm>
        <a:graphic>
          <a:graphicData uri="http://schemas.openxmlformats.org/drawingml/2006/table">
            <a:tbl>
              <a:tblPr/>
              <a:tblGrid>
                <a:gridCol w="322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53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295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52" y="577362"/>
            <a:ext cx="4074598" cy="1280890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000000"/>
                </a:solidFill>
                <a:latin typeface="Verdana" panose="02020603050405020304" pitchFamily="2"/>
              </a:rPr>
              <a:t>Without Joy</a:t>
            </a:r>
            <a:endParaRPr lang="en-US" sz="4400" b="1" i="1" dirty="0"/>
          </a:p>
        </p:txBody>
      </p:sp>
      <p:sp>
        <p:nvSpPr>
          <p:cNvPr id="23" name="Text Placeholder 22"/>
          <p:cNvSpPr>
            <a:spLocks noGrp="1"/>
          </p:cNvSpPr>
          <p:nvPr>
            <p:ph idx="1"/>
          </p:nvPr>
        </p:nvSpPr>
        <p:spPr>
          <a:xfrm>
            <a:off x="3522976" y="2962276"/>
            <a:ext cx="6591985" cy="33775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rtlCol="0" anchor="t">
            <a:normAutofit fontScale="900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200" dirty="0">
                <a:solidFill>
                  <a:srgbClr val="000000"/>
                </a:solidFill>
                <a:latin typeface="Arial" panose="02020603050405020304" pitchFamily="2"/>
              </a:rPr>
              <a:t>John 16:31-33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1:2-3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32:10-11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900" b="1" spc="4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endParaRPr lang="en-US" sz="3300" i="1" spc="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r>
              <a:rPr lang="en-US" sz="2950" i="1" spc="200" dirty="0">
                <a:solidFill>
                  <a:srgbClr val="000000"/>
                </a:solidFill>
                <a:latin typeface="Arial" panose="02020603050405020304" pitchFamily="2"/>
              </a:rPr>
              <a:t>“Rejoice always”</a:t>
            </a:r>
          </a:p>
        </p:txBody>
      </p:sp>
    </p:spTree>
    <p:extLst>
      <p:ext uri="{BB962C8B-B14F-4D97-AF65-F5344CB8AC3E}">
        <p14:creationId xmlns:p14="http://schemas.microsoft.com/office/powerpoint/2010/main" val="15283657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24" y="53348"/>
            <a:ext cx="3991276" cy="3296244"/>
          </a:xfrm>
          <a:prstGeom prst="rect">
            <a:avLst/>
          </a:prstGeom>
        </p:spPr>
      </p:pic>
      <p:graphicFrame>
        <p:nvGraphicFramePr>
          <p:cNvPr id="21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30009"/>
              </p:ext>
            </p:extLst>
          </p:nvPr>
        </p:nvGraphicFramePr>
        <p:xfrm>
          <a:off x="2008505" y="5762625"/>
          <a:ext cx="5563870" cy="704850"/>
        </p:xfrm>
        <a:graphic>
          <a:graphicData uri="http://schemas.openxmlformats.org/drawingml/2006/table">
            <a:tbl>
              <a:tblPr/>
              <a:tblGrid>
                <a:gridCol w="322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53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295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52" y="577362"/>
            <a:ext cx="4074598" cy="1280890"/>
          </a:xfrm>
        </p:spPr>
        <p:txBody>
          <a:bodyPr>
            <a:normAutofit/>
          </a:bodyPr>
          <a:lstStyle/>
          <a:p>
            <a:r>
              <a:rPr lang="en-US" sz="4400" b="1" i="1" dirty="0"/>
              <a:t>Ungrateful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idx="1"/>
          </p:nvPr>
        </p:nvSpPr>
        <p:spPr>
          <a:xfrm>
            <a:off x="3522976" y="2962276"/>
            <a:ext cx="6591985" cy="33775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rtlCol="0" anchor="t">
            <a:normAutofit fontScale="900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200" dirty="0">
                <a:solidFill>
                  <a:srgbClr val="000000"/>
                </a:solidFill>
                <a:latin typeface="Arial" panose="02020603050405020304" pitchFamily="2"/>
              </a:rPr>
              <a:t>Ephesians 2:8-10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1:17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4300" b="1" spc="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116:17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900" b="1" spc="4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endParaRPr lang="en-US" sz="3300" i="1" spc="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</a:pPr>
            <a:r>
              <a:rPr lang="en-US" sz="2950" i="1" spc="200" dirty="0">
                <a:solidFill>
                  <a:srgbClr val="000000"/>
                </a:solidFill>
                <a:latin typeface="Arial" panose="02020603050405020304" pitchFamily="2"/>
              </a:rPr>
              <a:t>“In everything give thanks”</a:t>
            </a:r>
          </a:p>
        </p:txBody>
      </p:sp>
    </p:spTree>
    <p:extLst>
      <p:ext uri="{BB962C8B-B14F-4D97-AF65-F5344CB8AC3E}">
        <p14:creationId xmlns:p14="http://schemas.microsoft.com/office/powerpoint/2010/main" val="11984315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377</TotalTime>
  <Words>174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Verdana</vt:lpstr>
      <vt:lpstr>Wingdings 3</vt:lpstr>
      <vt:lpstr>Wisp</vt:lpstr>
      <vt:lpstr>What A Christian Should NEVER Be</vt:lpstr>
      <vt:lpstr>The Bible is packed with things a Christian SHOULD be.</vt:lpstr>
      <vt:lpstr>Unruly</vt:lpstr>
      <vt:lpstr>Discouraging</vt:lpstr>
      <vt:lpstr>Too Busy To Help Others</vt:lpstr>
      <vt:lpstr>Impatient</vt:lpstr>
      <vt:lpstr>Vengeful</vt:lpstr>
      <vt:lpstr>Without Joy</vt:lpstr>
      <vt:lpstr>Ungrateful</vt:lpstr>
      <vt:lpstr>If any of these things apply to me…. </vt:lpstr>
      <vt:lpstr>Repent before you take the next step!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 Christian Should NEVER Be</dc:title>
  <dc:creator>Bill McIlvain</dc:creator>
  <cp:lastModifiedBy>Bill McIlvain</cp:lastModifiedBy>
  <cp:revision>22</cp:revision>
  <dcterms:modified xsi:type="dcterms:W3CDTF">2023-07-09T02:24:36Z</dcterms:modified>
</cp:coreProperties>
</file>