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1" r:id="rId8"/>
    <p:sldId id="266" r:id="rId9"/>
    <p:sldId id="267" r:id="rId10"/>
    <p:sldId id="283" r:id="rId11"/>
    <p:sldId id="268" r:id="rId12"/>
    <p:sldId id="269" r:id="rId13"/>
    <p:sldId id="271" r:id="rId14"/>
    <p:sldId id="272" r:id="rId15"/>
    <p:sldId id="273" r:id="rId16"/>
    <p:sldId id="275" r:id="rId17"/>
    <p:sldId id="276" r:id="rId18"/>
    <p:sldId id="277" r:id="rId19"/>
    <p:sldId id="279" r:id="rId20"/>
    <p:sldId id="278" r:id="rId21"/>
    <p:sldId id="281"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49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0DEB7E1A-A402-4CA6-9BC0-FE50CDBFE64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2164-3375-4168-A8B7-A1B266DE3B22}"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transition spd="med">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EB7E1A-A402-4CA6-9BC0-FE50CDBFE64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EB7E1A-A402-4CA6-9BC0-FE50CDBFE641}" type="datetimeFigureOut">
              <a:rPr lang="en-US" smtClean="0"/>
              <a:t>7/2/2023</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EB7E1A-A402-4CA6-9BC0-FE50CDBFE64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DEB7E1A-A402-4CA6-9BC0-FE50CDBFE641}" type="datetimeFigureOut">
              <a:rPr lang="en-US" smtClean="0"/>
              <a:t>7/2/2023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42164-3375-4168-A8B7-A1B266DE3B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med">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DEB7E1A-A402-4CA6-9BC0-FE50CDBFE641}"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DEB7E1A-A402-4CA6-9BC0-FE50CDBFE641}" type="datetimeFigureOut">
              <a:rPr lang="en-US" smtClean="0"/>
              <a:t>7/2/2023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DEB7E1A-A402-4CA6-9BC0-FE50CDBFE641}" type="datetimeFigureOut">
              <a:rPr lang="en-US" smtClean="0"/>
              <a:t>7/2/2023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B7E1A-A402-4CA6-9BC0-FE50CDBFE641}" type="datetimeFigureOut">
              <a:rPr lang="en-US" smtClean="0"/>
              <a:t>7/2/2023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42164-3375-4168-A8B7-A1B266DE3B22}" type="slidenum">
              <a:rPr lang="en-US" smtClean="0"/>
              <a:t>‹#›</a:t>
            </a:fld>
            <a:endParaRPr lang="en-US"/>
          </a:p>
        </p:txBody>
      </p:sp>
    </p:spTree>
  </p:cSld>
  <p:clrMapOvr>
    <a:masterClrMapping/>
  </p:clrMapOvr>
  <p:transition spd="med">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DEB7E1A-A402-4CA6-9BC0-FE50CDBFE641}" type="datetimeFigureOut">
              <a:rPr lang="en-US" smtClean="0"/>
              <a:t>7/2/2023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42164-3375-4168-A8B7-A1B266DE3B22}"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transition spd="med">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0DEB7E1A-A402-4CA6-9BC0-FE50CDBFE641}" type="datetimeFigureOut">
              <a:rPr lang="en-US" smtClean="0"/>
              <a:t>7/2/2023</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E5B42164-3375-4168-A8B7-A1B266DE3B2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med">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DEB7E1A-A402-4CA6-9BC0-FE50CDBFE641}" type="datetimeFigureOut">
              <a:rPr lang="en-US" smtClean="0"/>
              <a:t>7/2/2023</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5B42164-3375-4168-A8B7-A1B266DE3B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dir="lu"/>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258242"/>
            <a:ext cx="6654800" cy="1673352"/>
          </a:xfrm>
        </p:spPr>
        <p:txBody>
          <a:bodyPr>
            <a:normAutofit fontScale="90000"/>
          </a:bodyPr>
          <a:lstStyle/>
          <a:p>
            <a:r>
              <a:rPr lang="en-US" dirty="0"/>
              <a:t>WHAT IS WRONG WITH THE CHURCH OF CHRIST?</a:t>
            </a:r>
            <a:br>
              <a:rPr lang="en-US" dirty="0"/>
            </a:br>
            <a:br>
              <a:rPr lang="en-US" dirty="0"/>
            </a:br>
            <a:endParaRPr lang="en-US" dirty="0"/>
          </a:p>
        </p:txBody>
      </p:sp>
      <p:sp>
        <p:nvSpPr>
          <p:cNvPr id="3" name="Subtitle 2"/>
          <p:cNvSpPr>
            <a:spLocks noGrp="1"/>
          </p:cNvSpPr>
          <p:nvPr>
            <p:ph type="subTitle" idx="1"/>
          </p:nvPr>
        </p:nvSpPr>
        <p:spPr>
          <a:xfrm>
            <a:off x="1524000" y="76200"/>
            <a:ext cx="8077200" cy="838200"/>
          </a:xfrm>
        </p:spPr>
        <p:txBody>
          <a:bodyPr>
            <a:normAutofit/>
          </a:bodyPr>
          <a:lstStyle/>
          <a:p>
            <a:r>
              <a:rPr lang="en-US" sz="3600" b="1" dirty="0"/>
              <a:t>Reading - Ephesians 3:1-11</a:t>
            </a:r>
          </a:p>
        </p:txBody>
      </p:sp>
      <p:pic>
        <p:nvPicPr>
          <p:cNvPr id="4" name="Picture 3" descr="wrong - banner.jpg"/>
          <p:cNvPicPr>
            <a:picLocks noChangeAspect="1"/>
          </p:cNvPicPr>
          <p:nvPr/>
        </p:nvPicPr>
        <p:blipFill>
          <a:blip r:embed="rId2" cstate="print"/>
          <a:srcRect l="5941" t="32277" r="4950" b="32079"/>
          <a:stretch>
            <a:fillRect/>
          </a:stretch>
        </p:blipFill>
        <p:spPr>
          <a:xfrm rot="20089627">
            <a:off x="5828684" y="1054193"/>
            <a:ext cx="4194080" cy="1398027"/>
          </a:xfrm>
          <a:prstGeom prst="rect">
            <a:avLst/>
          </a:prstGeom>
        </p:spPr>
      </p:pic>
    </p:spTree>
  </p:cSld>
  <p:clrMapOvr>
    <a:masterClrMapping/>
  </p:clrMapOvr>
  <p:transition spd="med">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8534400" cy="1252728"/>
          </a:xfrm>
        </p:spPr>
        <p:txBody>
          <a:bodyPr>
            <a:normAutofit fontScale="90000"/>
          </a:bodyPr>
          <a:lstStyle/>
          <a:p>
            <a:r>
              <a:rPr lang="en-US" dirty="0"/>
              <a:t>“Faith Only” doctrine is not supported by the Word.</a:t>
            </a:r>
          </a:p>
        </p:txBody>
      </p:sp>
      <p:sp>
        <p:nvSpPr>
          <p:cNvPr id="3" name="Content Placeholder 2"/>
          <p:cNvSpPr>
            <a:spLocks noGrp="1"/>
          </p:cNvSpPr>
          <p:nvPr>
            <p:ph idx="1"/>
          </p:nvPr>
        </p:nvSpPr>
        <p:spPr/>
        <p:txBody>
          <a:bodyPr>
            <a:normAutofit/>
          </a:bodyPr>
          <a:lstStyle/>
          <a:p>
            <a:pPr>
              <a:buNone/>
            </a:pPr>
            <a:r>
              <a:rPr lang="en-US" sz="5700" b="1" i="1" dirty="0"/>
              <a:t>(James 2:26)</a:t>
            </a:r>
            <a:endParaRPr lang="en-US" sz="5700" dirty="0"/>
          </a:p>
          <a:p>
            <a:pPr>
              <a:buNone/>
            </a:pPr>
            <a:r>
              <a:rPr lang="en-US" sz="5700" b="1" i="1" dirty="0"/>
              <a:t>(1 Peter 3:21)</a:t>
            </a:r>
            <a:endParaRPr lang="en-US" sz="5700" dirty="0"/>
          </a:p>
          <a:p>
            <a:r>
              <a:rPr lang="en-US" dirty="0"/>
              <a:t>We MUST teach that one needs to be baptized to be saved, because that is what Jesus and the apostles taught. </a:t>
            </a:r>
          </a:p>
          <a:p>
            <a:r>
              <a:rPr lang="en-US" b="1" dirty="0"/>
              <a:t>(Mark 16:16; Acts 2:38).</a:t>
            </a:r>
            <a:r>
              <a:rPr lang="en-US" dirty="0"/>
              <a:t> </a:t>
            </a:r>
          </a:p>
          <a:p>
            <a:pPr marL="118872" indent="0">
              <a:buNone/>
            </a:pPr>
            <a:endParaRPr lang="en-US" dirty="0"/>
          </a:p>
        </p:txBody>
      </p:sp>
      <p:pic>
        <p:nvPicPr>
          <p:cNvPr id="4" name="Picture 3" descr="book cover -the cultural church.jpg"/>
          <p:cNvPicPr>
            <a:picLocks noChangeAspect="1"/>
          </p:cNvPicPr>
          <p:nvPr/>
        </p:nvPicPr>
        <p:blipFill>
          <a:blip r:embed="rId2" cstate="print"/>
          <a:stretch>
            <a:fillRect/>
          </a:stretch>
        </p:blipFill>
        <p:spPr>
          <a:xfrm>
            <a:off x="9677400" y="23091"/>
            <a:ext cx="2133600" cy="1615981"/>
          </a:xfrm>
          <a:prstGeom prst="rect">
            <a:avLst/>
          </a:prstGeom>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8153400" cy="1252728"/>
          </a:xfrm>
        </p:spPr>
        <p:txBody>
          <a:bodyPr>
            <a:normAutofit fontScale="90000"/>
          </a:bodyPr>
          <a:lstStyle/>
          <a:p>
            <a:r>
              <a:rPr lang="en-US" dirty="0"/>
              <a:t>“Faith Only” doctrine is not supported by the Word.</a:t>
            </a:r>
          </a:p>
        </p:txBody>
      </p:sp>
      <p:sp>
        <p:nvSpPr>
          <p:cNvPr id="3" name="Content Placeholder 2"/>
          <p:cNvSpPr>
            <a:spLocks noGrp="1"/>
          </p:cNvSpPr>
          <p:nvPr>
            <p:ph idx="1"/>
          </p:nvPr>
        </p:nvSpPr>
        <p:spPr/>
        <p:txBody>
          <a:bodyPr>
            <a:normAutofit/>
          </a:bodyPr>
          <a:lstStyle/>
          <a:p>
            <a:r>
              <a:rPr lang="en-US" dirty="0"/>
              <a:t>The church that’s doing its job will tell you what you need to hear, instead of what you may selfishly want to believe</a:t>
            </a:r>
            <a:r>
              <a:rPr lang="en-US" b="1" i="1" dirty="0"/>
              <a:t>.</a:t>
            </a:r>
          </a:p>
          <a:p>
            <a:pPr algn="ctr">
              <a:buNone/>
            </a:pPr>
            <a:r>
              <a:rPr lang="en-US" sz="7000" b="1" i="1" dirty="0"/>
              <a:t>(2 Timothy 4:2)</a:t>
            </a:r>
          </a:p>
          <a:p>
            <a:pPr algn="ctr">
              <a:buNone/>
            </a:pPr>
            <a:r>
              <a:rPr lang="en-US" sz="7000" b="1" i="1" dirty="0"/>
              <a:t>(Galatians 4:16)</a:t>
            </a:r>
            <a:endParaRPr lang="en-US" dirty="0"/>
          </a:p>
        </p:txBody>
      </p:sp>
      <p:pic>
        <p:nvPicPr>
          <p:cNvPr id="4" name="Picture 3" descr="book cover -the cultural church.jpg"/>
          <p:cNvPicPr>
            <a:picLocks noChangeAspect="1"/>
          </p:cNvPicPr>
          <p:nvPr/>
        </p:nvPicPr>
        <p:blipFill>
          <a:blip r:embed="rId2" cstate="print"/>
          <a:stretch>
            <a:fillRect/>
          </a:stretch>
        </p:blipFill>
        <p:spPr>
          <a:xfrm>
            <a:off x="8915400" y="228600"/>
            <a:ext cx="1600200" cy="1211986"/>
          </a:xfrm>
          <a:prstGeom prst="rect">
            <a:avLst/>
          </a:prstGeom>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9906000" cy="1252728"/>
          </a:xfrm>
        </p:spPr>
        <p:txBody>
          <a:bodyPr>
            <a:normAutofit fontScale="90000"/>
          </a:bodyPr>
          <a:lstStyle/>
          <a:p>
            <a:r>
              <a:rPr lang="en-US" dirty="0"/>
              <a:t>My opinions are worthless and so are yours. We are all fallible. </a:t>
            </a:r>
          </a:p>
        </p:txBody>
      </p:sp>
      <p:sp>
        <p:nvSpPr>
          <p:cNvPr id="3" name="Content Placeholder 2"/>
          <p:cNvSpPr>
            <a:spLocks noGrp="1"/>
          </p:cNvSpPr>
          <p:nvPr>
            <p:ph idx="1"/>
          </p:nvPr>
        </p:nvSpPr>
        <p:spPr/>
        <p:txBody>
          <a:bodyPr>
            <a:normAutofit/>
          </a:bodyPr>
          <a:lstStyle/>
          <a:p>
            <a:pPr>
              <a:buNone/>
            </a:pPr>
            <a:r>
              <a:rPr lang="en-US" sz="4400" b="1" i="1" dirty="0"/>
              <a:t>(Proverbs 16:25) </a:t>
            </a:r>
          </a:p>
          <a:p>
            <a:pPr>
              <a:buNone/>
            </a:pPr>
            <a:r>
              <a:rPr lang="en-US" sz="4400" b="1" i="1" dirty="0"/>
              <a:t>(Jeremiah 10:23) </a:t>
            </a:r>
          </a:p>
          <a:p>
            <a:pPr>
              <a:buNone/>
            </a:pPr>
            <a:r>
              <a:rPr lang="en-US" sz="4400" b="1" i="1" dirty="0"/>
              <a:t>(1 Corinthians 2:9) </a:t>
            </a:r>
            <a:endParaRPr lang="en-US" sz="4400" dirty="0"/>
          </a:p>
          <a:p>
            <a:r>
              <a:rPr lang="en-US" dirty="0"/>
              <a:t>So let's be honest enough to admit that we all need to follow God's Word and not man. </a:t>
            </a:r>
          </a:p>
          <a:p>
            <a:r>
              <a:rPr lang="en-US" dirty="0"/>
              <a:t>Here is God’s view of the church:</a:t>
            </a:r>
          </a:p>
          <a:p>
            <a:pPr algn="ctr">
              <a:buNone/>
            </a:pPr>
            <a:r>
              <a:rPr lang="en-US" sz="4800" b="1" i="1" dirty="0"/>
              <a:t>1 Timothy 3:15</a:t>
            </a:r>
            <a:r>
              <a:rPr lang="en-US" sz="4800" dirty="0"/>
              <a:t> </a:t>
            </a: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500"/>
                                        <p:tgtEl>
                                          <p:spTgt spid="3">
                                            <p:txEl>
                                              <p:pRg st="3" end="3"/>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edge">
                                      <p:cBhvr>
                                        <p:cTn id="26" dur="500"/>
                                        <p:tgtEl>
                                          <p:spTgt spid="3">
                                            <p:txEl>
                                              <p:pRg st="4" end="4"/>
                                            </p:txEl>
                                          </p:spTgt>
                                        </p:tgtEl>
                                      </p:cBhvr>
                                    </p:animEffect>
                                  </p:childTnLst>
                                </p:cTn>
                              </p:par>
                              <p:par>
                                <p:cTn id="27" presetID="2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edg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u="sng" cap="all" dirty="0"/>
              <a:t>God's Point of View Is The Standard</a:t>
            </a:r>
            <a:endParaRPr lang="en-US" dirty="0"/>
          </a:p>
        </p:txBody>
      </p:sp>
      <p:sp>
        <p:nvSpPr>
          <p:cNvPr id="11" name="Subtitle 10"/>
          <p:cNvSpPr>
            <a:spLocks noGrp="1"/>
          </p:cNvSpPr>
          <p:nvPr>
            <p:ph type="subTitle" idx="1"/>
          </p:nvPr>
        </p:nvSpPr>
        <p:spPr>
          <a:xfrm>
            <a:off x="1752600" y="228600"/>
            <a:ext cx="5257800" cy="1447800"/>
          </a:xfrm>
        </p:spPr>
        <p:txBody>
          <a:bodyPr>
            <a:normAutofit/>
          </a:bodyPr>
          <a:lstStyle/>
          <a:p>
            <a:r>
              <a:rPr lang="en-US" sz="3600" dirty="0"/>
              <a:t>God’s standard is the RIGHT standard!</a:t>
            </a:r>
          </a:p>
        </p:txBody>
      </p:sp>
      <p:sp>
        <p:nvSpPr>
          <p:cNvPr id="5" name="Rectangle 4"/>
          <p:cNvSpPr/>
          <p:nvPr/>
        </p:nvSpPr>
        <p:spPr>
          <a:xfrm>
            <a:off x="1524000" y="2743200"/>
            <a:ext cx="3962400" cy="369332"/>
          </a:xfrm>
          <a:prstGeom prst="rect">
            <a:avLst/>
          </a:prstGeom>
        </p:spPr>
        <p:txBody>
          <a:bodyPr wrap="square">
            <a:spAutoFit/>
          </a:bodyPr>
          <a:lstStyle/>
          <a:p>
            <a:r>
              <a:rPr lang="en-US" b="1" u="sng" cap="all" dirty="0"/>
              <a:t> </a:t>
            </a:r>
            <a:endParaRPr lang="en-US" dirty="0"/>
          </a:p>
        </p:txBody>
      </p:sp>
      <p:sp>
        <p:nvSpPr>
          <p:cNvPr id="1025" name="Rectangle 1"/>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6" name="Rectangle 2"/>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7" name="Rectangle 3"/>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pic>
        <p:nvPicPr>
          <p:cNvPr id="8" name="Picture 7" descr="book cover -the cultural church.jpg"/>
          <p:cNvPicPr>
            <a:picLocks noChangeAspect="1"/>
          </p:cNvPicPr>
          <p:nvPr/>
        </p:nvPicPr>
        <p:blipFill>
          <a:blip r:embed="rId2" cstate="print"/>
          <a:stretch>
            <a:fillRect/>
          </a:stretch>
        </p:blipFill>
        <p:spPr>
          <a:xfrm>
            <a:off x="8001000" y="228601"/>
            <a:ext cx="2514600" cy="1904549"/>
          </a:xfrm>
          <a:prstGeom prst="rect">
            <a:avLst/>
          </a:prstGeom>
        </p:spPr>
      </p:pic>
      <p:pic>
        <p:nvPicPr>
          <p:cNvPr id="9" name="Picture 8" descr="plan of salvation - banner.jpg"/>
          <p:cNvPicPr>
            <a:picLocks noChangeAspect="1"/>
          </p:cNvPicPr>
          <p:nvPr/>
        </p:nvPicPr>
        <p:blipFill>
          <a:blip r:embed="rId3" cstate="print"/>
          <a:stretch>
            <a:fillRect/>
          </a:stretch>
        </p:blipFill>
        <p:spPr>
          <a:xfrm>
            <a:off x="1676400" y="5257800"/>
            <a:ext cx="3200400" cy="1440180"/>
          </a:xfrm>
          <a:prstGeom prst="rect">
            <a:avLst/>
          </a:prstGeom>
        </p:spPr>
      </p:pic>
    </p:spTree>
  </p:cSld>
  <p:clrMapOvr>
    <a:masterClrMapping/>
  </p:clrMapOvr>
  <p:transition spd="med">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church is right in not identifying with any denomination.</a:t>
            </a:r>
          </a:p>
        </p:txBody>
      </p:sp>
      <p:sp>
        <p:nvSpPr>
          <p:cNvPr id="3" name="Content Placeholder 2"/>
          <p:cNvSpPr>
            <a:spLocks noGrp="1"/>
          </p:cNvSpPr>
          <p:nvPr>
            <p:ph idx="1"/>
          </p:nvPr>
        </p:nvSpPr>
        <p:spPr/>
        <p:txBody>
          <a:bodyPr>
            <a:normAutofit/>
          </a:bodyPr>
          <a:lstStyle/>
          <a:p>
            <a:pPr>
              <a:buNone/>
            </a:pPr>
            <a:r>
              <a:rPr lang="en-US" sz="4400" b="1" i="1" dirty="0"/>
              <a:t>(Ephesians 4:4)</a:t>
            </a:r>
            <a:endParaRPr lang="en-US" sz="4400" dirty="0"/>
          </a:p>
          <a:p>
            <a:r>
              <a:rPr lang="en-US" dirty="0"/>
              <a:t>And this </a:t>
            </a:r>
            <a:r>
              <a:rPr lang="en-US" u="sng" dirty="0"/>
              <a:t>one</a:t>
            </a:r>
            <a:r>
              <a:rPr lang="en-US" dirty="0"/>
              <a:t> body is the church. </a:t>
            </a:r>
          </a:p>
          <a:p>
            <a:pPr algn="ctr">
              <a:buNone/>
            </a:pPr>
            <a:r>
              <a:rPr lang="en-US" sz="4400" b="1" i="1" dirty="0"/>
              <a:t>(Ephesians 1:22-23) </a:t>
            </a:r>
            <a:endParaRPr lang="en-US" sz="4400" dirty="0"/>
          </a:p>
          <a:p>
            <a:r>
              <a:rPr lang="en-US" dirty="0"/>
              <a:t>And this </a:t>
            </a:r>
            <a:r>
              <a:rPr lang="en-US" u="sng" dirty="0"/>
              <a:t>one</a:t>
            </a:r>
            <a:r>
              <a:rPr lang="en-US" dirty="0"/>
              <a:t> body isn't composed of denominations, but of individual Christians </a:t>
            </a:r>
          </a:p>
          <a:p>
            <a:pPr algn="r">
              <a:buNone/>
            </a:pPr>
            <a:r>
              <a:rPr lang="en-US" sz="4400" b="1" i="1" dirty="0"/>
              <a:t>(Romans 12:5) </a:t>
            </a:r>
            <a:endParaRPr lang="en-US" sz="4400" b="1" dirty="0"/>
          </a:p>
          <a:p>
            <a:r>
              <a:rPr lang="en-US" dirty="0"/>
              <a:t>Men don't have the right to make their own "brand" of Christianity. </a:t>
            </a:r>
          </a:p>
          <a:p>
            <a:endParaRPr lang="en-US" dirty="0"/>
          </a:p>
        </p:txBody>
      </p:sp>
    </p:spTree>
  </p:cSld>
  <p:clrMapOvr>
    <a:masterClrMapping/>
  </p:clrMapOvr>
  <p:transition spd="med">
    <p:pull dir="l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church of Christ is right to teach God's Moral Standard.  </a:t>
            </a:r>
          </a:p>
        </p:txBody>
      </p:sp>
      <p:sp>
        <p:nvSpPr>
          <p:cNvPr id="3" name="Content Placeholder 2"/>
          <p:cNvSpPr>
            <a:spLocks noGrp="1"/>
          </p:cNvSpPr>
          <p:nvPr>
            <p:ph idx="1"/>
          </p:nvPr>
        </p:nvSpPr>
        <p:spPr/>
        <p:txBody>
          <a:bodyPr>
            <a:normAutofit/>
          </a:bodyPr>
          <a:lstStyle/>
          <a:p>
            <a:r>
              <a:rPr lang="en-US" dirty="0"/>
              <a:t>Every member is expected to live a life that strives for moral purity. </a:t>
            </a:r>
          </a:p>
          <a:p>
            <a:pPr algn="ctr">
              <a:buNone/>
            </a:pPr>
            <a:r>
              <a:rPr lang="en-US" sz="6600" b="1" i="1" dirty="0"/>
              <a:t>(Ephesians 5:1-3) </a:t>
            </a:r>
            <a:endParaRPr lang="en-US" sz="6600" dirty="0"/>
          </a:p>
          <a:p>
            <a:r>
              <a:rPr lang="en-US" dirty="0"/>
              <a:t>The church is right to preach that the sinner must repent, even of the most addictive sins. </a:t>
            </a:r>
          </a:p>
          <a:p>
            <a:pPr algn="ctr">
              <a:buNone/>
            </a:pPr>
            <a:r>
              <a:rPr lang="en-US" sz="6600" b="1" i="1" dirty="0"/>
              <a:t>(1 Corinthians 6:9-11) </a:t>
            </a:r>
            <a:r>
              <a:rPr lang="en-US" sz="4000" b="1" i="1" dirty="0"/>
              <a:t> </a:t>
            </a:r>
            <a:endParaRPr lang="en-US" sz="4000" dirty="0"/>
          </a:p>
          <a:p>
            <a:endParaRPr lang="en-US" dirty="0"/>
          </a:p>
        </p:txBody>
      </p:sp>
    </p:spTree>
  </p:cSld>
  <p:clrMapOvr>
    <a:masterClrMapping/>
  </p:clrMapOvr>
  <p:transition spd="med">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u="sng" cap="all" dirty="0"/>
              <a:t>Right for Refusing To Accommodate</a:t>
            </a:r>
            <a:endParaRPr lang="en-US" dirty="0"/>
          </a:p>
        </p:txBody>
      </p:sp>
      <p:sp>
        <p:nvSpPr>
          <p:cNvPr id="11" name="Subtitle 10"/>
          <p:cNvSpPr>
            <a:spLocks noGrp="1"/>
          </p:cNvSpPr>
          <p:nvPr>
            <p:ph type="subTitle" idx="1"/>
          </p:nvPr>
        </p:nvSpPr>
        <p:spPr>
          <a:xfrm>
            <a:off x="1752600" y="228600"/>
            <a:ext cx="5257800" cy="1447800"/>
          </a:xfrm>
        </p:spPr>
        <p:txBody>
          <a:bodyPr>
            <a:normAutofit/>
          </a:bodyPr>
          <a:lstStyle/>
          <a:p>
            <a:r>
              <a:rPr lang="en-US" sz="3600" dirty="0"/>
              <a:t>The RIGHT thing is not always politically correct!</a:t>
            </a:r>
          </a:p>
        </p:txBody>
      </p:sp>
      <p:sp>
        <p:nvSpPr>
          <p:cNvPr id="5" name="Rectangle 4"/>
          <p:cNvSpPr/>
          <p:nvPr/>
        </p:nvSpPr>
        <p:spPr>
          <a:xfrm>
            <a:off x="1524000" y="2743200"/>
            <a:ext cx="3962400" cy="369332"/>
          </a:xfrm>
          <a:prstGeom prst="rect">
            <a:avLst/>
          </a:prstGeom>
        </p:spPr>
        <p:txBody>
          <a:bodyPr wrap="square">
            <a:spAutoFit/>
          </a:bodyPr>
          <a:lstStyle/>
          <a:p>
            <a:r>
              <a:rPr lang="en-US" b="1" u="sng" cap="all" dirty="0"/>
              <a:t> </a:t>
            </a:r>
            <a:endParaRPr lang="en-US" dirty="0"/>
          </a:p>
        </p:txBody>
      </p:sp>
      <p:sp>
        <p:nvSpPr>
          <p:cNvPr id="1025" name="Rectangle 1"/>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6" name="Rectangle 2"/>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7" name="Rectangle 3"/>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pic>
        <p:nvPicPr>
          <p:cNvPr id="8" name="Picture 7" descr="book cover -the cultural church.jpg"/>
          <p:cNvPicPr>
            <a:picLocks noChangeAspect="1"/>
          </p:cNvPicPr>
          <p:nvPr/>
        </p:nvPicPr>
        <p:blipFill>
          <a:blip r:embed="rId2" cstate="print"/>
          <a:stretch>
            <a:fillRect/>
          </a:stretch>
        </p:blipFill>
        <p:spPr>
          <a:xfrm>
            <a:off x="8451288" y="228601"/>
            <a:ext cx="1614024" cy="1904549"/>
          </a:xfrm>
          <a:prstGeom prst="rect">
            <a:avLst/>
          </a:prstGeom>
        </p:spPr>
      </p:pic>
      <p:pic>
        <p:nvPicPr>
          <p:cNvPr id="9" name="Picture 8" descr="plan of salvation - banner.jpg"/>
          <p:cNvPicPr>
            <a:picLocks noChangeAspect="1"/>
          </p:cNvPicPr>
          <p:nvPr/>
        </p:nvPicPr>
        <p:blipFill>
          <a:blip r:embed="rId3" cstate="print"/>
          <a:stretch>
            <a:fillRect/>
          </a:stretch>
        </p:blipFill>
        <p:spPr>
          <a:xfrm>
            <a:off x="1828800" y="5257800"/>
            <a:ext cx="2057400" cy="1527620"/>
          </a:xfrm>
          <a:prstGeom prst="rect">
            <a:avLst/>
          </a:prstGeom>
        </p:spPr>
      </p:pic>
    </p:spTree>
  </p:cSld>
  <p:clrMapOvr>
    <a:masterClrMapping/>
  </p:clrMapOvr>
  <p:transition spd="med">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Consider the Parable of the </a:t>
            </a:r>
            <a:r>
              <a:rPr lang="en-US" dirty="0" err="1"/>
              <a:t>Sower</a:t>
            </a:r>
            <a:endParaRPr lang="en-US" dirty="0"/>
          </a:p>
        </p:txBody>
      </p:sp>
      <p:sp>
        <p:nvSpPr>
          <p:cNvPr id="3" name="Content Placeholder 2"/>
          <p:cNvSpPr>
            <a:spLocks noGrp="1"/>
          </p:cNvSpPr>
          <p:nvPr>
            <p:ph idx="1"/>
          </p:nvPr>
        </p:nvSpPr>
        <p:spPr/>
        <p:txBody>
          <a:bodyPr/>
          <a:lstStyle/>
          <a:p>
            <a:r>
              <a:rPr lang="en-US" sz="4800" b="1" dirty="0"/>
              <a:t>Luke 8: 5-16</a:t>
            </a:r>
            <a:endParaRPr lang="en-US" b="1" dirty="0"/>
          </a:p>
        </p:txBody>
      </p:sp>
      <p:pic>
        <p:nvPicPr>
          <p:cNvPr id="4" name="Picture 3" descr="sower.jpg"/>
          <p:cNvPicPr>
            <a:picLocks noChangeAspect="1"/>
          </p:cNvPicPr>
          <p:nvPr/>
        </p:nvPicPr>
        <p:blipFill>
          <a:blip r:embed="rId2" cstate="print"/>
          <a:stretch>
            <a:fillRect/>
          </a:stretch>
        </p:blipFill>
        <p:spPr>
          <a:xfrm>
            <a:off x="6934200" y="1828800"/>
            <a:ext cx="2948026" cy="4079962"/>
          </a:xfrm>
          <a:prstGeom prst="rect">
            <a:avLst/>
          </a:prstGeom>
        </p:spPr>
      </p:pic>
    </p:spTree>
  </p:cSld>
  <p:clrMapOvr>
    <a:masterClrMapping/>
  </p:clrMapOvr>
  <p:transition spd="med">
    <p:pull dir="l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8305800" cy="1252728"/>
          </a:xfrm>
        </p:spPr>
        <p:txBody>
          <a:bodyPr>
            <a:normAutofit fontScale="90000"/>
          </a:bodyPr>
          <a:lstStyle/>
          <a:p>
            <a:r>
              <a:rPr lang="en-US" dirty="0"/>
              <a:t>Is the Church wrong for refusing to line up with political correctness?</a:t>
            </a:r>
          </a:p>
        </p:txBody>
      </p:sp>
      <p:sp>
        <p:nvSpPr>
          <p:cNvPr id="3" name="Content Placeholder 2"/>
          <p:cNvSpPr>
            <a:spLocks noGrp="1"/>
          </p:cNvSpPr>
          <p:nvPr>
            <p:ph idx="1"/>
          </p:nvPr>
        </p:nvSpPr>
        <p:spPr/>
        <p:txBody>
          <a:bodyPr>
            <a:normAutofit/>
          </a:bodyPr>
          <a:lstStyle/>
          <a:p>
            <a:r>
              <a:rPr lang="en-US" dirty="0"/>
              <a:t>Woke Inclusion/Exclusion, evolution, homosexuality, and all other man-made theories. </a:t>
            </a:r>
          </a:p>
          <a:p>
            <a:r>
              <a:rPr lang="en-US" dirty="0"/>
              <a:t>We need to just concentrate on sowing the seed and trust it to grow in the good and honest heart. </a:t>
            </a:r>
          </a:p>
          <a:p>
            <a:pPr algn="ctr">
              <a:buNone/>
            </a:pPr>
            <a:r>
              <a:rPr lang="en-US" sz="8000" b="1" i="1" dirty="0"/>
              <a:t>(Luke 8:15)</a:t>
            </a:r>
            <a:endParaRPr lang="en-US" sz="8000" dirty="0"/>
          </a:p>
          <a:p>
            <a:endParaRPr lang="en-US" dirty="0"/>
          </a:p>
        </p:txBody>
      </p:sp>
    </p:spTree>
  </p:cSld>
  <p:clrMapOvr>
    <a:masterClrMapping/>
  </p:clrMapOvr>
  <p:transition spd="med">
    <p:pull dir="l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church is right to refuse to accommodate: </a:t>
            </a:r>
          </a:p>
        </p:txBody>
      </p:sp>
      <p:sp>
        <p:nvSpPr>
          <p:cNvPr id="3" name="Content Placeholder 2"/>
          <p:cNvSpPr>
            <a:spLocks noGrp="1"/>
          </p:cNvSpPr>
          <p:nvPr>
            <p:ph idx="1"/>
          </p:nvPr>
        </p:nvSpPr>
        <p:spPr/>
        <p:txBody>
          <a:bodyPr>
            <a:normAutofit/>
          </a:bodyPr>
          <a:lstStyle/>
          <a:p>
            <a:r>
              <a:rPr lang="en-US" dirty="0"/>
              <a:t>The wishes of the wayside hearer. </a:t>
            </a:r>
          </a:p>
          <a:p>
            <a:pPr algn="ctr">
              <a:buNone/>
            </a:pPr>
            <a:r>
              <a:rPr lang="en-US" sz="6600" b="1" i="1" dirty="0"/>
              <a:t>(Luke 8:12)</a:t>
            </a:r>
            <a:endParaRPr lang="en-US" sz="6600" dirty="0"/>
          </a:p>
          <a:p>
            <a:r>
              <a:rPr lang="en-US" dirty="0"/>
              <a:t>Claim salvation without obeying Christ, “Everyone is on the same road to heaven”, “Just as long as you are sincere, it doesn't matter what you believe.”</a:t>
            </a:r>
          </a:p>
          <a:p>
            <a:r>
              <a:rPr lang="en-US" dirty="0"/>
              <a:t>Pick your cliché of preference. </a:t>
            </a:r>
          </a:p>
          <a:p>
            <a:pPr>
              <a:buNone/>
            </a:pPr>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your attention to the last 2 verses of our text. </a:t>
            </a:r>
          </a:p>
        </p:txBody>
      </p:sp>
      <p:sp>
        <p:nvSpPr>
          <p:cNvPr id="3" name="Content Placeholder 2"/>
          <p:cNvSpPr>
            <a:spLocks noGrp="1"/>
          </p:cNvSpPr>
          <p:nvPr>
            <p:ph idx="1"/>
          </p:nvPr>
        </p:nvSpPr>
        <p:spPr/>
        <p:txBody>
          <a:bodyPr>
            <a:normAutofit lnSpcReduction="10000"/>
          </a:bodyPr>
          <a:lstStyle/>
          <a:p>
            <a:r>
              <a:rPr lang="en-US" b="1" i="1" dirty="0"/>
              <a:t>3:10 'in order that the manifold wisdom of God might now be made known through the church...</a:t>
            </a:r>
            <a:r>
              <a:rPr lang="en-US" dirty="0"/>
              <a:t> The Church as revealed in the Bible reflects the wisdom of God. </a:t>
            </a:r>
          </a:p>
          <a:p>
            <a:r>
              <a:rPr lang="en-US" b="1" i="1" dirty="0"/>
              <a:t>(3:11) This was in accordance with the eternal purpose which He carried out in Christ Jesus our Lord.'</a:t>
            </a:r>
            <a:r>
              <a:rPr lang="en-US" dirty="0"/>
              <a:t> </a:t>
            </a:r>
          </a:p>
          <a:p>
            <a:r>
              <a:rPr lang="en-US" dirty="0"/>
              <a:t>This is the church that Jesus founded.  </a:t>
            </a:r>
          </a:p>
          <a:p>
            <a:pPr algn="ctr">
              <a:buNone/>
            </a:pPr>
            <a:r>
              <a:rPr lang="en-US" sz="3900" b="1" i="1" dirty="0"/>
              <a:t>(Matthew 16:18)</a:t>
            </a:r>
            <a:endParaRPr lang="en-US" dirty="0"/>
          </a:p>
          <a:p>
            <a:r>
              <a:rPr lang="en-US" dirty="0"/>
              <a:t>The Church that submits to Jesus Christ as its Head </a:t>
            </a:r>
            <a:r>
              <a:rPr lang="en-US" b="1" dirty="0"/>
              <a:t>(Ephesians 5:23-24)</a:t>
            </a:r>
            <a:r>
              <a:rPr lang="en-US" dirty="0"/>
              <a:t> is far from being an embarrassment to God. </a:t>
            </a:r>
          </a:p>
          <a:p>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37" presetClass="entr" presetSubtype="0" fill="hold" nodeType="afterEffect">
                                  <p:stCondLst>
                                    <p:cond delay="150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church is right to refuse to accommodate: </a:t>
            </a:r>
          </a:p>
        </p:txBody>
      </p:sp>
      <p:sp>
        <p:nvSpPr>
          <p:cNvPr id="3" name="Content Placeholder 2"/>
          <p:cNvSpPr>
            <a:spLocks noGrp="1"/>
          </p:cNvSpPr>
          <p:nvPr>
            <p:ph idx="1"/>
          </p:nvPr>
        </p:nvSpPr>
        <p:spPr/>
        <p:txBody>
          <a:bodyPr>
            <a:normAutofit/>
          </a:bodyPr>
          <a:lstStyle/>
          <a:p>
            <a:r>
              <a:rPr lang="en-US" dirty="0"/>
              <a:t>The demands of the rocky soil hearer. </a:t>
            </a:r>
          </a:p>
          <a:p>
            <a:pPr algn="ctr">
              <a:buNone/>
            </a:pPr>
            <a:r>
              <a:rPr lang="en-US" sz="6000" b="1" i="1" dirty="0"/>
              <a:t>(Luke 8:13)</a:t>
            </a:r>
            <a:endParaRPr lang="en-US" sz="6000" dirty="0"/>
          </a:p>
          <a:p>
            <a:r>
              <a:rPr lang="en-US" dirty="0"/>
              <a:t>This religion is not a religion of convenience. </a:t>
            </a:r>
          </a:p>
          <a:p>
            <a:r>
              <a:rPr lang="en-US" dirty="0"/>
              <a:t>The church is right not to cater to the thorny soil. </a:t>
            </a:r>
          </a:p>
          <a:p>
            <a:pPr algn="ctr">
              <a:buNone/>
            </a:pPr>
            <a:r>
              <a:rPr lang="en-US" sz="6600" b="1" i="1" dirty="0"/>
              <a:t>(Luke 8:14)</a:t>
            </a:r>
          </a:p>
          <a:p>
            <a:r>
              <a:rPr lang="en-US" dirty="0"/>
              <a:t>The saddest of all “bring no fruit to maturity.”</a:t>
            </a:r>
          </a:p>
          <a:p>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5" presetClass="entr" presetSubtype="0" fill="hold" nodeType="afterEffect">
                                  <p:stCondLst>
                                    <p:cond delay="1500"/>
                                  </p:stCondLst>
                                  <p:childTnLst>
                                    <p:set>
                                      <p:cBhvr>
                                        <p:cTn id="15" dur="1" fill="hold">
                                          <p:stCondLst>
                                            <p:cond delay="0"/>
                                          </p:stCondLst>
                                        </p:cTn>
                                        <p:tgtEl>
                                          <p:spTgt spid="3">
                                            <p:txEl>
                                              <p:pRg st="5" end="5"/>
                                            </p:txEl>
                                          </p:spTgt>
                                        </p:tgtEl>
                                        <p:attrNameLst>
                                          <p:attrName>style.visibility</p:attrName>
                                        </p:attrNameLst>
                                      </p:cBhvr>
                                      <p:to>
                                        <p:strVal val="visible"/>
                                      </p:to>
                                    </p:set>
                                    <p:anim calcmode="lin" valueType="num">
                                      <p:cBhvr>
                                        <p:cTn id="16" dur="3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7" dur="3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8" dur="3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19" dur="3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WHAT IS WRONG WITH THE CHURCH OF CHRIST?</a:t>
            </a:r>
            <a:br>
              <a:rPr lang="en-US" dirty="0"/>
            </a:br>
            <a:br>
              <a:rPr lang="en-US" dirty="0"/>
            </a:br>
            <a:endParaRPr lang="en-US" dirty="0"/>
          </a:p>
        </p:txBody>
      </p:sp>
      <p:sp>
        <p:nvSpPr>
          <p:cNvPr id="3" name="Subtitle 2"/>
          <p:cNvSpPr>
            <a:spLocks noGrp="1"/>
          </p:cNvSpPr>
          <p:nvPr>
            <p:ph type="subTitle" idx="1"/>
          </p:nvPr>
        </p:nvSpPr>
        <p:spPr>
          <a:xfrm>
            <a:off x="1524000" y="76200"/>
            <a:ext cx="8077200" cy="838200"/>
          </a:xfrm>
        </p:spPr>
        <p:txBody>
          <a:bodyPr>
            <a:normAutofit/>
          </a:bodyPr>
          <a:lstStyle/>
          <a:p>
            <a:r>
              <a:rPr lang="en-US" sz="3600" b="1" dirty="0"/>
              <a:t>So – What is </a:t>
            </a:r>
          </a:p>
        </p:txBody>
      </p:sp>
      <p:pic>
        <p:nvPicPr>
          <p:cNvPr id="4" name="Picture 3" descr="wrong - banner.jpg"/>
          <p:cNvPicPr>
            <a:picLocks noChangeAspect="1"/>
          </p:cNvPicPr>
          <p:nvPr/>
        </p:nvPicPr>
        <p:blipFill>
          <a:blip r:embed="rId2" cstate="print"/>
          <a:srcRect l="5941" t="32277" r="4950" b="32079"/>
          <a:stretch>
            <a:fillRect/>
          </a:stretch>
        </p:blipFill>
        <p:spPr>
          <a:xfrm rot="20089627">
            <a:off x="2307967" y="977993"/>
            <a:ext cx="4194080" cy="1398027"/>
          </a:xfrm>
          <a:prstGeom prst="rect">
            <a:avLst/>
          </a:prstGeom>
        </p:spPr>
      </p:pic>
    </p:spTree>
  </p:cSld>
  <p:clrMapOvr>
    <a:masterClrMapping/>
  </p:clrMapOvr>
  <p:transition spd="med">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300" dirty="0"/>
              <a:t>Absolutely Nothing!!</a:t>
            </a:r>
            <a:br>
              <a:rPr lang="en-US" dirty="0"/>
            </a:br>
            <a:br>
              <a:rPr lang="en-US" dirty="0"/>
            </a:br>
            <a:endParaRPr lang="en-US" dirty="0"/>
          </a:p>
        </p:txBody>
      </p:sp>
      <p:sp>
        <p:nvSpPr>
          <p:cNvPr id="3" name="Subtitle 2"/>
          <p:cNvSpPr>
            <a:spLocks noGrp="1"/>
          </p:cNvSpPr>
          <p:nvPr>
            <p:ph type="subTitle" idx="1"/>
          </p:nvPr>
        </p:nvSpPr>
        <p:spPr>
          <a:xfrm>
            <a:off x="1524000" y="76200"/>
            <a:ext cx="8077200" cy="838200"/>
          </a:xfrm>
        </p:spPr>
        <p:txBody>
          <a:bodyPr>
            <a:normAutofit/>
          </a:bodyPr>
          <a:lstStyle/>
          <a:p>
            <a:r>
              <a:rPr lang="en-US" sz="3600" b="1" dirty="0"/>
              <a:t>So – What is </a:t>
            </a:r>
          </a:p>
        </p:txBody>
      </p:sp>
      <p:pic>
        <p:nvPicPr>
          <p:cNvPr id="4" name="Picture 3" descr="wrong - banner.jpg"/>
          <p:cNvPicPr>
            <a:picLocks noChangeAspect="1"/>
          </p:cNvPicPr>
          <p:nvPr/>
        </p:nvPicPr>
        <p:blipFill>
          <a:blip r:embed="rId2" cstate="print"/>
          <a:srcRect l="5941" t="32277" r="4950" b="32079"/>
          <a:stretch>
            <a:fillRect/>
          </a:stretch>
        </p:blipFill>
        <p:spPr>
          <a:xfrm rot="20089627">
            <a:off x="2307967" y="977993"/>
            <a:ext cx="4194080" cy="1398027"/>
          </a:xfrm>
          <a:prstGeom prst="rect">
            <a:avLst/>
          </a:prstGeom>
        </p:spPr>
      </p:pic>
    </p:spTree>
  </p:cSld>
  <p:clrMapOvr>
    <a:masterClrMapping/>
  </p:clrMapOvr>
  <p:transition spd="med">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of the Plan</a:t>
            </a:r>
          </a:p>
        </p:txBody>
      </p:sp>
      <p:sp>
        <p:nvSpPr>
          <p:cNvPr id="3" name="Content Placeholder 2"/>
          <p:cNvSpPr>
            <a:spLocks noGrp="1"/>
          </p:cNvSpPr>
          <p:nvPr>
            <p:ph idx="1"/>
          </p:nvPr>
        </p:nvSpPr>
        <p:spPr>
          <a:xfrm>
            <a:off x="1981200" y="1775192"/>
            <a:ext cx="7696200" cy="4625609"/>
          </a:xfrm>
        </p:spPr>
        <p:txBody>
          <a:bodyPr>
            <a:normAutofit fontScale="92500" lnSpcReduction="20000"/>
          </a:bodyPr>
          <a:lstStyle/>
          <a:p>
            <a:r>
              <a:rPr lang="en-US" sz="4300" dirty="0"/>
              <a:t>The Church wasn't the object of last minute planning. </a:t>
            </a:r>
          </a:p>
          <a:p>
            <a:r>
              <a:rPr lang="en-US" sz="4300" dirty="0"/>
              <a:t>He had eons to plan its work, worship, purpose, terms of entrance and exit, organizational structure, and what it would teach and practice. </a:t>
            </a:r>
          </a:p>
          <a:p>
            <a:r>
              <a:rPr lang="en-US" sz="4300" dirty="0"/>
              <a:t>There  is nothing wrong with </a:t>
            </a:r>
            <a:r>
              <a:rPr lang="en-US" sz="4300" b="1" u="sng" dirty="0"/>
              <a:t>His</a:t>
            </a:r>
            <a:r>
              <a:rPr lang="en-US" sz="4300" dirty="0"/>
              <a:t> plan. </a:t>
            </a:r>
          </a:p>
          <a:p>
            <a:endParaRPr lang="en-US" dirty="0"/>
          </a:p>
        </p:txBody>
      </p:sp>
      <p:pic>
        <p:nvPicPr>
          <p:cNvPr id="4" name="Picture 3" descr="panic button.jpg"/>
          <p:cNvPicPr>
            <a:picLocks noChangeAspect="1"/>
          </p:cNvPicPr>
          <p:nvPr/>
        </p:nvPicPr>
        <p:blipFill>
          <a:blip r:embed="rId2" cstate="print"/>
          <a:stretch>
            <a:fillRect/>
          </a:stretch>
        </p:blipFill>
        <p:spPr>
          <a:xfrm>
            <a:off x="9239250" y="1524000"/>
            <a:ext cx="1428750" cy="1428750"/>
          </a:xfrm>
          <a:prstGeom prst="rect">
            <a:avLst/>
          </a:prstGeom>
        </p:spPr>
      </p:pic>
    </p:spTree>
  </p:cSld>
  <p:clrMapOvr>
    <a:masterClrMapping/>
  </p:clrMapOvr>
  <p:transition spd="med">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Things are "right" with the Church when it is obeying the commands of Jesus</a:t>
            </a:r>
            <a:endParaRPr lang="en-US" dirty="0"/>
          </a:p>
        </p:txBody>
      </p:sp>
      <p:sp>
        <p:nvSpPr>
          <p:cNvPr id="3" name="Content Placeholder 2"/>
          <p:cNvSpPr>
            <a:spLocks noGrp="1"/>
          </p:cNvSpPr>
          <p:nvPr>
            <p:ph idx="1"/>
          </p:nvPr>
        </p:nvSpPr>
        <p:spPr/>
        <p:txBody>
          <a:bodyPr>
            <a:normAutofit/>
          </a:bodyPr>
          <a:lstStyle/>
          <a:p>
            <a:r>
              <a:rPr lang="en-US" sz="5400" b="1" i="1" dirty="0"/>
              <a:t>(Matthew 7:21)</a:t>
            </a:r>
            <a:endParaRPr lang="en-US" sz="5400" dirty="0"/>
          </a:p>
          <a:p>
            <a:r>
              <a:rPr lang="en-US" sz="5400" b="1" i="1" dirty="0"/>
              <a:t>(Luke 6:46)</a:t>
            </a:r>
            <a:endParaRPr lang="en-US" sz="5400" dirty="0"/>
          </a:p>
          <a:p>
            <a:r>
              <a:rPr lang="en-US" dirty="0"/>
              <a:t>There are those </a:t>
            </a:r>
            <a:r>
              <a:rPr lang="en-US" u="sng" dirty="0"/>
              <a:t>without</a:t>
            </a:r>
            <a:r>
              <a:rPr lang="en-US" dirty="0"/>
              <a:t> the church and also from those </a:t>
            </a:r>
            <a:r>
              <a:rPr lang="en-US" u="sng" dirty="0"/>
              <a:t>within</a:t>
            </a:r>
            <a:r>
              <a:rPr lang="en-US" dirty="0"/>
              <a:t> the church who are quick to point out what they believe is wrong with the Lord’s church. </a:t>
            </a:r>
          </a:p>
          <a:p>
            <a:r>
              <a:rPr lang="en-US" dirty="0"/>
              <a:t>Who is the clay to criticize the Potter?</a:t>
            </a: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RIGHT where we should be.</a:t>
            </a:r>
          </a:p>
        </p:txBody>
      </p:sp>
      <p:sp>
        <p:nvSpPr>
          <p:cNvPr id="11" name="Subtitle 10"/>
          <p:cNvSpPr>
            <a:spLocks noGrp="1"/>
          </p:cNvSpPr>
          <p:nvPr>
            <p:ph type="subTitle" idx="1"/>
          </p:nvPr>
        </p:nvSpPr>
        <p:spPr>
          <a:xfrm>
            <a:off x="1752600" y="228600"/>
            <a:ext cx="5257800" cy="1447800"/>
          </a:xfrm>
        </p:spPr>
        <p:txBody>
          <a:bodyPr>
            <a:normAutofit fontScale="92500"/>
          </a:bodyPr>
          <a:lstStyle/>
          <a:p>
            <a:r>
              <a:rPr lang="en-US" sz="3600" dirty="0"/>
              <a:t>Quote from F. </a:t>
            </a:r>
            <a:r>
              <a:rPr lang="en-US" sz="3600" dirty="0" err="1"/>
              <a:t>Lagard</a:t>
            </a:r>
            <a:r>
              <a:rPr lang="en-US" sz="3600" dirty="0"/>
              <a:t> Smith ‘The Cultural Church'</a:t>
            </a:r>
          </a:p>
        </p:txBody>
      </p:sp>
      <p:sp>
        <p:nvSpPr>
          <p:cNvPr id="5" name="Rectangle 4"/>
          <p:cNvSpPr/>
          <p:nvPr/>
        </p:nvSpPr>
        <p:spPr>
          <a:xfrm>
            <a:off x="1524000" y="2743200"/>
            <a:ext cx="3962400" cy="369332"/>
          </a:xfrm>
          <a:prstGeom prst="rect">
            <a:avLst/>
          </a:prstGeom>
        </p:spPr>
        <p:txBody>
          <a:bodyPr wrap="square">
            <a:spAutoFit/>
          </a:bodyPr>
          <a:lstStyle/>
          <a:p>
            <a:r>
              <a:rPr lang="en-US" b="1" u="sng" cap="all" dirty="0"/>
              <a:t> </a:t>
            </a:r>
            <a:endParaRPr lang="en-US" dirty="0"/>
          </a:p>
        </p:txBody>
      </p:sp>
      <p:sp>
        <p:nvSpPr>
          <p:cNvPr id="1025" name="Rectangle 1"/>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6" name="Rectangle 2"/>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7" name="Rectangle 3"/>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pic>
        <p:nvPicPr>
          <p:cNvPr id="8" name="Picture 7" descr="book cover -the cultural church.jpg"/>
          <p:cNvPicPr>
            <a:picLocks noChangeAspect="1"/>
          </p:cNvPicPr>
          <p:nvPr/>
        </p:nvPicPr>
        <p:blipFill>
          <a:blip r:embed="rId2" cstate="print"/>
          <a:srcRect l="15333" t="2000" r="4667"/>
          <a:stretch>
            <a:fillRect/>
          </a:stretch>
        </p:blipFill>
        <p:spPr>
          <a:xfrm>
            <a:off x="7848600" y="152400"/>
            <a:ext cx="2514600" cy="3080385"/>
          </a:xfrm>
          <a:prstGeom prst="rect">
            <a:avLst/>
          </a:prstGeom>
        </p:spPr>
      </p:pic>
    </p:spTree>
  </p:cSld>
  <p:clrMapOvr>
    <a:masterClrMapping/>
  </p:clrMapOvr>
  <p:transition spd="med">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‘The Cultural Church‘ </a:t>
            </a:r>
            <a:r>
              <a:rPr lang="en-US" sz="2400" dirty="0"/>
              <a:t>[p.216]</a:t>
            </a:r>
            <a:endParaRPr lang="en-US" dirty="0"/>
          </a:p>
        </p:txBody>
      </p:sp>
      <p:sp>
        <p:nvSpPr>
          <p:cNvPr id="3" name="Content Placeholder 2"/>
          <p:cNvSpPr>
            <a:spLocks noGrp="1"/>
          </p:cNvSpPr>
          <p:nvPr>
            <p:ph idx="1"/>
          </p:nvPr>
        </p:nvSpPr>
        <p:spPr/>
        <p:txBody>
          <a:bodyPr>
            <a:normAutofit/>
          </a:bodyPr>
          <a:lstStyle/>
          <a:p>
            <a:r>
              <a:rPr lang="en-US" b="1" dirty="0"/>
              <a:t>'While we are tempted to downplay the significance of baptism, the denominational world is once again beginning to baptize! </a:t>
            </a:r>
            <a:endParaRPr lang="en-US" dirty="0"/>
          </a:p>
          <a:p>
            <a:r>
              <a:rPr lang="en-US" b="1" dirty="0"/>
              <a:t>While we are somewhat embarrassed by our lack of any formal organization, the most vibrant churches in the land are those locally-autonomous "community churches" which don't even have the extensive "brotherhood" ties that we have…</a:t>
            </a:r>
            <a:r>
              <a:rPr lang="en-US" dirty="0"/>
              <a:t> </a:t>
            </a:r>
          </a:p>
        </p:txBody>
      </p:sp>
      <p:pic>
        <p:nvPicPr>
          <p:cNvPr id="4" name="Picture 3" descr="book cover -the cultural church.jpg"/>
          <p:cNvPicPr>
            <a:picLocks noChangeAspect="1"/>
          </p:cNvPicPr>
          <p:nvPr/>
        </p:nvPicPr>
        <p:blipFill>
          <a:blip r:embed="rId2" cstate="print"/>
          <a:srcRect l="15333" t="2000" r="4667"/>
          <a:stretch>
            <a:fillRect/>
          </a:stretch>
        </p:blipFill>
        <p:spPr>
          <a:xfrm>
            <a:off x="9181322" y="152400"/>
            <a:ext cx="1181878" cy="1447801"/>
          </a:xfrm>
          <a:prstGeom prst="rect">
            <a:avLst/>
          </a:prstGeom>
        </p:spPr>
      </p:pic>
    </p:spTree>
  </p:cSld>
  <p:clrMapOvr>
    <a:masterClrMapping/>
  </p:clrMapOvr>
  <p:transition spd="med">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‘The Cultural Church‘ </a:t>
            </a:r>
            <a:r>
              <a:rPr lang="en-US" sz="2400" dirty="0"/>
              <a:t>[p.216]</a:t>
            </a:r>
            <a:endParaRPr lang="en-US" dirty="0"/>
          </a:p>
        </p:txBody>
      </p:sp>
      <p:sp>
        <p:nvSpPr>
          <p:cNvPr id="3" name="Content Placeholder 2"/>
          <p:cNvSpPr>
            <a:spLocks noGrp="1"/>
          </p:cNvSpPr>
          <p:nvPr>
            <p:ph idx="1"/>
          </p:nvPr>
        </p:nvSpPr>
        <p:spPr/>
        <p:txBody>
          <a:bodyPr>
            <a:normAutofit/>
          </a:bodyPr>
          <a:lstStyle/>
          <a:p>
            <a:r>
              <a:rPr lang="en-US" b="1" dirty="0"/>
              <a:t>While we are starting to experiment with "high church styles" and production numbers in worship, others are exploring the idea of simple gatherings without the need of formalistic ceremony or a professional clergy.</a:t>
            </a:r>
            <a:r>
              <a:rPr lang="en-US" dirty="0"/>
              <a:t> </a:t>
            </a:r>
          </a:p>
          <a:p>
            <a:r>
              <a:rPr lang="en-US" b="1" dirty="0"/>
              <a:t>And just when we are about to give up on traditional methods of Bible study, Evangelical churches from shore to shore are starting to dig back into "book, chapter, and verse."' (p. 216)</a:t>
            </a:r>
            <a:r>
              <a:rPr lang="en-US" dirty="0"/>
              <a:t> </a:t>
            </a:r>
          </a:p>
          <a:p>
            <a:endParaRPr lang="en-US" dirty="0"/>
          </a:p>
        </p:txBody>
      </p:sp>
      <p:pic>
        <p:nvPicPr>
          <p:cNvPr id="4" name="Picture 3" descr="book cover -the cultural church.jpg"/>
          <p:cNvPicPr>
            <a:picLocks noChangeAspect="1"/>
          </p:cNvPicPr>
          <p:nvPr/>
        </p:nvPicPr>
        <p:blipFill>
          <a:blip r:embed="rId2" cstate="print"/>
          <a:srcRect l="15333" t="2000" r="4667"/>
          <a:stretch>
            <a:fillRect/>
          </a:stretch>
        </p:blipFill>
        <p:spPr>
          <a:xfrm>
            <a:off x="9181322" y="152400"/>
            <a:ext cx="1181878" cy="1447801"/>
          </a:xfrm>
          <a:prstGeom prst="rect">
            <a:avLst/>
          </a:prstGeom>
        </p:spPr>
      </p:pic>
    </p:spTree>
  </p:cSld>
  <p:clrMapOvr>
    <a:masterClrMapping/>
  </p:clrMapOvr>
  <p:transition spd="med">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Problem still exists today.</a:t>
            </a:r>
            <a:br>
              <a:rPr lang="en-US" sz="4400" dirty="0"/>
            </a:br>
            <a:r>
              <a:rPr lang="en-US" sz="4400" dirty="0"/>
              <a:t> </a:t>
            </a:r>
            <a:r>
              <a:rPr lang="en-US" sz="4400" i="1" dirty="0"/>
              <a:t>(1 Samuel 8:4-5) </a:t>
            </a:r>
            <a:endParaRPr lang="en-US" sz="4400" dirty="0"/>
          </a:p>
        </p:txBody>
      </p:sp>
      <p:sp>
        <p:nvSpPr>
          <p:cNvPr id="3" name="Content Placeholder 2"/>
          <p:cNvSpPr>
            <a:spLocks noGrp="1"/>
          </p:cNvSpPr>
          <p:nvPr>
            <p:ph idx="1"/>
          </p:nvPr>
        </p:nvSpPr>
        <p:spPr/>
        <p:txBody>
          <a:bodyPr>
            <a:normAutofit lnSpcReduction="10000"/>
          </a:bodyPr>
          <a:lstStyle/>
          <a:p>
            <a:r>
              <a:rPr lang="en-US" dirty="0"/>
              <a:t>While professed Christians are pushing for more conformity to what society views as acceptable, a large segment of the denominational world wants to become more like the biblical pattern. </a:t>
            </a:r>
          </a:p>
          <a:p>
            <a:r>
              <a:rPr lang="en-US" dirty="0"/>
              <a:t>All are cautioned against the love of this world, and against errors. </a:t>
            </a:r>
          </a:p>
          <a:p>
            <a:pPr algn="ctr">
              <a:buNone/>
            </a:pPr>
            <a:r>
              <a:rPr lang="en-US" sz="5800" b="1" i="1" dirty="0"/>
              <a:t>(1 John 2:15) </a:t>
            </a:r>
            <a:endParaRPr lang="en-US" sz="5800" dirty="0"/>
          </a:p>
          <a:p>
            <a:r>
              <a:rPr lang="en-US" dirty="0"/>
              <a:t>As long as we are holding to the Word of God, </a:t>
            </a:r>
            <a:r>
              <a:rPr lang="en-US" b="1" i="1" u="words" dirty="0"/>
              <a:t>we are right where we need to be</a:t>
            </a:r>
            <a:r>
              <a:rPr lang="en-US" b="1" i="1" dirty="0"/>
              <a:t>.</a:t>
            </a:r>
            <a:r>
              <a:rPr lang="en-US" dirty="0"/>
              <a:t> </a:t>
            </a:r>
          </a:p>
          <a:p>
            <a:pPr marL="118872" indent="0">
              <a:buNone/>
            </a:pPr>
            <a:endParaRPr lang="en-US"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37" presetClass="entr" presetSubtype="0" fill="hold" nodeType="afterEffect">
                                  <p:stCondLst>
                                    <p:cond delay="1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u="sng" cap="all" dirty="0"/>
              <a:t>The Right Plan of Salvation Is Taught</a:t>
            </a:r>
            <a:endParaRPr lang="en-US" dirty="0"/>
          </a:p>
        </p:txBody>
      </p:sp>
      <p:sp>
        <p:nvSpPr>
          <p:cNvPr id="11" name="Subtitle 10"/>
          <p:cNvSpPr>
            <a:spLocks noGrp="1"/>
          </p:cNvSpPr>
          <p:nvPr>
            <p:ph type="subTitle" idx="1"/>
          </p:nvPr>
        </p:nvSpPr>
        <p:spPr>
          <a:xfrm>
            <a:off x="1752600" y="228600"/>
            <a:ext cx="5257800" cy="1447800"/>
          </a:xfrm>
        </p:spPr>
        <p:txBody>
          <a:bodyPr>
            <a:normAutofit/>
          </a:bodyPr>
          <a:lstStyle/>
          <a:p>
            <a:r>
              <a:rPr lang="en-US" sz="3600" dirty="0"/>
              <a:t>Not from any man!</a:t>
            </a:r>
          </a:p>
        </p:txBody>
      </p:sp>
      <p:sp>
        <p:nvSpPr>
          <p:cNvPr id="5" name="Rectangle 4"/>
          <p:cNvSpPr/>
          <p:nvPr/>
        </p:nvSpPr>
        <p:spPr>
          <a:xfrm>
            <a:off x="1524000" y="2743200"/>
            <a:ext cx="3962400" cy="369332"/>
          </a:xfrm>
          <a:prstGeom prst="rect">
            <a:avLst/>
          </a:prstGeom>
        </p:spPr>
        <p:txBody>
          <a:bodyPr wrap="square">
            <a:spAutoFit/>
          </a:bodyPr>
          <a:lstStyle/>
          <a:p>
            <a:r>
              <a:rPr lang="en-US" b="1" u="sng" cap="all" dirty="0"/>
              <a:t> </a:t>
            </a:r>
            <a:endParaRPr lang="en-US" dirty="0"/>
          </a:p>
        </p:txBody>
      </p:sp>
      <p:sp>
        <p:nvSpPr>
          <p:cNvPr id="1025" name="Rectangle 1"/>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6" name="Rectangle 2"/>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sp>
        <p:nvSpPr>
          <p:cNvPr id="1027" name="Rectangle 3"/>
          <p:cNvSpPr>
            <a:spLocks noChangeArrowheads="1"/>
          </p:cNvSpPr>
          <p:nvPr/>
        </p:nvSpPr>
        <p:spPr bwMode="auto">
          <a:xfrm>
            <a:off x="1524001" y="74712"/>
            <a:ext cx="320517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400" b="1" u="sng">
                <a:solidFill>
                  <a:srgbClr val="000000"/>
                </a:solidFill>
                <a:latin typeface="Arial" pitchFamily="34" charset="0"/>
                <a:ea typeface="Times New Roman" pitchFamily="18" charset="0"/>
                <a:cs typeface="Times New Roman" pitchFamily="18" charset="0"/>
              </a:rPr>
              <a:t>GOD'S POINT OF VIEW IS TAUGHT:</a:t>
            </a:r>
            <a:endParaRPr lang="en-US">
              <a:latin typeface="Arial" pitchFamily="34" charset="0"/>
              <a:cs typeface="Arial" pitchFamily="34" charset="0"/>
            </a:endParaRPr>
          </a:p>
        </p:txBody>
      </p:sp>
      <p:pic>
        <p:nvPicPr>
          <p:cNvPr id="8" name="Picture 7" descr="book cover -the cultural church.jpg"/>
          <p:cNvPicPr>
            <a:picLocks noChangeAspect="1"/>
          </p:cNvPicPr>
          <p:nvPr/>
        </p:nvPicPr>
        <p:blipFill>
          <a:blip r:embed="rId2" cstate="print"/>
          <a:stretch>
            <a:fillRect/>
          </a:stretch>
        </p:blipFill>
        <p:spPr>
          <a:xfrm>
            <a:off x="8001000" y="228601"/>
            <a:ext cx="2514600" cy="1904549"/>
          </a:xfrm>
          <a:prstGeom prst="rect">
            <a:avLst/>
          </a:prstGeom>
        </p:spPr>
      </p:pic>
      <p:pic>
        <p:nvPicPr>
          <p:cNvPr id="9" name="Picture 8" descr="plan of salvation - banner.jpg"/>
          <p:cNvPicPr>
            <a:picLocks noChangeAspect="1"/>
          </p:cNvPicPr>
          <p:nvPr/>
        </p:nvPicPr>
        <p:blipFill>
          <a:blip r:embed="rId3" cstate="print"/>
          <a:stretch>
            <a:fillRect/>
          </a:stretch>
        </p:blipFill>
        <p:spPr>
          <a:xfrm>
            <a:off x="1676400" y="5257800"/>
            <a:ext cx="3200400" cy="1440180"/>
          </a:xfrm>
          <a:prstGeom prst="rect">
            <a:avLst/>
          </a:prstGeom>
        </p:spPr>
      </p:pic>
    </p:spTree>
  </p:cSld>
  <p:clrMapOvr>
    <a:masterClrMapping/>
  </p:clrMapOvr>
  <p:transition spd="med">
    <p:zoom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408</TotalTime>
  <Words>1084</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Corbel</vt:lpstr>
      <vt:lpstr>Wingdings</vt:lpstr>
      <vt:lpstr>Wingdings 2</vt:lpstr>
      <vt:lpstr>Wingdings 3</vt:lpstr>
      <vt:lpstr>Module</vt:lpstr>
      <vt:lpstr>WHAT IS WRONG WITH THE CHURCH OF CHRIST?  </vt:lpstr>
      <vt:lpstr>Direct your attention to the last 2 verses of our text. </vt:lpstr>
      <vt:lpstr>Part of the Plan</vt:lpstr>
      <vt:lpstr>Things are "right" with the Church when it is obeying the commands of Jesus</vt:lpstr>
      <vt:lpstr>RIGHT where we should be.</vt:lpstr>
      <vt:lpstr>‘The Cultural Church‘ [p.216]</vt:lpstr>
      <vt:lpstr>‘The Cultural Church‘ [p.216]</vt:lpstr>
      <vt:lpstr>Problem still exists today.  (1 Samuel 8:4-5) </vt:lpstr>
      <vt:lpstr>The Right Plan of Salvation Is Taught</vt:lpstr>
      <vt:lpstr>“Faith Only” doctrine is not supported by the Word.</vt:lpstr>
      <vt:lpstr>“Faith Only” doctrine is not supported by the Word.</vt:lpstr>
      <vt:lpstr>My opinions are worthless and so are yours. We are all fallible. </vt:lpstr>
      <vt:lpstr>God's Point of View Is The Standard</vt:lpstr>
      <vt:lpstr>The church is right in not identifying with any denomination.</vt:lpstr>
      <vt:lpstr>The church of Christ is right to teach God's Moral Standard.  </vt:lpstr>
      <vt:lpstr>Right for Refusing To Accommodate</vt:lpstr>
      <vt:lpstr>Consider the Parable of the Sower</vt:lpstr>
      <vt:lpstr>Is the Church wrong for refusing to line up with political correctness?</vt:lpstr>
      <vt:lpstr>The church is right to refuse to accommodate: </vt:lpstr>
      <vt:lpstr>The church is right to refuse to accommodate: </vt:lpstr>
      <vt:lpstr>WHAT IS WRONG WITH THE CHURCH OF CHRIST?  </vt:lpstr>
      <vt:lpstr>Absolutely Nothing!!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WRONG WITH THE CHURCH OF CHRIST?</dc:title>
  <dc:creator>WMaxx</dc:creator>
  <cp:lastModifiedBy>Bill McIlvain</cp:lastModifiedBy>
  <cp:revision>48</cp:revision>
  <dcterms:created xsi:type="dcterms:W3CDTF">2010-07-17T23:12:15Z</dcterms:created>
  <dcterms:modified xsi:type="dcterms:W3CDTF">2023-07-02T17:52:50Z</dcterms:modified>
</cp:coreProperties>
</file>