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82" r:id="rId4"/>
  </p:sldMasterIdLst>
  <p:notesMasterIdLst>
    <p:notesMasterId r:id="rId24"/>
  </p:notesMasterIdLst>
  <p:handoutMasterIdLst>
    <p:handoutMasterId r:id="rId25"/>
  </p:handoutMasterIdLst>
  <p:sldIdLst>
    <p:sldId id="256" r:id="rId5"/>
    <p:sldId id="257" r:id="rId6"/>
    <p:sldId id="258" r:id="rId7"/>
    <p:sldId id="264" r:id="rId8"/>
    <p:sldId id="265" r:id="rId9"/>
    <p:sldId id="266" r:id="rId10"/>
    <p:sldId id="259" r:id="rId11"/>
    <p:sldId id="263" r:id="rId12"/>
    <p:sldId id="260" r:id="rId13"/>
    <p:sldId id="270" r:id="rId14"/>
    <p:sldId id="267" r:id="rId15"/>
    <p:sldId id="268" r:id="rId16"/>
    <p:sldId id="271" r:id="rId17"/>
    <p:sldId id="272" r:id="rId18"/>
    <p:sldId id="273" r:id="rId19"/>
    <p:sldId id="274" r:id="rId20"/>
    <p:sldId id="275" r:id="rId21"/>
    <p:sldId id="261" r:id="rId22"/>
    <p:sldId id="276" r:id="rId23"/>
  </p:sldIdLst>
  <p:sldSz cx="12192000" cy="6858000"/>
  <p:notesSz cx="6858000" cy="9144000"/>
  <p:defaultTextStyle>
    <a:defPPr>
      <a:defRPr lang="en-US"/>
    </a:defPPr>
    <a:lvl1pPr marL="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96" y="19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</a:lstStyle>
          <a:p>
            <a:fld id="{209DC4D6-251A-4E32-9F58-5EF63A864BC7}" type="datetimeFigureOut">
              <a:rPr lang="en-US" smtClean="0"/>
              <a:pPr/>
              <a:t>7/15/2023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</a:lstStyle>
          <a:p>
            <a:fld id="{8457CA08-D0DF-4B92-803D-2F678DDCE25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73271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</a:lstStyle>
          <a:p>
            <a:fld id="{FE1E7E57-1F10-4268-99D2-CEDBAC6DAB5A}" type="datetimeFigureOut">
              <a:rPr lang="en-US" smtClean="0"/>
              <a:pPr/>
              <a:t>7/15/2023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</a:lstStyle>
          <a:p>
            <a:fld id="{1D2386A3-2E31-4C9B-B0BE-45709ADB98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39840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2386A3-2E31-4C9B-B0BE-45709ADB9841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97612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2386A3-2E31-4C9B-B0BE-45709ADB9841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23949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2386A3-2E31-4C9B-B0BE-45709ADB9841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757374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2386A3-2E31-4C9B-B0BE-45709ADB9841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613427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2386A3-2E31-4C9B-B0BE-45709ADB9841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08927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2386A3-2E31-4C9B-B0BE-45709ADB9841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50826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2386A3-2E31-4C9B-B0BE-45709ADB9841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268406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2386A3-2E31-4C9B-B0BE-45709ADB9841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074127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2386A3-2E31-4C9B-B0BE-45709ADB9841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760659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2386A3-2E31-4C9B-B0BE-45709ADB9841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28860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2386A3-2E31-4C9B-B0BE-45709ADB9841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6733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noFill/>
          <a:ln w="12700">
            <a:solidFill>
              <a:prstClr val="black"/>
            </a:solidFill>
          </a:ln>
        </p:spPr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Use multiple</a:t>
            </a:r>
            <a:r>
              <a:rPr lang="en-US" baseline="0" dirty="0"/>
              <a:t> points, if necessary.</a:t>
            </a:r>
            <a:endParaRPr lang="en-US" dirty="0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2386A3-2E31-4C9B-B0BE-45709ADB9841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95076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noFill/>
          <a:ln w="12700">
            <a:solidFill>
              <a:prstClr val="black"/>
            </a:solidFill>
          </a:ln>
        </p:spPr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Use brief bullets and discuss</a:t>
            </a:r>
            <a:r>
              <a:rPr lang="en-US" baseline="0" dirty="0"/>
              <a:t> details verbally.</a:t>
            </a:r>
            <a:endParaRPr lang="en-US" dirty="0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2386A3-2E31-4C9B-B0BE-45709ADB9841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6546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noFill/>
          <a:ln w="12700">
            <a:solidFill>
              <a:prstClr val="black"/>
            </a:solidFill>
          </a:ln>
        </p:spPr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Use brief bullets and discuss</a:t>
            </a:r>
            <a:r>
              <a:rPr lang="en-US" baseline="0" dirty="0"/>
              <a:t> details verbally.</a:t>
            </a:r>
            <a:endParaRPr lang="en-US" dirty="0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2386A3-2E31-4C9B-B0BE-45709ADB9841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25980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noFill/>
          <a:ln w="12700">
            <a:solidFill>
              <a:prstClr val="black"/>
            </a:solidFill>
          </a:ln>
        </p:spPr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Use brief bullets and discuss</a:t>
            </a:r>
            <a:r>
              <a:rPr lang="en-US" baseline="0" dirty="0"/>
              <a:t> details verbally.</a:t>
            </a:r>
            <a:endParaRPr lang="en-US" dirty="0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2386A3-2E31-4C9B-B0BE-45709ADB9841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873567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noFill/>
          <a:ln w="12700">
            <a:solidFill>
              <a:prstClr val="black"/>
            </a:solidFill>
          </a:ln>
        </p:spPr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Use brief bullets and discuss</a:t>
            </a:r>
            <a:r>
              <a:rPr lang="en-US" baseline="0" dirty="0"/>
              <a:t> details verbally.</a:t>
            </a:r>
            <a:endParaRPr lang="en-US" dirty="0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2386A3-2E31-4C9B-B0BE-45709ADB9841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39916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2386A3-2E31-4C9B-B0BE-45709ADB9841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460189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2386A3-2E31-4C9B-B0BE-45709ADB9841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118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914144" y="435936"/>
            <a:ext cx="987552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en-US" noProof="1"/>
              <a:t>Click to edit Master title style</a:t>
            </a:r>
            <a:endParaRPr lang="en-US" dirty="0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910080" y="1850064"/>
            <a:ext cx="9875520" cy="1752600"/>
          </a:xfrm>
        </p:spPr>
        <p:txBody>
          <a:bodyPr/>
          <a:lstStyle>
            <a:lvl1pPr marL="7315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noProof="1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3440A-D04E-4FB0-ACBB-D1FD42651063}" type="datetime1">
              <a:rPr lang="en-US" smtClean="0"/>
              <a:pPr/>
              <a:t>7/15/2023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7EF4D-DD50-400C-9F04-EB20CB99416E}" type="slidenum">
              <a:rPr lang="en-US" sz="2800" smtClean="0">
                <a:solidFill>
                  <a:schemeClr val="tx2"/>
                </a:solidFill>
              </a:rPr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228577" y="1413802"/>
            <a:ext cx="280416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50000" t="50000" r="100000" b="1250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en-US" sz="1800"/>
          </a:p>
        </p:txBody>
      </p:sp>
      <p:sp>
        <p:nvSpPr>
          <p:cNvPr id="9" name="Oval 8"/>
          <p:cNvSpPr/>
          <p:nvPr/>
        </p:nvSpPr>
        <p:spPr>
          <a:xfrm>
            <a:off x="1542901" y="1345016"/>
            <a:ext cx="85344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en-US" sz="1800"/>
          </a:p>
        </p:txBody>
      </p:sp>
    </p:spTree>
  </p:cSld>
  <p:clrMapOvr>
    <a:masterClrMapping/>
  </p:clrMapOvr>
  <p:transition spd="med">
    <p:pull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3440A-D04E-4FB0-ACBB-D1FD42651063}" type="datetime1">
              <a:rPr lang="en-US" smtClean="0"/>
              <a:pPr/>
              <a:t>7/15/2023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7EF4D-DD50-400C-9F04-EB20CB99416E}" type="slidenum">
              <a:rPr lang="en-US" sz="2800" smtClean="0">
                <a:solidFill>
                  <a:schemeClr val="tx2"/>
                </a:solidFill>
              </a:rPr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pull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44000" y="274640"/>
            <a:ext cx="2438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0" y="274641"/>
            <a:ext cx="7416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3440A-D04E-4FB0-ACBB-D1FD42651063}" type="datetime1">
              <a:rPr lang="en-US" smtClean="0"/>
              <a:pPr/>
              <a:t>7/15/2023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7EF4D-DD50-400C-9F04-EB20CB99416E}" type="slidenum">
              <a:rPr lang="en-US" sz="2800" smtClean="0">
                <a:solidFill>
                  <a:schemeClr val="tx2"/>
                </a:solidFill>
              </a:rPr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pull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3440A-D04E-4FB0-ACBB-D1FD42651063}" type="datetime1">
              <a:rPr lang="en-US" smtClean="0"/>
              <a:pPr/>
              <a:t>7/15/2023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7EF4D-DD50-400C-9F04-EB20CB99416E}" type="slidenum">
              <a:rPr lang="en-US" sz="2800" smtClean="0">
                <a:solidFill>
                  <a:schemeClr val="tx2"/>
                </a:solidFill>
              </a:rPr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pull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043853" y="-54"/>
            <a:ext cx="9144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37856" y="2600325"/>
            <a:ext cx="85344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37856" y="1100138"/>
            <a:ext cx="8534400" cy="1509712"/>
          </a:xfrm>
        </p:spPr>
        <p:txBody>
          <a:bodyPr anchor="b"/>
          <a:lstStyle>
            <a:lvl1pPr marL="27432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FADA7-12A5-4168-87FD-0A7BA931419B}" type="datetime1">
              <a:rPr lang="en-US" smtClean="0"/>
              <a:pPr/>
              <a:t>7/15/2023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442B7-F7A6-44F5-A940-BF91B5A1AE3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3048000" y="0"/>
            <a:ext cx="1016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/>
          </a:p>
        </p:txBody>
      </p:sp>
      <p:sp>
        <p:nvSpPr>
          <p:cNvPr id="8" name="Oval 7"/>
          <p:cNvSpPr/>
          <p:nvPr/>
        </p:nvSpPr>
        <p:spPr>
          <a:xfrm>
            <a:off x="2896428" y="2814656"/>
            <a:ext cx="280416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50000" t="50000" r="100000" b="1250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en-US" sz="1800"/>
          </a:p>
        </p:txBody>
      </p:sp>
      <p:sp>
        <p:nvSpPr>
          <p:cNvPr id="9" name="Oval 8"/>
          <p:cNvSpPr/>
          <p:nvPr/>
        </p:nvSpPr>
        <p:spPr>
          <a:xfrm>
            <a:off x="3210752" y="2745870"/>
            <a:ext cx="85344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en-US" sz="1800"/>
          </a:p>
        </p:txBody>
      </p:sp>
    </p:spTree>
  </p:cSld>
  <p:clrMapOvr>
    <a:masterClrMapping/>
  </p:clrMapOvr>
  <p:transition spd="med">
    <p:pull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e 8"/>
          <p:cNvSpPr/>
          <p:nvPr/>
        </p:nvSpPr>
        <p:spPr>
          <a:xfrm>
            <a:off x="-1087902" y="-815922"/>
            <a:ext cx="2185183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/>
          </a:p>
        </p:txBody>
      </p:sp>
      <p:sp>
        <p:nvSpPr>
          <p:cNvPr id="10" name="Oval 9"/>
          <p:cNvSpPr/>
          <p:nvPr/>
        </p:nvSpPr>
        <p:spPr>
          <a:xfrm>
            <a:off x="225089" y="21103"/>
            <a:ext cx="2269588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/>
          </a:p>
        </p:txBody>
      </p:sp>
      <p:sp>
        <p:nvSpPr>
          <p:cNvPr id="11" name="Donut 10"/>
          <p:cNvSpPr/>
          <p:nvPr/>
        </p:nvSpPr>
        <p:spPr>
          <a:xfrm rot="2315675">
            <a:off x="243842" y="1055077"/>
            <a:ext cx="1500956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85000" t="100000" r="1000000" b="30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/>
          </a:p>
        </p:txBody>
      </p:sp>
      <p:sp>
        <p:nvSpPr>
          <p:cNvPr id="12" name="Rectangle 11"/>
          <p:cNvSpPr/>
          <p:nvPr/>
        </p:nvSpPr>
        <p:spPr>
          <a:xfrm>
            <a:off x="1378633" y="-54"/>
            <a:ext cx="10841503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4144" y="274320"/>
            <a:ext cx="999744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14144" y="1524000"/>
            <a:ext cx="48768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034784" y="1524000"/>
            <a:ext cx="48768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C5A2C-8CF9-418C-929E-59F23F70E5F3}" type="datetime1">
              <a:rPr lang="en-US" smtClean="0"/>
              <a:pPr/>
              <a:t>7/15/2023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442B7-F7A6-44F5-A940-BF91B5A1AE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pull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160336"/>
            <a:ext cx="109728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28278"/>
            <a:ext cx="536448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283464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217920" y="328278"/>
            <a:ext cx="536448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283464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969336"/>
            <a:ext cx="536448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969336"/>
            <a:ext cx="536448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69BAF-DF50-49A9-A24B-E772F34D4EE8}" type="datetime1">
              <a:rPr lang="en-US" smtClean="0"/>
              <a:pPr/>
              <a:t>7/15/2023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442B7-F7A6-44F5-A940-BF91B5A1AE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pull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4144" y="274320"/>
            <a:ext cx="9997440" cy="1143000"/>
          </a:xfrm>
        </p:spPr>
        <p:txBody>
          <a:bodyPr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29F9C-0FE7-4725-BBF1-3A439DEFF6B8}" type="datetime1">
              <a:rPr lang="en-US" smtClean="0"/>
              <a:pPr/>
              <a:t>7/15/2023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442B7-F7A6-44F5-A940-BF91B5A1AE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pull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353312" y="0"/>
            <a:ext cx="10838688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92ABE-290F-4556-9BE6-EA283C4356C3}" type="datetime1">
              <a:rPr lang="en-US" smtClean="0"/>
              <a:pPr/>
              <a:t>7/15/2023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442B7-F7A6-44F5-A940-BF91B5A1AE3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353312" y="-54"/>
            <a:ext cx="97536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/>
          </a:p>
        </p:txBody>
      </p:sp>
    </p:spTree>
  </p:cSld>
  <p:clrMapOvr>
    <a:masterClrMapping/>
  </p:clrMapOvr>
  <p:transition spd="med">
    <p:pull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508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435100"/>
            <a:ext cx="5080000" cy="698500"/>
          </a:xfrm>
        </p:spPr>
        <p:txBody>
          <a:bodyPr/>
          <a:lstStyle>
            <a:lvl1pPr marL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609600" y="2133601"/>
            <a:ext cx="108712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37221-B4EC-499E-8F13-52A4FCD99E36}" type="datetime1">
              <a:rPr lang="en-US" smtClean="0"/>
              <a:pPr/>
              <a:t>7/15/2023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442B7-F7A6-44F5-A940-BF91B5A1AE3C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pull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49195" y="1066800"/>
            <a:ext cx="36576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F042D-FBEA-40C8-ACF1-388DE857BC66}" type="datetime1">
              <a:rPr lang="en-US" smtClean="0"/>
              <a:pPr/>
              <a:t>7/15/2023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442B7-F7A6-44F5-A940-BF91B5A1AE3C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016000" y="1066800"/>
            <a:ext cx="6096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0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latinLnBrk="0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Shape 2"/>
          <p:cNvSpPr>
            <a:spLocks noGrp="1"/>
          </p:cNvSpPr>
          <p:nvPr>
            <p:ph type="pic" idx="1"/>
          </p:nvPr>
        </p:nvSpPr>
        <p:spPr>
          <a:xfrm>
            <a:off x="1117600" y="1143004"/>
            <a:ext cx="58928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marL="0" indent="0" algn="l">
              <a:buNone/>
              <a:defRPr sz="3200"/>
            </a:lvl1pPr>
            <a:extLst/>
          </a:lstStyle>
          <a:p>
            <a:pPr marL="0" algn="l"/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528967" y="954341"/>
            <a:ext cx="9144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6671556" y="936786"/>
            <a:ext cx="865632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7600" y="4800600"/>
            <a:ext cx="5892800" cy="762000"/>
          </a:xfrm>
        </p:spPr>
        <p:txBody>
          <a:bodyPr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 spd="med">
    <p:pull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1087902" y="-815922"/>
            <a:ext cx="2185183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/>
          </a:p>
        </p:txBody>
      </p:sp>
      <p:sp>
        <p:nvSpPr>
          <p:cNvPr id="8" name="Oval 7"/>
          <p:cNvSpPr/>
          <p:nvPr/>
        </p:nvSpPr>
        <p:spPr>
          <a:xfrm>
            <a:off x="225089" y="21103"/>
            <a:ext cx="2269588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/>
          </a:p>
        </p:txBody>
      </p:sp>
      <p:sp>
        <p:nvSpPr>
          <p:cNvPr id="11" name="Donut 10"/>
          <p:cNvSpPr/>
          <p:nvPr/>
        </p:nvSpPr>
        <p:spPr>
          <a:xfrm rot="2315675">
            <a:off x="243842" y="1055077"/>
            <a:ext cx="1500956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85000" t="100000" r="1000000" b="30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/>
          </a:p>
        </p:txBody>
      </p:sp>
      <p:sp>
        <p:nvSpPr>
          <p:cNvPr id="12" name="Rectangle 11"/>
          <p:cNvSpPr/>
          <p:nvPr/>
        </p:nvSpPr>
        <p:spPr>
          <a:xfrm>
            <a:off x="1350498" y="-54"/>
            <a:ext cx="10841503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914144" y="274638"/>
            <a:ext cx="999744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lang="en-US" noProof="1"/>
              <a:t>Click to edit Master title style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914144" y="1447800"/>
            <a:ext cx="999744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/>
            <a:r>
              <a:rPr lang="en-US" noProof="1"/>
              <a:t>Click to edit Master text styles</a:t>
            </a:r>
          </a:p>
          <a:p>
            <a:pPr lvl="1"/>
            <a:r>
              <a:rPr lang="en-US" noProof="1"/>
              <a:t>Second level</a:t>
            </a:r>
          </a:p>
          <a:p>
            <a:pPr lvl="2"/>
            <a:r>
              <a:rPr lang="en-US" noProof="1"/>
              <a:t>Third level</a:t>
            </a:r>
          </a:p>
          <a:p>
            <a:pPr lvl="3"/>
            <a:r>
              <a:rPr lang="en-US" noProof="1"/>
              <a:t>Fourth level</a:t>
            </a:r>
          </a:p>
          <a:p>
            <a:pPr lvl="4"/>
            <a:r>
              <a:rPr lang="en-US" noProof="1"/>
              <a:t>Fifth level</a:t>
            </a:r>
            <a:endParaRPr lang="en-US" dirty="0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4775200" y="6305550"/>
            <a:ext cx="2844800" cy="476250"/>
          </a:xfrm>
          <a:prstGeom prst="rect">
            <a:avLst/>
          </a:prstGeom>
        </p:spPr>
        <p:txBody>
          <a:bodyPr anchor="b"/>
          <a:lstStyle>
            <a:lvl1pPr algn="r">
              <a:defRPr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 algn="r"/>
            <a:fld id="{1A33440A-D04E-4FB0-ACBB-D1FD42651063}" type="datetime1">
              <a:rPr lang="en-US" smtClean="0"/>
              <a:pPr algn="r"/>
              <a:t>7/15/2023</a:t>
            </a:fld>
            <a:endParaRPr lang="en-US" sz="1200">
              <a:solidFill>
                <a:schemeClr val="bg2">
                  <a:shade val="50000"/>
                </a:schemeClr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7620000" y="6305550"/>
            <a:ext cx="3860800" cy="476250"/>
          </a:xfrm>
          <a:prstGeom prst="rect">
            <a:avLst/>
          </a:prstGeom>
        </p:spPr>
        <p:txBody>
          <a:bodyPr anchor="b"/>
          <a:lstStyle>
            <a:lvl1pPr>
              <a:defRPr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11484864" y="6305550"/>
            <a:ext cx="609600" cy="476250"/>
          </a:xfrm>
          <a:prstGeom prst="rect">
            <a:avLst/>
          </a:prstGeom>
        </p:spPr>
        <p:txBody>
          <a:bodyPr anchor="b"/>
          <a:lstStyle>
            <a:lvl1pPr algn="ctr">
              <a:defRPr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 algn="ctr"/>
            <a:fld id="{E5C7EF4D-DD50-400C-9F04-EB20CB99416E}" type="slidenum">
              <a:rPr lang="en-US" sz="2800" smtClean="0">
                <a:solidFill>
                  <a:schemeClr val="tx2"/>
                </a:solidFill>
              </a:rPr>
              <a:pPr algn="ctr"/>
              <a:t>‹#›</a:t>
            </a:fld>
            <a:endParaRPr lang="en-US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15" name="Rectangle 14"/>
          <p:cNvSpPr/>
          <p:nvPr/>
        </p:nvSpPr>
        <p:spPr bwMode="invGray">
          <a:xfrm>
            <a:off x="1353312" y="-54"/>
            <a:ext cx="97536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transition spd="med">
    <p:pull dir="d"/>
  </p:transition>
  <p:txStyles>
    <p:titleStyle>
      <a:lvl1pPr algn="l" rtl="0" eaLnBrk="1" latinLnBrk="0" hangingPunct="1">
        <a:spcBef>
          <a:spcPct val="0"/>
        </a:spcBef>
        <a:buNone/>
        <a:defRPr sz="44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ts val="3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ts val="3000"/>
        </a:lnSpc>
        <a:spcBef>
          <a:spcPts val="550"/>
        </a:spcBef>
        <a:buClr>
          <a:schemeClr val="accent1"/>
        </a:buClr>
        <a:buFont typeface="Verdana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ts val="2800"/>
        </a:lnSpc>
        <a:spcBef>
          <a:spcPct val="20000"/>
        </a:spcBef>
        <a:buClr>
          <a:schemeClr val="accent2"/>
        </a:buClr>
        <a:buFont typeface="Wingdings 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spcBef>
          <a:spcPct val="20000"/>
        </a:spcBef>
        <a:buClr>
          <a:schemeClr val="accent5"/>
        </a:buClr>
        <a:buFont typeface="Wingdings 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spcBef>
          <a:spcPct val="20000"/>
        </a:spcBef>
        <a:buClr>
          <a:schemeClr val="accent6"/>
        </a:buClr>
        <a:buFont typeface="Wingdings 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ct val="20000"/>
        </a:spcBef>
        <a:buClr>
          <a:schemeClr val="accent6"/>
        </a:buClr>
        <a:buFont typeface="Wingdings 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spcBef>
          <a:spcPct val="20000"/>
        </a:spcBef>
        <a:buClr>
          <a:schemeClr val="accent6"/>
        </a:buClr>
        <a:buFont typeface="Wingdings 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ctrTitle"/>
          </p:nvPr>
        </p:nvSpPr>
        <p:spPr>
          <a:xfrm>
            <a:off x="2209800" y="76200"/>
            <a:ext cx="9875520" cy="1472184"/>
          </a:xfrm>
        </p:spPr>
        <p:txBody>
          <a:bodyPr>
            <a:normAutofit/>
          </a:bodyPr>
          <a:lstStyle/>
          <a:p>
            <a:r>
              <a:rPr lang="en-US" b="1" dirty="0"/>
              <a:t>Why Should I Be Called A Christian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b="1" dirty="0"/>
              <a:t>Reading - Acts 11:19-26</a:t>
            </a:r>
            <a:endParaRPr lang="en-US" sz="2800" dirty="0"/>
          </a:p>
        </p:txBody>
      </p:sp>
      <p:pic>
        <p:nvPicPr>
          <p:cNvPr id="4" name="Picture 3" descr="empty-tomb 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58000" y="1809112"/>
            <a:ext cx="3416300" cy="4871088"/>
          </a:xfrm>
          <a:prstGeom prst="rect">
            <a:avLst/>
          </a:prstGeom>
        </p:spPr>
      </p:pic>
    </p:spTree>
  </p:cSld>
  <p:clrMapOvr>
    <a:masterClrMapping/>
  </p:clrMapOvr>
  <p:transition spd="med">
    <p:wedg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Ownership</a:t>
            </a:r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en-US" dirty="0"/>
              <a:t>As much as I am thankful for the freedom by being an American, being an American doesn't make me a free man.</a:t>
            </a:r>
          </a:p>
          <a:p>
            <a:pPr>
              <a:lnSpc>
                <a:spcPct val="120000"/>
              </a:lnSpc>
            </a:pPr>
            <a:r>
              <a:rPr lang="en-US" dirty="0"/>
              <a:t>I really can't come and go as I please even in government buildings.</a:t>
            </a:r>
          </a:p>
          <a:p>
            <a:pPr>
              <a:lnSpc>
                <a:spcPct val="120000"/>
              </a:lnSpc>
            </a:pPr>
            <a:r>
              <a:rPr lang="en-US" dirty="0"/>
              <a:t>“Permits” are proof of our servitude</a:t>
            </a:r>
          </a:p>
        </p:txBody>
      </p:sp>
      <p:pic>
        <p:nvPicPr>
          <p:cNvPr id="4" name="Picture 3" descr="number 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753601" y="152400"/>
            <a:ext cx="733425" cy="1066800"/>
          </a:xfrm>
          <a:prstGeom prst="rect">
            <a:avLst/>
          </a:prstGeom>
        </p:spPr>
      </p:pic>
    </p:spTree>
  </p:cSld>
  <p:clrMapOvr>
    <a:masterClrMapping/>
  </p:clrMapOvr>
  <p:transition spd="med">
    <p:pull dir="d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Ownership</a:t>
            </a:r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en-US" dirty="0"/>
              <a:t>In reality we own NOTHING!</a:t>
            </a:r>
          </a:p>
          <a:p>
            <a:pPr>
              <a:lnSpc>
                <a:spcPct val="100000"/>
              </a:lnSpc>
            </a:pPr>
            <a:r>
              <a:rPr lang="en-US" dirty="0"/>
              <a:t>We have ALWAYS been slaves in practically every sense. </a:t>
            </a:r>
          </a:p>
          <a:p>
            <a:pPr algn="ctr">
              <a:lnSpc>
                <a:spcPct val="120000"/>
              </a:lnSpc>
              <a:buNone/>
            </a:pPr>
            <a:r>
              <a:rPr lang="en-US" sz="4400" b="1" i="1" dirty="0"/>
              <a:t>[Romans 6:15-23]</a:t>
            </a:r>
            <a:endParaRPr lang="en-US" sz="4400" dirty="0"/>
          </a:p>
          <a:p>
            <a:pPr algn="ctr">
              <a:lnSpc>
                <a:spcPct val="120000"/>
              </a:lnSpc>
              <a:buNone/>
            </a:pPr>
            <a:r>
              <a:rPr lang="en-US" sz="4400" b="1" i="1" dirty="0"/>
              <a:t>[1 Corinthians 7:22-23]</a:t>
            </a:r>
            <a:endParaRPr lang="en-US" sz="4400" dirty="0"/>
          </a:p>
          <a:p>
            <a:pPr>
              <a:lnSpc>
                <a:spcPct val="100000"/>
              </a:lnSpc>
            </a:pPr>
            <a:r>
              <a:rPr lang="en-US" dirty="0"/>
              <a:t>Notice that you were bought by Christ and purchased by His blood (Acts 20:28)</a:t>
            </a:r>
          </a:p>
        </p:txBody>
      </p:sp>
      <p:pic>
        <p:nvPicPr>
          <p:cNvPr id="4" name="Picture 3" descr="number 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753601" y="152400"/>
            <a:ext cx="733425" cy="1066800"/>
          </a:xfrm>
          <a:prstGeom prst="rect">
            <a:avLst/>
          </a:prstGeom>
        </p:spPr>
      </p:pic>
    </p:spTree>
  </p:cSld>
  <p:clrMapOvr>
    <a:masterClrMapping/>
  </p:clrMapOvr>
  <p:transition spd="med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7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9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2590800" y="274638"/>
            <a:ext cx="7772400" cy="1143000"/>
          </a:xfrm>
        </p:spPr>
        <p:txBody>
          <a:bodyPr>
            <a:normAutofit/>
          </a:bodyPr>
          <a:lstStyle/>
          <a:p>
            <a:r>
              <a:rPr lang="en-US" b="1" dirty="0"/>
              <a:t>HONOR </a:t>
            </a:r>
            <a:r>
              <a:rPr lang="en-US" sz="3600" dirty="0"/>
              <a:t>(For sacrifice offered)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dirty="0"/>
              <a:t> The Holy Spirit says it is inappropriate to be called by the name of someone who didn’t provide the sacrifice for sin.</a:t>
            </a:r>
          </a:p>
          <a:p>
            <a:pPr algn="ctr">
              <a:lnSpc>
                <a:spcPct val="100000"/>
              </a:lnSpc>
              <a:buNone/>
            </a:pPr>
            <a:r>
              <a:rPr lang="en-US" sz="4800" b="1" i="1" dirty="0"/>
              <a:t>[1 Corinthians 1:10-13]</a:t>
            </a:r>
            <a:endParaRPr lang="en-US" dirty="0"/>
          </a:p>
          <a:p>
            <a:pPr>
              <a:lnSpc>
                <a:spcPct val="100000"/>
              </a:lnSpc>
            </a:pPr>
            <a:r>
              <a:rPr lang="en-US" dirty="0"/>
              <a:t>This is an </a:t>
            </a:r>
            <a:r>
              <a:rPr lang="en-US" b="1" dirty="0"/>
              <a:t>undeserved </a:t>
            </a:r>
            <a:r>
              <a:rPr lang="en-US" dirty="0"/>
              <a:t>honor to the one who didn’t die and a </a:t>
            </a:r>
            <a:r>
              <a:rPr lang="en-US" b="1" dirty="0"/>
              <a:t>dishonor </a:t>
            </a:r>
            <a:r>
              <a:rPr lang="en-US" dirty="0"/>
              <a:t>to the one who did.</a:t>
            </a:r>
          </a:p>
        </p:txBody>
      </p:sp>
      <p:pic>
        <p:nvPicPr>
          <p:cNvPr id="4" name="Picture 3" descr="number 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757304" y="152400"/>
            <a:ext cx="726016" cy="1066800"/>
          </a:xfrm>
          <a:prstGeom prst="rect">
            <a:avLst/>
          </a:prstGeom>
        </p:spPr>
      </p:pic>
    </p:spTree>
  </p:cSld>
  <p:clrMapOvr>
    <a:masterClrMapping/>
  </p:clrMapOvr>
  <p:transition spd="med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AUTHORITY </a:t>
            </a:r>
            <a:r>
              <a:rPr lang="en-US" sz="4000" dirty="0"/>
              <a:t>(For salvation</a:t>
            </a:r>
            <a:r>
              <a:rPr lang="en-US" dirty="0"/>
              <a:t>)</a:t>
            </a:r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>
          <a:xfrm>
            <a:off x="2959608" y="2133600"/>
            <a:ext cx="7498080" cy="411480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Aft>
                <a:spcPts val="600"/>
              </a:spcAft>
              <a:buNone/>
            </a:pPr>
            <a:r>
              <a:rPr lang="en-US" sz="4800" b="1" i="1" dirty="0"/>
              <a:t>[Acts 4:7-12] </a:t>
            </a:r>
            <a:endParaRPr lang="en-US" b="1" i="1" dirty="0"/>
          </a:p>
          <a:p>
            <a:pPr>
              <a:buNone/>
            </a:pPr>
            <a:r>
              <a:rPr lang="en-US" b="1" i="1" baseline="30000" dirty="0"/>
              <a:t>…12</a:t>
            </a:r>
            <a:r>
              <a:rPr lang="en-US" b="1" i="1" dirty="0"/>
              <a:t>Nor is there salvation in any other, for there is no other name under heaven given among men by which we must be saved.”</a:t>
            </a:r>
            <a:endParaRPr lang="en-US" dirty="0"/>
          </a:p>
          <a:p>
            <a:r>
              <a:rPr lang="en-US" dirty="0"/>
              <a:t>No other name provides entry into realm of spiritual blessings.</a:t>
            </a:r>
          </a:p>
        </p:txBody>
      </p:sp>
      <p:pic>
        <p:nvPicPr>
          <p:cNvPr id="4" name="Picture 3" descr="number 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757304" y="152401"/>
            <a:ext cx="726016" cy="1066799"/>
          </a:xfrm>
          <a:prstGeom prst="rect">
            <a:avLst/>
          </a:prstGeom>
        </p:spPr>
      </p:pic>
    </p:spTree>
  </p:cSld>
  <p:clrMapOvr>
    <a:masterClrMapping/>
  </p:clrMapOvr>
  <p:transition spd="med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MARRIAGE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Feminist ideology tells women to follow their own agenda and keep or hyphenate maiden name.</a:t>
            </a:r>
          </a:p>
          <a:p>
            <a:pPr algn="ctr">
              <a:buNone/>
            </a:pPr>
            <a:r>
              <a:rPr lang="en-US" sz="4700" b="1" i="1" dirty="0"/>
              <a:t>[Romans 7:1-4]</a:t>
            </a:r>
          </a:p>
          <a:p>
            <a:pPr algn="ctr">
              <a:buNone/>
            </a:pPr>
            <a:endParaRPr lang="en-US" sz="4700" dirty="0"/>
          </a:p>
          <a:p>
            <a:r>
              <a:rPr lang="en-US" dirty="0"/>
              <a:t>We are Married to the one raised from the dead. </a:t>
            </a:r>
          </a:p>
          <a:p>
            <a:r>
              <a:rPr lang="en-US" dirty="0"/>
              <a:t>Do we declare our independence by not wearing His name? </a:t>
            </a:r>
          </a:p>
          <a:p>
            <a:r>
              <a:rPr lang="en-US" dirty="0"/>
              <a:t> Are we embarrassed to wear it? Selfish? </a:t>
            </a:r>
          </a:p>
        </p:txBody>
      </p:sp>
      <p:pic>
        <p:nvPicPr>
          <p:cNvPr id="4" name="Picture 3" descr="number 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764712" y="152400"/>
            <a:ext cx="711200" cy="1066800"/>
          </a:xfrm>
          <a:prstGeom prst="rect">
            <a:avLst/>
          </a:prstGeom>
        </p:spPr>
      </p:pic>
    </p:spTree>
  </p:cSld>
  <p:clrMapOvr>
    <a:masterClrMapping/>
  </p:clrMapOvr>
  <p:transition spd="med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9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PROMINENCE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Because of the price, sacrifice, suffering, authority, resurrection, etc. Christ has been given the </a:t>
            </a:r>
            <a:r>
              <a:rPr lang="en-US" b="1" dirty="0"/>
              <a:t>highest name</a:t>
            </a:r>
          </a:p>
          <a:p>
            <a:pPr algn="ctr">
              <a:spcBef>
                <a:spcPts val="2400"/>
              </a:spcBef>
              <a:spcAft>
                <a:spcPts val="1800"/>
              </a:spcAft>
              <a:buNone/>
            </a:pPr>
            <a:r>
              <a:rPr lang="en-US" sz="5400" b="1" i="1" dirty="0"/>
              <a:t>[Philippians 2:5-10]</a:t>
            </a:r>
            <a:endParaRPr lang="en-US" sz="5400" dirty="0"/>
          </a:p>
          <a:p>
            <a:r>
              <a:rPr lang="en-US" dirty="0"/>
              <a:t>To wear any other name is a step down. </a:t>
            </a:r>
          </a:p>
          <a:p>
            <a:r>
              <a:rPr lang="en-US" dirty="0"/>
              <a:t> When we can wear the name of the King of the Universe, who wants an inferior name?</a:t>
            </a:r>
          </a:p>
          <a:p>
            <a:pPr>
              <a:lnSpc>
                <a:spcPct val="100000"/>
              </a:lnSpc>
            </a:pPr>
            <a:endParaRPr lang="en-US" dirty="0"/>
          </a:p>
        </p:txBody>
      </p:sp>
      <p:pic>
        <p:nvPicPr>
          <p:cNvPr id="4" name="Picture 3" descr="number 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761008" y="152400"/>
            <a:ext cx="718608" cy="1066800"/>
          </a:xfrm>
          <a:prstGeom prst="rect">
            <a:avLst/>
          </a:prstGeom>
        </p:spPr>
      </p:pic>
    </p:spTree>
  </p:cSld>
  <p:clrMapOvr>
    <a:masterClrMapping/>
  </p:clrMapOvr>
  <p:transition spd="med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DIVINE DESIGNATION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Acts 11:26 - The disciples were first called “Christians” in Antioch:</a:t>
            </a:r>
          </a:p>
          <a:p>
            <a:r>
              <a:rPr lang="en-US" dirty="0"/>
              <a:t>Term “called” most often refers to God’s calling.</a:t>
            </a:r>
          </a:p>
          <a:p>
            <a:endParaRPr lang="en-US" dirty="0"/>
          </a:p>
          <a:p>
            <a:r>
              <a:rPr lang="en-US" dirty="0"/>
              <a:t> The context can infer that the call was applied from outside influences.</a:t>
            </a:r>
          </a:p>
          <a:p>
            <a:r>
              <a:rPr lang="en-US" dirty="0"/>
              <a:t>It is certain that the word was approved by the Spirit and used throughout history from this point forward.</a:t>
            </a:r>
          </a:p>
        </p:txBody>
      </p:sp>
      <p:pic>
        <p:nvPicPr>
          <p:cNvPr id="4" name="Picture 3" descr="number 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764712" y="152400"/>
            <a:ext cx="711200" cy="1066800"/>
          </a:xfrm>
          <a:prstGeom prst="rect">
            <a:avLst/>
          </a:prstGeom>
        </p:spPr>
      </p:pic>
    </p:spTree>
  </p:cSld>
  <p:clrMapOvr>
    <a:masterClrMapping/>
  </p:clrMapOvr>
  <p:transition spd="med">
    <p:pull dir="d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COMMENDATION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/>
              <a:t> Jesus commends the church at </a:t>
            </a:r>
            <a:r>
              <a:rPr lang="en-US" dirty="0" err="1"/>
              <a:t>Pergamos</a:t>
            </a:r>
            <a:r>
              <a:rPr lang="en-US" dirty="0"/>
              <a:t> for “holding fast to My name” </a:t>
            </a:r>
            <a:r>
              <a:rPr lang="en-US" b="1" i="1" dirty="0"/>
              <a:t>  </a:t>
            </a:r>
          </a:p>
          <a:p>
            <a:pPr algn="ctr">
              <a:lnSpc>
                <a:spcPct val="100000"/>
              </a:lnSpc>
              <a:spcBef>
                <a:spcPts val="3000"/>
              </a:spcBef>
              <a:spcAft>
                <a:spcPts val="3000"/>
              </a:spcAft>
              <a:buNone/>
            </a:pPr>
            <a:r>
              <a:rPr lang="en-US" sz="6000" b="1" i="1" dirty="0"/>
              <a:t>[Revelation 2:12-13]</a:t>
            </a:r>
            <a:endParaRPr lang="en-US" sz="6000" dirty="0"/>
          </a:p>
          <a:p>
            <a:r>
              <a:rPr lang="en-US" dirty="0"/>
              <a:t>I want to be commended of the Lord, don't you?</a:t>
            </a:r>
          </a:p>
        </p:txBody>
      </p:sp>
      <p:pic>
        <p:nvPicPr>
          <p:cNvPr id="4" name="Picture 3" descr="number 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764712" y="152400"/>
            <a:ext cx="711200" cy="1066800"/>
          </a:xfrm>
          <a:prstGeom prst="rect">
            <a:avLst/>
          </a:prstGeom>
        </p:spPr>
      </p:pic>
    </p:spTree>
  </p:cSld>
  <p:clrMapOvr>
    <a:masterClrMapping/>
  </p:clrMapOvr>
  <p:transition spd="med">
    <p:pull dir="d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Observations:</a:t>
            </a:r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dirty="0"/>
              <a:t>If people are not content with authority for a Bible name, they will not be content with Bible authority for other things.</a:t>
            </a:r>
          </a:p>
          <a:p>
            <a:pPr>
              <a:lnSpc>
                <a:spcPct val="100000"/>
              </a:lnSpc>
            </a:pPr>
            <a:r>
              <a:rPr lang="en-US" dirty="0"/>
              <a:t>Having the right name doesn’t guarantee right relationship. </a:t>
            </a:r>
          </a:p>
          <a:p>
            <a:pPr>
              <a:lnSpc>
                <a:spcPct val="100000"/>
              </a:lnSpc>
            </a:pPr>
            <a:r>
              <a:rPr lang="en-US" dirty="0"/>
              <a:t>But </a:t>
            </a:r>
            <a:r>
              <a:rPr lang="en-US" b="1" dirty="0"/>
              <a:t>not </a:t>
            </a:r>
            <a:r>
              <a:rPr lang="en-US" dirty="0"/>
              <a:t>having right name guarantees </a:t>
            </a:r>
            <a:r>
              <a:rPr lang="en-US" b="1" dirty="0"/>
              <a:t>not having a right relationship!</a:t>
            </a:r>
            <a:endParaRPr lang="en-US" dirty="0"/>
          </a:p>
        </p:txBody>
      </p:sp>
    </p:spTree>
  </p:cSld>
  <p:clrMapOvr>
    <a:masterClrMapping/>
  </p:clrMapOvr>
  <p:transition spd="med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959608" y="1905000"/>
            <a:ext cx="7498080" cy="2971800"/>
          </a:xfrm>
        </p:spPr>
        <p:txBody>
          <a:bodyPr>
            <a:normAutofit/>
          </a:bodyPr>
          <a:lstStyle/>
          <a:p>
            <a:r>
              <a:rPr lang="en-US" dirty="0"/>
              <a:t>We are </a:t>
            </a:r>
            <a:r>
              <a:rPr lang="en-US" b="1" dirty="0"/>
              <a:t>Christians </a:t>
            </a:r>
            <a:r>
              <a:rPr lang="en-US" dirty="0"/>
              <a:t>individually, and collectively we are the </a:t>
            </a:r>
            <a:r>
              <a:rPr lang="en-US" b="1" dirty="0"/>
              <a:t>body of Christ.</a:t>
            </a:r>
            <a:endParaRPr lang="en-US" dirty="0"/>
          </a:p>
        </p:txBody>
      </p:sp>
    </p:spTree>
  </p:cSld>
  <p:clrMapOvr>
    <a:masterClrMapping/>
  </p:clrMapOvr>
  <p:transition spd="med">
    <p:pull dir="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Names are important: </a:t>
            </a:r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Maiden Name:</a:t>
            </a:r>
          </a:p>
          <a:p>
            <a:pPr algn="r"/>
            <a:r>
              <a:rPr lang="en-US" dirty="0"/>
              <a:t> changed to reflect a new family relationship.</a:t>
            </a:r>
          </a:p>
          <a:p>
            <a:r>
              <a:rPr lang="en-US" dirty="0"/>
              <a:t>Adopted children: </a:t>
            </a:r>
          </a:p>
          <a:p>
            <a:pPr algn="r"/>
            <a:r>
              <a:rPr lang="en-US" dirty="0"/>
              <a:t>are given a name to legitimize a family identity.</a:t>
            </a:r>
          </a:p>
          <a:p>
            <a:r>
              <a:rPr lang="en-US" dirty="0"/>
              <a:t>Along with the new name comes new benefits and privileges.</a:t>
            </a:r>
          </a:p>
        </p:txBody>
      </p:sp>
    </p:spTree>
  </p:cSld>
  <p:clrMapOvr>
    <a:masterClrMapping/>
  </p:clrMapOvr>
  <p:transition spd="med">
    <p:pull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Goal and Objective</a:t>
            </a:r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 you call yourself Christian!</a:t>
            </a:r>
          </a:p>
          <a:p>
            <a:r>
              <a:rPr lang="en-US" dirty="0"/>
              <a:t>1. “What </a:t>
            </a:r>
            <a:r>
              <a:rPr lang="en-US" b="1" dirty="0"/>
              <a:t>kind </a:t>
            </a:r>
            <a:r>
              <a:rPr lang="en-US" dirty="0"/>
              <a:t>of Christian are you?” (The name has become generic, like “Coke” "Kleenex" or "Clorox") </a:t>
            </a:r>
          </a:p>
          <a:p>
            <a:r>
              <a:rPr lang="en-US" dirty="0"/>
              <a:t>2.  Are you an original or just a knockoff?</a:t>
            </a:r>
          </a:p>
        </p:txBody>
      </p:sp>
      <p:pic>
        <p:nvPicPr>
          <p:cNvPr id="4" name="Picture 3" descr="coke button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136900" y="3962400"/>
            <a:ext cx="2730500" cy="2730500"/>
          </a:xfrm>
          <a:prstGeom prst="rect">
            <a:avLst/>
          </a:prstGeom>
        </p:spPr>
      </p:pic>
      <p:pic>
        <p:nvPicPr>
          <p:cNvPr id="5" name="Picture 4" descr="clorox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943600" y="4572000"/>
            <a:ext cx="1905000" cy="1905000"/>
          </a:xfrm>
          <a:prstGeom prst="rect">
            <a:avLst/>
          </a:prstGeom>
        </p:spPr>
      </p:pic>
      <p:pic>
        <p:nvPicPr>
          <p:cNvPr id="6" name="Picture 5" descr="kleenex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772400" y="4114800"/>
            <a:ext cx="2381250" cy="2381250"/>
          </a:xfrm>
          <a:prstGeom prst="rect">
            <a:avLst/>
          </a:prstGeom>
        </p:spPr>
      </p:pic>
    </p:spTree>
  </p:cSld>
  <p:clrMapOvr>
    <a:masterClrMapping/>
  </p:clrMapOvr>
  <p:transition spd="med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1914144" y="274638"/>
            <a:ext cx="6163056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Local phone book reveals a lot of religious names.</a:t>
            </a:r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>
          <a:xfrm>
            <a:off x="2959608" y="1676400"/>
            <a:ext cx="7498080" cy="4572000"/>
          </a:xfrm>
        </p:spPr>
        <p:txBody>
          <a:bodyPr>
            <a:normAutofit fontScale="85000" lnSpcReduction="10000"/>
          </a:bodyPr>
          <a:lstStyle/>
          <a:p>
            <a:pPr algn="ctr">
              <a:buNone/>
            </a:pPr>
            <a:r>
              <a:rPr lang="en-US" sz="4000" b="1" dirty="0"/>
              <a:t>Bible characters: </a:t>
            </a:r>
          </a:p>
          <a:p>
            <a:pPr>
              <a:lnSpc>
                <a:spcPct val="150000"/>
              </a:lnSpc>
              <a:spcAft>
                <a:spcPts val="1800"/>
              </a:spcAft>
            </a:pPr>
            <a:r>
              <a:rPr lang="en-US" sz="4800" dirty="0"/>
              <a:t>John Baptist, Paul, Peter, James, John, Matthew, Mark, Luke, Mary (Queen of the Universe), Joseph, Mary Magdalene, Stephen.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B0FDC18-7B17-7C6F-971D-EE0C55391F8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63000" y="60960"/>
            <a:ext cx="3320876" cy="2222148"/>
          </a:xfrm>
          <a:prstGeom prst="rect">
            <a:avLst/>
          </a:prstGeom>
        </p:spPr>
      </p:pic>
    </p:spTree>
  </p:cSld>
  <p:clrMapOvr>
    <a:masterClrMapping/>
  </p:clrMapOvr>
  <p:transition spd="med">
    <p:pull dir="d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1914144" y="274638"/>
            <a:ext cx="5705856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Local phone book reveals a lot of religious names.</a:t>
            </a:r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>
          <a:xfrm>
            <a:off x="2959608" y="1905000"/>
            <a:ext cx="7498080" cy="4343400"/>
          </a:xfrm>
        </p:spPr>
        <p:txBody>
          <a:bodyPr>
            <a:normAutofit fontScale="92500"/>
          </a:bodyPr>
          <a:lstStyle/>
          <a:p>
            <a:pPr algn="ctr">
              <a:buNone/>
            </a:pPr>
            <a:r>
              <a:rPr lang="en-US" sz="4000" b="1" dirty="0"/>
              <a:t>Scholars: </a:t>
            </a:r>
          </a:p>
          <a:p>
            <a:pPr>
              <a:lnSpc>
                <a:spcPct val="150000"/>
              </a:lnSpc>
            </a:pPr>
            <a:r>
              <a:rPr lang="en-US" sz="5400" dirty="0"/>
              <a:t>St. Augustine, St. Frances of Assisi, Thomas Aquinas, John Knox, Martin Luther.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C02D8A9-19D3-E662-6DC7-CA9D9C89C03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63000" y="60960"/>
            <a:ext cx="3320876" cy="2222148"/>
          </a:xfrm>
          <a:prstGeom prst="rect">
            <a:avLst/>
          </a:prstGeom>
        </p:spPr>
      </p:pic>
    </p:spTree>
  </p:cSld>
  <p:clrMapOvr>
    <a:masterClrMapping/>
  </p:clrMapOvr>
  <p:transition spd="med">
    <p:pull dir="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1914144" y="274638"/>
            <a:ext cx="5782056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Local phone book reveals a lot of religious names.</a:t>
            </a:r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>
          <a:xfrm>
            <a:off x="2959608" y="1752600"/>
            <a:ext cx="7498080" cy="4495800"/>
          </a:xfrm>
        </p:spPr>
        <p:txBody>
          <a:bodyPr>
            <a:normAutofit fontScale="92500"/>
          </a:bodyPr>
          <a:lstStyle/>
          <a:p>
            <a:pPr algn="ctr">
              <a:buNone/>
            </a:pPr>
            <a:r>
              <a:rPr lang="en-US" sz="4000" b="1" dirty="0"/>
              <a:t>Geographic places</a:t>
            </a:r>
            <a:r>
              <a:rPr lang="en-US" b="1" dirty="0"/>
              <a:t>: </a:t>
            </a:r>
          </a:p>
          <a:p>
            <a:pPr>
              <a:lnSpc>
                <a:spcPct val="150000"/>
              </a:lnSpc>
            </a:pPr>
            <a:r>
              <a:rPr lang="en-US" sz="4800" dirty="0"/>
              <a:t>Flat Shoals, Bethel, Bethlehem, Shiloh, Antioch, Jerusalem, Canaan, 	Mount Zion.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41FF6EC-136E-5BAA-A62F-CF1FAF4A1D3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14184" y="60960"/>
            <a:ext cx="2869691" cy="1920240"/>
          </a:xfrm>
          <a:prstGeom prst="rect">
            <a:avLst/>
          </a:prstGeom>
        </p:spPr>
      </p:pic>
    </p:spTree>
  </p:cSld>
  <p:clrMapOvr>
    <a:masterClrMapping/>
  </p:clrMapOvr>
  <p:transition spd="med">
    <p:pull dir="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1914144" y="274638"/>
            <a:ext cx="5705856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Local phone book reveals a lot of religious names.</a:t>
            </a:r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>
          <a:xfrm>
            <a:off x="2959608" y="1676400"/>
            <a:ext cx="7498080" cy="45720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4000" b="1" dirty="0"/>
              <a:t>Catchy Titles: </a:t>
            </a:r>
            <a:endParaRPr lang="en-US" b="1" dirty="0"/>
          </a:p>
          <a:p>
            <a:pPr>
              <a:lnSpc>
                <a:spcPct val="150000"/>
              </a:lnSpc>
            </a:pPr>
            <a:r>
              <a:rPr lang="en-US" sz="4000" dirty="0"/>
              <a:t>Voices of Faith, </a:t>
            </a:r>
          </a:p>
          <a:p>
            <a:pPr>
              <a:lnSpc>
                <a:spcPct val="150000"/>
              </a:lnSpc>
            </a:pPr>
            <a:r>
              <a:rPr lang="en-US" sz="4000" dirty="0"/>
              <a:t>Grace Community, </a:t>
            </a:r>
          </a:p>
          <a:p>
            <a:pPr>
              <a:lnSpc>
                <a:spcPct val="150000"/>
              </a:lnSpc>
            </a:pPr>
            <a:r>
              <a:rPr lang="en-US" sz="4000" dirty="0"/>
              <a:t>Chrystal Cathedral, </a:t>
            </a:r>
          </a:p>
          <a:p>
            <a:pPr>
              <a:lnSpc>
                <a:spcPct val="150000"/>
              </a:lnSpc>
            </a:pPr>
            <a:r>
              <a:rPr lang="en-US" sz="4000" dirty="0"/>
              <a:t>Victory Life Center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B6F0619-E446-E582-394B-88ABCF4E267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63000" y="60960"/>
            <a:ext cx="3320876" cy="2222148"/>
          </a:xfrm>
          <a:prstGeom prst="rect">
            <a:avLst/>
          </a:prstGeom>
        </p:spPr>
      </p:pic>
    </p:spTree>
  </p:cSld>
  <p:clrMapOvr>
    <a:masterClrMapping/>
  </p:clrMapOvr>
  <p:transition spd="med">
    <p:pull dir="d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should followers of Christ call themselves? </a:t>
            </a:r>
          </a:p>
        </p:txBody>
      </p:sp>
      <p:sp>
        <p:nvSpPr>
          <p:cNvPr id="3" name="Rectangle 2"/>
          <p:cNvSpPr>
            <a:spLocks noGrp="1"/>
          </p:cNvSpPr>
          <p:nvPr>
            <p:ph type="subTitle" idx="1"/>
          </p:nvPr>
        </p:nvSpPr>
        <p:spPr>
          <a:xfrm>
            <a:off x="1872916" y="2286000"/>
            <a:ext cx="4206240" cy="403860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4000" dirty="0"/>
              <a:t>With what/whom do we wish to be identified?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en-US" sz="4000" dirty="0"/>
          </a:p>
        </p:txBody>
      </p:sp>
      <p:pic>
        <p:nvPicPr>
          <p:cNvPr id="4" name="Picture 3" descr="empty-tomb 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139020" y="2209800"/>
            <a:ext cx="3135280" cy="4470400"/>
          </a:xfrm>
          <a:prstGeom prst="rect">
            <a:avLst/>
          </a:prstGeom>
        </p:spPr>
      </p:pic>
    </p:spTree>
  </p:cSld>
  <p:clrMapOvr>
    <a:masterClrMapping/>
  </p:clrMapOvr>
  <p:transition spd="med">
    <p:wedg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Ownership</a:t>
            </a:r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en-US" dirty="0"/>
              <a:t>We often put our names on our possessions to identify them.</a:t>
            </a:r>
          </a:p>
          <a:p>
            <a:pPr>
              <a:lnSpc>
                <a:spcPct val="120000"/>
              </a:lnSpc>
            </a:pPr>
            <a:r>
              <a:rPr lang="en-US" dirty="0"/>
              <a:t>Baseball glove, test papers, pew ... 	</a:t>
            </a:r>
          </a:p>
          <a:p>
            <a:pPr>
              <a:lnSpc>
                <a:spcPct val="120000"/>
              </a:lnSpc>
            </a:pPr>
            <a:r>
              <a:rPr lang="en-US" dirty="0"/>
              <a:t>(“I don’t see your </a:t>
            </a:r>
            <a:r>
              <a:rPr lang="en-US" b="1" dirty="0"/>
              <a:t>name </a:t>
            </a:r>
            <a:r>
              <a:rPr lang="en-US" dirty="0"/>
              <a:t>on it!”).</a:t>
            </a:r>
          </a:p>
          <a:p>
            <a:pPr>
              <a:lnSpc>
                <a:spcPct val="120000"/>
              </a:lnSpc>
            </a:pPr>
            <a:r>
              <a:rPr lang="en-US" dirty="0"/>
              <a:t>Jesus wants to put His name on us.</a:t>
            </a:r>
          </a:p>
        </p:txBody>
      </p:sp>
      <p:pic>
        <p:nvPicPr>
          <p:cNvPr id="4" name="Picture 3" descr="number 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753601" y="152400"/>
            <a:ext cx="733425" cy="10668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C846235A-D0A1-77C5-A750-57AF882A852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86800" y="2438400"/>
            <a:ext cx="2514600" cy="2514600"/>
          </a:xfrm>
          <a:prstGeom prst="rect">
            <a:avLst/>
          </a:prstGeom>
        </p:spPr>
      </p:pic>
    </p:spTree>
  </p:cSld>
  <p:clrMapOvr>
    <a:masterClrMapping/>
  </p:clrMapOvr>
  <p:transition spd="med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6" presetClass="entr" presetSubtype="21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RecommStrat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51000" t="-20000" r="2000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/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6EDDDB5EE6D98C44930B742096920B300400F5B6D36B3EF94B4E9A635CDF2A18F5B8" ma:contentTypeVersion="30" ma:contentTypeDescription="Create a new document." ma:contentTypeScope="" ma:versionID="b6358c8e9ccf10d22debe3a56dce56ac"/>
</file>

<file path=customXml/itemProps1.xml><?xml version="1.0" encoding="utf-8"?>
<ds:datastoreItem xmlns:ds="http://schemas.openxmlformats.org/officeDocument/2006/customXml" ds:itemID="{C1DE0C9A-E7EA-4130-A638-8C6570FF0C4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94CD6CB-299C-4096-BA81-38593B3F5295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ECFEED9A-8382-41B0-9D45-F76C0CB36BDD}">
  <ds:schemaRefs>
    <ds:schemaRef ds:uri="http://schemas.microsoft.com/office/2006/metadata/contentType"/>
    <ds:schemaRef ds:uri="http://schemas.microsoft.com/office/2006/metadata/properties/metaAttribut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RecommStrat</Template>
  <TotalTime>0</TotalTime>
  <Words>803</Words>
  <Application>Microsoft Office PowerPoint</Application>
  <PresentationFormat>Widescreen</PresentationFormat>
  <Paragraphs>102</Paragraphs>
  <Slides>19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Calibri</vt:lpstr>
      <vt:lpstr>Gill Sans MT</vt:lpstr>
      <vt:lpstr>Verdana</vt:lpstr>
      <vt:lpstr>Wingdings 2</vt:lpstr>
      <vt:lpstr>RecommStrat</vt:lpstr>
      <vt:lpstr>Why Should I Be Called A Christian</vt:lpstr>
      <vt:lpstr>Names are important: </vt:lpstr>
      <vt:lpstr>Goal and Objective</vt:lpstr>
      <vt:lpstr>Local phone book reveals a lot of religious names.</vt:lpstr>
      <vt:lpstr>Local phone book reveals a lot of religious names.</vt:lpstr>
      <vt:lpstr>Local phone book reveals a lot of religious names.</vt:lpstr>
      <vt:lpstr>Local phone book reveals a lot of religious names.</vt:lpstr>
      <vt:lpstr>What should followers of Christ call themselves? </vt:lpstr>
      <vt:lpstr>Ownership</vt:lpstr>
      <vt:lpstr>Ownership</vt:lpstr>
      <vt:lpstr>Ownership</vt:lpstr>
      <vt:lpstr>HONOR (For sacrifice offered)</vt:lpstr>
      <vt:lpstr>AUTHORITY (For salvation)</vt:lpstr>
      <vt:lpstr>MARRIAGE</vt:lpstr>
      <vt:lpstr>PROMINENCE</vt:lpstr>
      <vt:lpstr>DIVINE DESIGNATION</vt:lpstr>
      <vt:lpstr>COMMENDATION</vt:lpstr>
      <vt:lpstr>Observations:</vt:lpstr>
      <vt:lpstr>We are Christians individually, and collectively we are the body of Christ.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2010-07-04T18:52:23Z</dcterms:created>
  <dcterms:modified xsi:type="dcterms:W3CDTF">2023-07-15T18:11:32Z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TC101671299990</vt:lpwstr>
  </property>
</Properties>
</file>