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"/>
  </p:notesMasterIdLst>
  <p:sldIdLst>
    <p:sldId id="260" r:id="rId2"/>
    <p:sldId id="256" r:id="rId3"/>
    <p:sldId id="282" r:id="rId4"/>
    <p:sldId id="283" r:id="rId5"/>
    <p:sldId id="285" r:id="rId6"/>
    <p:sldId id="284" r:id="rId7"/>
  </p:sldIdLst>
  <p:sldSz cx="13758863" cy="7739063"/>
  <p:notesSz cx="7739063" cy="10042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68" y="204"/>
      </p:cViewPr>
      <p:guideLst>
        <p:guide orient="horz" pos="2160"/>
        <p:guide pos="39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FB42603-D731-AFEF-D0B2-F1C9416439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43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EE2B280-231A-7D48-0EFB-057C507494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383088" y="0"/>
            <a:ext cx="33543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7C95AE3C-B8EC-F890-69A6-F87ECC665C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2288" y="752475"/>
            <a:ext cx="6696075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D7976E0-CC6B-BE46-298D-29671F4A5A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4700" y="4770438"/>
            <a:ext cx="6191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E09C5F2-E4BD-AB1E-4B3F-18E20EBA89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39288"/>
            <a:ext cx="33543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4FA887A-A0A8-F97C-5B3B-F7FAC94C8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83088" y="9539288"/>
            <a:ext cx="33543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62ABB61-B5C2-45CF-944B-D80B30DF4E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692609-A1A5-CC61-B1A7-896FCF674303}"/>
              </a:ext>
            </a:extLst>
          </p:cNvPr>
          <p:cNvGrpSpPr>
            <a:grpSpLocks/>
          </p:cNvGrpSpPr>
          <p:nvPr/>
        </p:nvGrpSpPr>
        <p:grpSpPr bwMode="auto">
          <a:xfrm>
            <a:off x="0" y="7939"/>
            <a:ext cx="13754513" cy="7731125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CEB29C1-47E3-F80D-7441-BF225F66C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68CC9972-DCA5-3628-AFE0-0931CEF8EC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81E29C86-3A80-75AC-D877-C2327443EA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CE63C94-C3EC-E8AA-1A4D-04EF7DB5D3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19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B01C67D-370A-982C-C995-D2A8C955B0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5EF6A34-02EA-4ADA-89FB-4C171BD9BC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04D78BEF-FDC6-24CE-40CE-C3F42E688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AD558387-5FDD-A0C8-8EAA-0AC6B0B30F9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C643221E-C503-F7D5-D1D9-4B8BBA03B23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8AACE149-678B-B74B-770B-ADB9075853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817C3ED2-1051-3740-581E-2D2F83D556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F7DF6964-BC67-F54C-ACB6-401964429B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36C7345D-1333-1D19-2063-C7ECCA9D2C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605129" y="2254251"/>
            <a:ext cx="10663881" cy="16160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5128" y="4386264"/>
            <a:ext cx="9630769" cy="1976437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C9F68CC3-1B25-8798-FAAD-DE1D84827E1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27A86068-E652-D31F-3F8A-4167AE04A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45932" y="7051675"/>
            <a:ext cx="4356466" cy="5159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FB741F97-2E83-D6E4-3582-0690FAFF1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E54EC89-1FBE-4B81-8AC8-9A4573CC1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0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8471EA0-703E-B8C8-221B-6118610DD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505820D-FCAE-E2D6-3521-9435E3820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63311D6-D1DC-B9F9-A409-8000D1C6C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73FF-C49E-477A-8BA3-9B8A2576D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1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0138" y="344488"/>
            <a:ext cx="2836161" cy="6534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129" y="344488"/>
            <a:ext cx="8306213" cy="6534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1E0C1AE-D95A-4214-3AB7-C01CBFB6A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C312228-244A-9D21-920D-89CEAFAE1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C540651-D481-C785-E3E8-73194CD53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0A6BA-8D17-4957-B5BF-4B9B2C0A4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60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79097AA-9AF5-AF07-6AC4-C9148245F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7EB2D3C-4B02-0A34-819D-0C151BF24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BA91848-59CC-C35C-F2CC-30F7EFD91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DB21D-64F8-4405-9BFD-12DB6CB7B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7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485" y="4973638"/>
            <a:ext cx="11694817" cy="15367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485" y="3279775"/>
            <a:ext cx="11694817" cy="16938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B6EBC25-8BA9-729B-5DE8-348B34E41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D4B3F56-F3D2-DD96-5F1D-75245FB48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CB4211A-7BAA-FA7F-21C8-78644898D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3188E-57F9-46FF-B62E-0A7548028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128" y="2235200"/>
            <a:ext cx="55701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4026" y="2235200"/>
            <a:ext cx="5572274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02E766C-9E70-8FF7-F0A3-B951363B5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02A176A-2791-82EF-FBA3-C7C7F9B30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4FCD86A-D3B0-26D4-CE81-CC9B4B8A6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C9225-47ED-4EB5-A660-CEBCFF9F2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84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91" y="309564"/>
            <a:ext cx="12384282" cy="1290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91" y="1731963"/>
            <a:ext cx="6079043" cy="7223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291" y="2454275"/>
            <a:ext cx="6079043" cy="4459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0355" y="1731963"/>
            <a:ext cx="6081217" cy="7223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0355" y="2454275"/>
            <a:ext cx="6081217" cy="4459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F662BE1-EFCC-C0C6-414F-DB23A618E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2079A33-E170-C83B-E3CA-A4656AF08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E468ED95-0D35-DD89-DC57-9ECB5B5C4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138D4-60C4-4D44-8243-D2BDAF864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51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8629D4E-9D1E-C394-7B34-34938ECE4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E859055-4A25-849E-2BF9-E8B49B8C4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5B2CA6E-94FF-4882-2F87-9854B47C9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B546-51B6-4E28-A9DA-2E9B7E3AD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2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368DA57-7A0F-E334-174C-DB0F6D590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C9DC092-7124-685D-F4B9-691390BB3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98F3EA5-F4BC-945C-53EE-CBA48D2C7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2B9A5-8270-4513-8F62-B53E021CD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92" y="307976"/>
            <a:ext cx="4528288" cy="1311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703" y="307975"/>
            <a:ext cx="7692870" cy="6605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292" y="1619251"/>
            <a:ext cx="4528288" cy="5294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81309FC-63D9-7DB6-FCA8-4AF1021EB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14E166C-C4F7-9D54-F91A-BA78E37B0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EF48F49-65A0-84C6-083B-8CFEBB1D9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7C42C-566B-4D7C-A2A8-38C3C4F6E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963" y="5418139"/>
            <a:ext cx="8256188" cy="638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6963" y="692150"/>
            <a:ext cx="8256188" cy="4643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6963" y="6056314"/>
            <a:ext cx="8256188" cy="909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D082FFA-E400-E4FB-13E3-93741D371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6B800A3-6713-085D-8D3E-7186C8464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54BECAB-DFAD-89F8-F498-23D3B5F42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10072-21C4-41CF-B29B-7BCA8987E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2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BE4117D-C9C7-2C50-1FCF-924E8F015CBD}"/>
              </a:ext>
            </a:extLst>
          </p:cNvPr>
          <p:cNvGrpSpPr>
            <a:grpSpLocks/>
          </p:cNvGrpSpPr>
          <p:nvPr/>
        </p:nvGrpSpPr>
        <p:grpSpPr bwMode="auto">
          <a:xfrm>
            <a:off x="0" y="7939"/>
            <a:ext cx="13754513" cy="7731125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D792F72-EF8C-65E7-EEED-2CF9CCD53E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8501BB3A-9657-D94B-609D-944FC1FA61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1D9EA321-DBBC-C499-CD1C-9D4F7B6E754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7F1B0585-187A-3E59-18D9-A2FC0C2950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5796E50A-9229-FDD0-0ED8-F1F63D7912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4F3E0B3B-59F5-1D84-46B1-592E4D8036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9B39CE0-BD4E-15AD-8223-1B5BA540A37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80AFE2C2-2814-67FE-EA9A-D209EB838E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>
                <a:extLst>
                  <a:ext uri="{FF2B5EF4-FFF2-40B4-BE49-F238E27FC236}">
                    <a16:creationId xmlns:a16="http://schemas.microsoft.com/office/drawing/2014/main" id="{B9ED731A-CE40-3ABD-191E-CA5717EDE0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19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1F7B7AFC-6CEC-B110-A6F2-513EAA299C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E930FC4F-6E2D-BAB6-C5FB-C64B88622E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>
                <a:extLst>
                  <a:ext uri="{FF2B5EF4-FFF2-40B4-BE49-F238E27FC236}">
                    <a16:creationId xmlns:a16="http://schemas.microsoft.com/office/drawing/2014/main" id="{F4609B20-7E1D-EA5D-F20C-78F169C161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CF41A4B8-E9BA-0736-4369-1B4A9082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5129" y="344489"/>
            <a:ext cx="11351171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5" tIns="50803" rIns="101605" bIns="50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C5864B97-8928-FD17-EBF0-2D393C456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129" y="2235200"/>
            <a:ext cx="11351171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5" tIns="50803" rIns="101605" bIns="50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6CEADD1E-A2CA-5AC2-2ED1-A49353F53F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5129" y="7051675"/>
            <a:ext cx="2866611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5" tIns="50803" rIns="101605" bIns="50803" numCol="1" anchor="t" anchorCtr="0" compatLnSpc="1">
            <a:prstTxWarp prst="textNoShape">
              <a:avLst/>
            </a:prstTxWarp>
          </a:bodyPr>
          <a:lstStyle>
            <a:lvl1pPr defTabSz="1016000" eaLnBrk="1" hangingPunct="1">
              <a:defRPr sz="11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A1BA6968-D0E4-0A58-59A6-741C1CCB83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59031" y="7051675"/>
            <a:ext cx="4356466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5" tIns="50803" rIns="101605" bIns="50803" numCol="1" anchor="t" anchorCtr="0" compatLnSpc="1">
            <a:prstTxWarp prst="textNoShape">
              <a:avLst/>
            </a:prstTxWarp>
          </a:bodyPr>
          <a:lstStyle>
            <a:lvl1pPr algn="ctr" defTabSz="1016000" eaLnBrk="1" hangingPunct="1">
              <a:defRPr sz="11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3143CCBD-F5FF-228C-F69D-507CDC9184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89689" y="7051675"/>
            <a:ext cx="2866611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5" tIns="50803" rIns="101605" bIns="50803" numCol="1" anchor="t" anchorCtr="0" compatLnSpc="1">
            <a:prstTxWarp prst="textNoShape">
              <a:avLst/>
            </a:prstTxWarp>
          </a:bodyPr>
          <a:lstStyle>
            <a:lvl1pPr algn="r" defTabSz="10160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D60403-D17A-4756-B592-3B1A19AFFF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4BED2F6-536D-137E-ADFB-08D7997E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1931"/>
            <a:ext cx="10363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latin typeface="Tahoma" charset="0"/>
              </a:rPr>
              <a:t>The Power Of An Invitation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A635A205-5710-9BCA-4E23-88551B49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431" y="6611938"/>
            <a:ext cx="845820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3600" dirty="0">
                <a:solidFill>
                  <a:srgbClr val="FFFF00"/>
                </a:solidFill>
                <a:latin typeface="Tahoma" charset="0"/>
              </a:rPr>
              <a:t>Reading - Luke 14:16-21</a:t>
            </a:r>
            <a:endParaRPr lang="en-US" altLang="en-US" sz="3600" dirty="0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EF514DC5-E4EC-F40C-C792-E30C1EE9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1431131"/>
            <a:ext cx="748961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770CF-1BD6-B472-E57C-5D8B2D9F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031" y="1423135"/>
            <a:ext cx="4032772" cy="29035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0AC671C4-74F0-5232-EE49-A50501F9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431" y="981929"/>
            <a:ext cx="670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5400" b="1" dirty="0">
                <a:solidFill>
                  <a:srgbClr val="F2F2F2"/>
                </a:solidFill>
                <a:latin typeface="Tahoma" charset="0"/>
              </a:rPr>
              <a:t>Divine Invitations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896021E0-9BE5-47E9-F699-6290530E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" y="2878138"/>
            <a:ext cx="12496800" cy="304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God invited sinners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Isaiah 1:18-19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God invited the destitute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Isaiah 55:1-3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Jesus invites the weary and heavy laden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Matthew 11:28-30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The Holy Spirit invites the thirsty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Revelation 22:17</a:t>
            </a:r>
            <a:endParaRPr lang="en-US" sz="3200" b="1" dirty="0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62A5B1E-27CB-A19B-2046-930E55C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4732734" cy="265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45C746DF-E2AF-1B8D-AA53-119832D69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31" y="72687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5400" b="1" dirty="0">
                <a:solidFill>
                  <a:srgbClr val="F2F2F2"/>
                </a:solidFill>
                <a:latin typeface="Tahoma" charset="0"/>
              </a:rPr>
              <a:t>Human Invitations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395DBFAB-53E0-ED81-85E0-D981B60C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" y="2726531"/>
            <a:ext cx="10820400" cy="465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Prophesied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Isaiah 2:1-3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Andrew invited Peter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John 1:40-42</a:t>
            </a:r>
            <a:endParaRPr lang="en-US" sz="3600" dirty="0">
              <a:solidFill>
                <a:srgbClr val="FFFF00"/>
              </a:solidFill>
              <a:latin typeface="Tahoma" charset="0"/>
            </a:endParaRP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Philip invited Nathaniel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John 1:43-46</a:t>
            </a:r>
            <a:endParaRPr lang="en-US" sz="3600" dirty="0">
              <a:solidFill>
                <a:srgbClr val="FFFF00"/>
              </a:solidFill>
              <a:latin typeface="Tahoma" charset="0"/>
            </a:endParaRP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The Samaritan invited her neighbors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John 4:28-30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Levi invited friends and co-workers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Luke 5:27-29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FF"/>
                </a:solidFill>
                <a:latin typeface="Tahoma" charset="0"/>
              </a:rPr>
              <a:t>Cornelius invited friends and family  </a:t>
            </a:r>
            <a:r>
              <a:rPr lang="en-US" sz="3200" dirty="0">
                <a:solidFill>
                  <a:srgbClr val="FFFF00"/>
                </a:solidFill>
                <a:latin typeface="Tahoma" charset="0"/>
              </a:rPr>
              <a:t>Acts 10:24-33</a:t>
            </a:r>
            <a:endParaRPr lang="en-US" sz="3200" b="1" dirty="0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9CB815E-451F-823E-372C-FFBAE445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997" y="-20387"/>
            <a:ext cx="3166944" cy="23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B8365-7A2B-CE28-563F-E104F1C3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088" y="903684"/>
            <a:ext cx="2743200" cy="237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DC34D326-B109-9E60-F8C9-9D477446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231" y="300238"/>
            <a:ext cx="8153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4000" b="1" dirty="0">
                <a:solidFill>
                  <a:srgbClr val="F2F2F2"/>
                </a:solidFill>
                <a:latin typeface="Tahoma" charset="0"/>
              </a:rPr>
              <a:t>We Have Seen It Work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467BBF0F-9A1A-A105-ABBF-6D57A737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831" y="1126773"/>
            <a:ext cx="8686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charset="0"/>
              </a:rPr>
              <a:t>By God and Jesus, saving souls!</a:t>
            </a:r>
            <a:endParaRPr lang="en-US" dirty="0">
              <a:solidFill>
                <a:srgbClr val="FFFF00"/>
              </a:solidFill>
              <a:latin typeface="Tahoma" charset="0"/>
            </a:endParaRP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charset="0"/>
              </a:rPr>
              <a:t>By disciples, winning souls to Christ!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charset="0"/>
              </a:rPr>
              <a:t>Most today were saved by an invitation!</a:t>
            </a:r>
            <a:endParaRPr lang="en-US" b="1" dirty="0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DA8353E-223E-54CA-300B-8F4C014E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4870510" cy="273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739F4-2AD3-F393-0743-BAA1A7D7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31" y="2945916"/>
            <a:ext cx="6035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800" dirty="0">
                <a:solidFill>
                  <a:srgbClr val="FFFF00"/>
                </a:solidFill>
              </a:rPr>
              <a:t>Let us put it to work!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4F66B70-55D1-4AC6-9FCB-43EA4A657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31" y="4051454"/>
            <a:ext cx="8458200" cy="273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4400" dirty="0">
                <a:solidFill>
                  <a:srgbClr val="FFFFFF"/>
                </a:solidFill>
                <a:latin typeface="Tahoma" charset="0"/>
              </a:rPr>
              <a:t>Invite people to Services</a:t>
            </a:r>
            <a:endParaRPr lang="en-US" sz="4000" dirty="0">
              <a:solidFill>
                <a:srgbClr val="FFFF00"/>
              </a:solidFill>
              <a:latin typeface="Tahoma" charset="0"/>
            </a:endParaRP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4400" dirty="0">
                <a:solidFill>
                  <a:srgbClr val="FFFFFF"/>
                </a:solidFill>
                <a:latin typeface="Tahoma" charset="0"/>
              </a:rPr>
              <a:t>Invite people to study</a:t>
            </a:r>
          </a:p>
          <a:p>
            <a:pPr lvl="1" indent="-457200">
              <a:lnSpc>
                <a:spcPct val="130000"/>
              </a:lnSpc>
              <a:spcBef>
                <a:spcPct val="15000"/>
              </a:spcBef>
              <a:buClr>
                <a:schemeClr val="tx1">
                  <a:lumMod val="95000"/>
                </a:schemeClr>
              </a:buClr>
              <a:buSzPct val="100000"/>
              <a:buFont typeface="Wingdings" charset="2"/>
              <a:buChar char="Ø"/>
              <a:defRPr/>
            </a:pPr>
            <a:r>
              <a:rPr lang="en-US" sz="4400" dirty="0">
                <a:solidFill>
                  <a:srgbClr val="FFFFFF"/>
                </a:solidFill>
                <a:latin typeface="Tahoma" charset="0"/>
              </a:rPr>
              <a:t>Invite people to obey</a:t>
            </a:r>
            <a:endParaRPr lang="en-US" sz="4000" b="1" dirty="0">
              <a:solidFill>
                <a:srgbClr val="FFFF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2E53B-52CA-0FE8-D3F2-DA748B0C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34" y="135731"/>
            <a:ext cx="770219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4ED2908D-4F28-F409-E923-108C265CC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2969" y="187325"/>
            <a:ext cx="1173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E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E6E6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latin typeface="Tahoma" charset="0"/>
              </a:rPr>
              <a:t>The Power Of An Invitation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33D5F5A-F0F3-4510-59C0-689D4A64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231" y="5952333"/>
            <a:ext cx="7696200" cy="12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3600" dirty="0">
                <a:latin typeface="Tahoma" charset="0"/>
              </a:rPr>
              <a:t>Never give up extending invitations</a:t>
            </a:r>
          </a:p>
          <a:p>
            <a:pPr algn="ctr">
              <a:defRPr/>
            </a:pPr>
            <a:r>
              <a:rPr lang="en-US" altLang="ja-JP" sz="3600" dirty="0">
                <a:latin typeface="Tahoma" charset="0"/>
              </a:rPr>
              <a:t>Revelation 3:20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758C88C2-7E51-848F-F511-52AB0389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1810" t="12712" r="23034" b="8080"/>
          <a:stretch/>
        </p:blipFill>
        <p:spPr bwMode="auto">
          <a:xfrm>
            <a:off x="9698831" y="1126331"/>
            <a:ext cx="3200400" cy="45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F5CD6-64AD-65EF-7B77-8A913F0F1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62" b="4025"/>
          <a:stretch/>
        </p:blipFill>
        <p:spPr>
          <a:xfrm>
            <a:off x="602456" y="1380594"/>
            <a:ext cx="2162176" cy="393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9F2DA3-7181-CF16-413E-23C0A5800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431" y="1507330"/>
            <a:ext cx="4648200" cy="39097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718</TotalTime>
  <Words>135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Tahoma</vt:lpstr>
      <vt:lpstr>MS PGothic</vt:lpstr>
      <vt:lpstr>Arial</vt:lpstr>
      <vt:lpstr>Wingdings</vt:lpstr>
      <vt:lpstr>Times New Roman</vt:lpstr>
      <vt:lpstr>Wingdings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Bill-Maxx</dc:creator>
  <cp:lastModifiedBy>Bill McIlvain</cp:lastModifiedBy>
  <cp:revision>33</cp:revision>
  <dcterms:modified xsi:type="dcterms:W3CDTF">2023-09-10T02:25:42Z</dcterms:modified>
</cp:coreProperties>
</file>