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2" y="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12192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12192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-1" y="5479144"/>
            <a:ext cx="12192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799" y="2819401"/>
            <a:ext cx="115824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4800600"/>
            <a:ext cx="10668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21600" y="6356351"/>
            <a:ext cx="38608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98112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83199" y="4392169"/>
            <a:ext cx="16256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425184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7264400" y="2070100"/>
            <a:ext cx="6858000" cy="271780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 rot="5400000">
            <a:off x="7367271" y="2284730"/>
            <a:ext cx="6858000" cy="2288540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53600" y="274639"/>
            <a:ext cx="1930400" cy="5851525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274639"/>
            <a:ext cx="84709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28000" y="6356351"/>
            <a:ext cx="1016000" cy="365125"/>
          </a:xfrm>
        </p:spPr>
        <p:txBody>
          <a:bodyPr/>
          <a:lstStyle/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6051635" y="3329432"/>
            <a:ext cx="6858000" cy="199136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12192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12192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-1" y="5479144"/>
            <a:ext cx="12192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799" y="2819400"/>
            <a:ext cx="115824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999" y="4800600"/>
            <a:ext cx="10668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21600" y="6356351"/>
            <a:ext cx="3860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279136" y="4389121"/>
            <a:ext cx="1621536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25184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98112" y="4261105"/>
            <a:ext cx="162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75184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719072"/>
            <a:ext cx="10997184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29600" y="161544"/>
            <a:ext cx="39624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1200" y="274320"/>
            <a:ext cx="36576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2507" y="1717040"/>
            <a:ext cx="10999893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229600" y="161544"/>
            <a:ext cx="39624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28600"/>
            <a:ext cx="75184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1200" y="228600"/>
            <a:ext cx="37592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193024" y="134112"/>
            <a:ext cx="1016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12192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12192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82880"/>
            <a:ext cx="109728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21E326C-67BE-46CF-9622-8F1FD0D53CE8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C26AB10-A394-4E91-869C-7BB4EB7399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12192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Come Down From Your Tree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dirty="0"/>
              <a:t>Reading – Luke 19:1-10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8397" y="0"/>
            <a:ext cx="3473404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278573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>
                <a:effectLst/>
              </a:rPr>
              <a:t>We Must Climb Above The Crowd to See Jesus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648200"/>
            <a:ext cx="8001000" cy="762000"/>
          </a:xfrm>
        </p:spPr>
        <p:txBody>
          <a:bodyPr>
            <a:noAutofit/>
          </a:bodyPr>
          <a:lstStyle/>
          <a:p>
            <a:r>
              <a:rPr lang="en-US" sz="4800" b="1" u="sng" cap="all" dirty="0"/>
              <a:t>(Luke 19:4)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0"/>
            <a:ext cx="3661437" cy="2650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154769"/>
      </p:ext>
    </p:extLst>
  </p:cSld>
  <p:clrMapOvr>
    <a:masterClrMapping/>
  </p:clrMapOvr>
  <p:transition spd="slow">
    <p:randomBar dir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Lessons from Colossians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Vs. 1-3</a:t>
            </a:r>
            <a:r>
              <a:rPr lang="en-US" dirty="0"/>
              <a:t> 	Is where our mind SHOULD be</a:t>
            </a:r>
          </a:p>
          <a:p>
            <a:r>
              <a:rPr lang="en-US" u="sng" dirty="0"/>
              <a:t>Vs. 4</a:t>
            </a:r>
            <a:r>
              <a:rPr lang="en-US" dirty="0"/>
              <a:t>	We MUST kill the earthly practices of the world.</a:t>
            </a:r>
          </a:p>
          <a:p>
            <a:r>
              <a:rPr lang="en-US" u="sng" dirty="0"/>
              <a:t>Vs. 6-9</a:t>
            </a:r>
            <a:r>
              <a:rPr lang="en-US" dirty="0"/>
              <a:t>	We have to “put off” our personal issues with sin.  </a:t>
            </a:r>
          </a:p>
          <a:p>
            <a:r>
              <a:rPr lang="en-US" u="sng" dirty="0"/>
              <a:t>Vs. 12</a:t>
            </a:r>
            <a:r>
              <a:rPr lang="en-US" dirty="0"/>
              <a:t>	We “put on” the attributes of Jesus.</a:t>
            </a:r>
          </a:p>
          <a:p>
            <a:r>
              <a:rPr lang="en-US" dirty="0"/>
              <a:t>Vs. 14-15	Above all else is Love, peace &amp; thankfulness</a:t>
            </a:r>
          </a:p>
          <a:p>
            <a:r>
              <a:rPr lang="en-US" dirty="0"/>
              <a:t>Zacchaeus made the necessary effort by climbing a tree, with low-lying limbs to provide him with a vantage point to see the Lord.</a:t>
            </a:r>
          </a:p>
          <a:p>
            <a:pPr marL="0" lvl="0" indent="0" algn="ctr">
              <a:buClr>
                <a:srgbClr val="F4680B"/>
              </a:buClr>
              <a:buNone/>
            </a:pPr>
            <a:r>
              <a:rPr lang="en-US" sz="5400" i="1" dirty="0">
                <a:solidFill>
                  <a:srgbClr val="55554A"/>
                </a:solidFill>
              </a:rPr>
              <a:t>(Matthew 6:1-5)  </a:t>
            </a:r>
            <a:endParaRPr lang="en-US" sz="5400" dirty="0">
              <a:solidFill>
                <a:srgbClr val="55554A"/>
              </a:solidFill>
            </a:endParaRPr>
          </a:p>
          <a:p>
            <a:pPr marL="0" lvl="0" indent="0" algn="ctr">
              <a:buClr>
                <a:srgbClr val="F4680B"/>
              </a:buClr>
              <a:buNone/>
            </a:pPr>
            <a:r>
              <a:rPr lang="en-US" sz="5400" i="1" dirty="0">
                <a:solidFill>
                  <a:srgbClr val="55554A"/>
                </a:solidFill>
              </a:rPr>
              <a:t>(2 Corinthians 10:12)</a:t>
            </a:r>
            <a:endParaRPr lang="en-US" sz="5400" dirty="0">
              <a:solidFill>
                <a:srgbClr val="55554A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5369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/>
              </a:rPr>
              <a:t>Being Invited Is a Joyous Thing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648200"/>
            <a:ext cx="8001000" cy="762000"/>
          </a:xfrm>
        </p:spPr>
        <p:txBody>
          <a:bodyPr>
            <a:noAutofit/>
          </a:bodyPr>
          <a:lstStyle/>
          <a:p>
            <a:r>
              <a:rPr lang="en-US" sz="4800" b="1" u="sng" cap="all" dirty="0"/>
              <a:t>(Luke 19:6)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2508" y="91302"/>
            <a:ext cx="3988058" cy="242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220293"/>
      </p:ext>
    </p:extLst>
  </p:cSld>
  <p:clrMapOvr>
    <a:masterClrMapping/>
  </p:clrMapOvr>
  <p:transition spd="slow">
    <p:randomBar dir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82880"/>
            <a:ext cx="8991600" cy="1111664"/>
          </a:xfrm>
        </p:spPr>
        <p:txBody>
          <a:bodyPr>
            <a:noAutofit/>
          </a:bodyPr>
          <a:lstStyle/>
          <a:p>
            <a:r>
              <a:rPr lang="en-US" sz="6600" dirty="0"/>
              <a:t>Gospel" means "good news."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8305800" cy="4525963"/>
          </a:xfrm>
        </p:spPr>
        <p:txBody>
          <a:bodyPr>
            <a:normAutofit/>
          </a:bodyPr>
          <a:lstStyle/>
          <a:p>
            <a:r>
              <a:rPr lang="en-US" sz="4400" b="1" i="1" dirty="0"/>
              <a:t>(Romans 14:17) </a:t>
            </a:r>
            <a:endParaRPr lang="en-US" sz="4400" b="1" dirty="0"/>
          </a:p>
          <a:p>
            <a:r>
              <a:rPr lang="en-US" sz="3600" b="1" dirty="0"/>
              <a:t>The gospel contains the power to save. </a:t>
            </a:r>
            <a:r>
              <a:rPr lang="en-US" sz="4400" b="1" i="1" dirty="0"/>
              <a:t>(Romans 1:16) </a:t>
            </a:r>
          </a:p>
          <a:p>
            <a:r>
              <a:rPr lang="en-US" sz="4400" b="1" i="1" dirty="0"/>
              <a:t>(Romans 15:13) </a:t>
            </a: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1076" y="1600200"/>
            <a:ext cx="3200399" cy="4267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62851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"/>
            <a:ext cx="10363200" cy="1111664"/>
          </a:xfrm>
        </p:spPr>
        <p:txBody>
          <a:bodyPr>
            <a:noAutofit/>
          </a:bodyPr>
          <a:lstStyle/>
          <a:p>
            <a:r>
              <a:rPr lang="en-US" sz="4800" dirty="0"/>
              <a:t>“Show me your faith without your works” [James 2:18]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1201400" cy="4525963"/>
          </a:xfrm>
        </p:spPr>
        <p:txBody>
          <a:bodyPr>
            <a:normAutofit/>
          </a:bodyPr>
          <a:lstStyle/>
          <a:p>
            <a:r>
              <a:rPr lang="en-US" sz="3200" dirty="0"/>
              <a:t>Zacchaeus shows his character as he is trying to follow the “Law of Moses”</a:t>
            </a:r>
          </a:p>
          <a:p>
            <a:r>
              <a:rPr lang="en-US" sz="3200" dirty="0"/>
              <a:t>If he cheated anyone, he repented of his sins and made the necessary four-fold restitution as required. </a:t>
            </a:r>
            <a:r>
              <a:rPr lang="en-US" sz="1800" b="1" i="1" dirty="0"/>
              <a:t>(Exodus 22:1-2) (2 Samuel 12:6) </a:t>
            </a:r>
            <a:endParaRPr lang="en-US" sz="4800" b="1" i="1" dirty="0"/>
          </a:p>
          <a:p>
            <a:r>
              <a:rPr lang="en-US" sz="3200" dirty="0"/>
              <a:t>Repentance is an active thing. IF Zacchaeus’ former life was ruled by greed for money; now he will live for the Lord.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987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"/>
            <a:ext cx="10591800" cy="1111664"/>
          </a:xfrm>
        </p:spPr>
        <p:txBody>
          <a:bodyPr>
            <a:noAutofit/>
          </a:bodyPr>
          <a:lstStyle/>
          <a:p>
            <a:r>
              <a:rPr lang="en-US" dirty="0"/>
              <a:t>Jesus looked at Zacchaeus and called him by name </a:t>
            </a:r>
            <a:r>
              <a:rPr lang="en-US" sz="3200" dirty="0"/>
              <a:t>(Luke 19:5)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Were they ever introduced? </a:t>
            </a:r>
          </a:p>
          <a:p>
            <a:r>
              <a:rPr lang="en-US" sz="2800" dirty="0"/>
              <a:t>Jesus, who knew all things, knew his name as well as his heart.</a:t>
            </a:r>
          </a:p>
          <a:p>
            <a:r>
              <a:rPr lang="en-US" sz="2800" dirty="0"/>
              <a:t>Jesus looks upon a short, despised, tax collector and takes the time to go to his house.</a:t>
            </a:r>
          </a:p>
          <a:p>
            <a:r>
              <a:rPr lang="en-US" sz="2800" dirty="0"/>
              <a:t>How special Zacchaeus must be!  How special </a:t>
            </a:r>
            <a:r>
              <a:rPr lang="en-US" sz="2800" u="sng" dirty="0"/>
              <a:t>we</a:t>
            </a:r>
            <a:r>
              <a:rPr lang="en-US" sz="2800" dirty="0"/>
              <a:t> are, for we are no better than Zacchaeus — we have all sinned and fallen short of God's glory.</a:t>
            </a:r>
          </a:p>
          <a:p>
            <a:r>
              <a:rPr lang="en-US" sz="2800" dirty="0"/>
              <a:t>We should think of ourselves as least of all the saints </a:t>
            </a:r>
            <a:r>
              <a:rPr lang="en-US" b="1" dirty="0"/>
              <a:t>[Ephesians 3:8]</a:t>
            </a:r>
            <a:r>
              <a:rPr lang="en-US" sz="2800" dirty="0"/>
              <a:t>, and especially privileged to be numbered among those of whom the world is not worthy.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26551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b="1" dirty="0">
                <a:effectLst/>
              </a:rPr>
              <a:t>Jesus is calling YOUR name!</a:t>
            </a:r>
            <a:endParaRPr lang="en-US" sz="11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648200"/>
            <a:ext cx="8001000" cy="762000"/>
          </a:xfrm>
        </p:spPr>
        <p:txBody>
          <a:bodyPr>
            <a:noAutofit/>
          </a:bodyPr>
          <a:lstStyle/>
          <a:p>
            <a:r>
              <a:rPr lang="en-US" sz="4800" b="1" u="sng" cap="all" dirty="0"/>
              <a:t>(Matthew 11:28-29)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93610" y="76200"/>
            <a:ext cx="2844800" cy="16002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DB0161B-4CFC-E70F-07F3-5621C83127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916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970142"/>
      </p:ext>
    </p:extLst>
  </p:cSld>
  <p:clrMapOvr>
    <a:masterClrMapping/>
  </p:clrMapOvr>
  <p:transition spd="slow">
    <p:randomBar dir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Zacchaeus was a chief publican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Verse 2 tells us plainly that Zacchaeus was “rich”. How do you define “rich”?</a:t>
            </a:r>
          </a:p>
          <a:p>
            <a:r>
              <a:rPr lang="en-US" sz="3600" b="1" dirty="0"/>
              <a:t>The way he obtained his riches maybe was the reason others considered him a sinner.</a:t>
            </a:r>
          </a:p>
          <a:p>
            <a:r>
              <a:rPr lang="en-US" sz="3600" b="1" dirty="0"/>
              <a:t>He could have inherited his wealth or he could have earned it by being industrious.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0106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Fisherman vs. Industrialist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7000" contrast="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828800"/>
            <a:ext cx="4160557" cy="312420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1600200"/>
            <a:ext cx="2565400" cy="3759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14600" y="5562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Being Industrious Can Have Disadvantages Too</a:t>
            </a:r>
          </a:p>
        </p:txBody>
      </p:sp>
    </p:spTree>
    <p:extLst>
      <p:ext uri="{BB962C8B-B14F-4D97-AF65-F5344CB8AC3E}">
        <p14:creationId xmlns:p14="http://schemas.microsoft.com/office/powerpoint/2010/main" val="3377637111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Jericho was considered to be a rich city.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Comparable to Beverly Hills in our time.  </a:t>
            </a:r>
            <a:r>
              <a:rPr lang="en-US" sz="3200" b="1" i="1" dirty="0"/>
              <a:t> </a:t>
            </a:r>
          </a:p>
          <a:p>
            <a:r>
              <a:rPr lang="en-US" sz="3200" b="1" dirty="0"/>
              <a:t>Consider some lessons we can learn from Zacchaeus in (Luke 19:1-10)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810000"/>
            <a:ext cx="2000250" cy="2667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B656E7C-2EF4-E5B7-4818-FFCC777836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2177" y="3086894"/>
            <a:ext cx="5055847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137658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599" y="2819400"/>
            <a:ext cx="8686800" cy="1676400"/>
          </a:xfrm>
        </p:spPr>
        <p:txBody>
          <a:bodyPr/>
          <a:lstStyle/>
          <a:p>
            <a:r>
              <a:rPr lang="en-US" sz="6000" b="1" dirty="0">
                <a:effectLst/>
              </a:rPr>
              <a:t>God does not play Favorites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b="1" i="1" dirty="0"/>
              <a:t>"...a man that is a sinner." (v. 7)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52401"/>
            <a:ext cx="3051837" cy="2209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744738"/>
      </p:ext>
    </p:extLst>
  </p:cSld>
  <p:clrMapOvr>
    <a:masterClrMapping/>
  </p:clrMapOvr>
  <p:transition spd="slow">
    <p:randomBar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Tax collectors were notoriously crooked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8305800" cy="4953000"/>
          </a:xfrm>
        </p:spPr>
        <p:txBody>
          <a:bodyPr>
            <a:noAutofit/>
          </a:bodyPr>
          <a:lstStyle/>
          <a:p>
            <a:r>
              <a:rPr lang="en-US" sz="2800" dirty="0"/>
              <a:t>Stereotypes are justified by the majority. </a:t>
            </a:r>
          </a:p>
          <a:p>
            <a:r>
              <a:rPr lang="en-US" sz="2800" dirty="0"/>
              <a:t>After collecting the Roman tax, Rome asked no questions.</a:t>
            </a:r>
          </a:p>
          <a:p>
            <a:r>
              <a:rPr lang="en-US" sz="2800" dirty="0"/>
              <a:t>Tax collectors could (and did) exact more taxes than necessary and merely pocketed the excess.</a:t>
            </a:r>
          </a:p>
          <a:p>
            <a:r>
              <a:rPr lang="en-US" sz="2800" dirty="0"/>
              <a:t>Note John the Baptist's words to them: </a:t>
            </a:r>
            <a:r>
              <a:rPr lang="en-US" sz="2800" b="1" i="1" dirty="0"/>
              <a:t>(Luke 3:13) </a:t>
            </a:r>
          </a:p>
          <a:p>
            <a:r>
              <a:rPr lang="en-US" sz="2800" dirty="0"/>
              <a:t>The Jews would have had Jesus to play favorites in verse 7. </a:t>
            </a:r>
          </a:p>
          <a:p>
            <a:r>
              <a:rPr lang="en-US" sz="2800" b="1" i="1" dirty="0"/>
              <a:t>Note what was said in </a:t>
            </a:r>
            <a:r>
              <a:rPr lang="en-US" sz="3200" b="1" i="1" dirty="0"/>
              <a:t>(Acts 10:34-35) 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1600200"/>
            <a:ext cx="2850896" cy="319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13807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>
                <a:effectLst/>
              </a:rPr>
              <a:t>Pride Will Block Our View of Jesus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648200"/>
            <a:ext cx="8001000" cy="533400"/>
          </a:xfrm>
        </p:spPr>
        <p:txBody>
          <a:bodyPr>
            <a:noAutofit/>
          </a:bodyPr>
          <a:lstStyle/>
          <a:p>
            <a:r>
              <a:rPr lang="en-US" sz="4800" b="1" u="sng" cap="all" dirty="0"/>
              <a:t>(Luke 19:3-4)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8207" y="76200"/>
            <a:ext cx="3293594" cy="238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31160"/>
      </p:ext>
    </p:extLst>
  </p:cSld>
  <p:clrMapOvr>
    <a:masterClrMapping/>
  </p:clrMapOvr>
  <p:transition spd="slow">
    <p:randomBar dir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82880"/>
            <a:ext cx="11430000" cy="1111664"/>
          </a:xfrm>
        </p:spPr>
        <p:txBody>
          <a:bodyPr>
            <a:noAutofit/>
          </a:bodyPr>
          <a:lstStyle/>
          <a:p>
            <a:r>
              <a:rPr lang="en-US" sz="4400" dirty="0"/>
              <a:t>If Zacchaeus had been prideful; he would have never climbed the tree.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1600200"/>
            <a:ext cx="5410200" cy="5181600"/>
          </a:xfrm>
        </p:spPr>
        <p:txBody>
          <a:bodyPr>
            <a:normAutofit/>
          </a:bodyPr>
          <a:lstStyle/>
          <a:p>
            <a:r>
              <a:rPr lang="en-US" sz="3200" b="1" dirty="0"/>
              <a:t>The scripture says he was rich.</a:t>
            </a:r>
            <a:r>
              <a:rPr lang="en-US" sz="3200" b="1" i="1" dirty="0"/>
              <a:t>(Matthew 19:23-24) </a:t>
            </a:r>
          </a:p>
          <a:p>
            <a:r>
              <a:rPr lang="en-US" sz="3200" b="1" dirty="0"/>
              <a:t>Imagine the indignity of a man of his stature climbing a tree like some child.</a:t>
            </a:r>
          </a:p>
          <a:p>
            <a:r>
              <a:rPr lang="en-US" sz="3200" b="1" dirty="0"/>
              <a:t>Zacchaeus threw decorum out the door.    </a:t>
            </a:r>
          </a:p>
          <a:p>
            <a:r>
              <a:rPr lang="en-US" sz="3200" b="1" dirty="0"/>
              <a:t>He didn’t want to miss seeing Jesus.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600200"/>
            <a:ext cx="410718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250961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"/>
            <a:ext cx="10439400" cy="1111664"/>
          </a:xfrm>
        </p:spPr>
        <p:txBody>
          <a:bodyPr>
            <a:noAutofit/>
          </a:bodyPr>
          <a:lstStyle/>
          <a:p>
            <a:r>
              <a:rPr lang="en-US" sz="4800" dirty="0"/>
              <a:t>Pride can be a barrier that would deter our way to heaven.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Let us take heed, lest when we have brought others so far, the gates should prove too narrow for ourselves. </a:t>
            </a:r>
          </a:p>
          <a:p>
            <a:r>
              <a:rPr lang="en-US" sz="3200" b="1" dirty="0"/>
              <a:t>Pride is at the root of all other sins: envy, contention, discontent, and all hindrances that would prevent renewal. </a:t>
            </a:r>
          </a:p>
          <a:p>
            <a:r>
              <a:rPr lang="en-US" sz="3200" b="1" dirty="0"/>
              <a:t>Are you too “good” to repent? </a:t>
            </a:r>
          </a:p>
          <a:p>
            <a:r>
              <a:rPr lang="en-US" sz="4400" b="1" i="1" dirty="0"/>
              <a:t>(1 John 2:16)</a:t>
            </a:r>
            <a:endParaRPr lang="en-US" sz="44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93936E-7539-411A-9250-D75C719EDF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06920"/>
            <a:ext cx="4576618" cy="305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92410"/>
      </p:ext>
    </p:extLst>
  </p:cSld>
  <p:clrMapOvr>
    <a:masterClrMapping/>
  </p:clrMapOvr>
  <p:transition spd="slow">
    <p:randomBar dir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275</TotalTime>
  <Words>701</Words>
  <Application>Microsoft Office PowerPoint</Application>
  <PresentationFormat>Widescreen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Bodoni MT Condensed</vt:lpstr>
      <vt:lpstr>Courier New</vt:lpstr>
      <vt:lpstr>Franklin Gothic Book</vt:lpstr>
      <vt:lpstr>Wingdings</vt:lpstr>
      <vt:lpstr>Decatur</vt:lpstr>
      <vt:lpstr>Come Down From Your Tree</vt:lpstr>
      <vt:lpstr>Zacchaeus was a chief publican</vt:lpstr>
      <vt:lpstr>Fisherman vs. Industrialist</vt:lpstr>
      <vt:lpstr>Jericho was considered to be a rich city. </vt:lpstr>
      <vt:lpstr>God does not play Favorites</vt:lpstr>
      <vt:lpstr>Tax collectors were notoriously crooked</vt:lpstr>
      <vt:lpstr>Pride Will Block Our View of Jesus</vt:lpstr>
      <vt:lpstr>If Zacchaeus had been prideful; he would have never climbed the tree.</vt:lpstr>
      <vt:lpstr>Pride can be a barrier that would deter our way to heaven.</vt:lpstr>
      <vt:lpstr>We Must Climb Above The Crowd to See Jesus</vt:lpstr>
      <vt:lpstr>Lessons from Colossians 3</vt:lpstr>
      <vt:lpstr>Being Invited Is a Joyous Thing</vt:lpstr>
      <vt:lpstr>Gospel" means "good news." </vt:lpstr>
      <vt:lpstr>“Show me your faith without your works” [James 2:18]</vt:lpstr>
      <vt:lpstr>Jesus looked at Zacchaeus and called him by name (Luke 19:5)</vt:lpstr>
      <vt:lpstr>Jesus is calling YOUR name!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Come Down From Your Tree</dc:title>
  <dc:creator>WMaxx</dc:creator>
  <cp:lastModifiedBy>Bill McIlvain</cp:lastModifiedBy>
  <cp:revision>28</cp:revision>
  <dcterms:created xsi:type="dcterms:W3CDTF">2011-01-16T05:57:35Z</dcterms:created>
  <dcterms:modified xsi:type="dcterms:W3CDTF">2023-10-14T20:10:47Z</dcterms:modified>
</cp:coreProperties>
</file>