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7" r:id="rId21"/>
    <p:sldId id="276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10F4-0414-4C65-BE85-E0D1527B4F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8D04-2D42-409A-8C87-E1E80BD25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489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800" y="1219200"/>
            <a:ext cx="85344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2971800"/>
            <a:ext cx="7620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5943600"/>
            <a:ext cx="2844800" cy="228600"/>
          </a:xfrm>
        </p:spPr>
        <p:txBody>
          <a:bodyPr/>
          <a:lstStyle>
            <a:lvl1pPr algn="l"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5715000"/>
            <a:ext cx="3556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711200" cy="228600"/>
          </a:xfrm>
        </p:spPr>
        <p:txBody>
          <a:bodyPr/>
          <a:lstStyle>
            <a:lvl1pPr algn="l"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491" y="274638"/>
            <a:ext cx="7575020" cy="147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2279" y="2057400"/>
            <a:ext cx="7571232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533401"/>
            <a:ext cx="23368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533401"/>
            <a:ext cx="6705600" cy="542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2057401"/>
            <a:ext cx="98552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3395" y="3810001"/>
            <a:ext cx="7185212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491" y="274638"/>
            <a:ext cx="7575020" cy="147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057401"/>
            <a:ext cx="36576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057401"/>
            <a:ext cx="36576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491" y="274638"/>
            <a:ext cx="7575020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967753"/>
            <a:ext cx="36576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819400"/>
            <a:ext cx="36576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967753"/>
            <a:ext cx="36576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819400"/>
            <a:ext cx="36576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1"/>
            <a:ext cx="12192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367" y="438150"/>
            <a:ext cx="36576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38150"/>
            <a:ext cx="58928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252" y="2514600"/>
            <a:ext cx="2647949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1"/>
            <a:ext cx="12192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367" y="438150"/>
            <a:ext cx="36576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6733" y="685800"/>
            <a:ext cx="7018867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72" y="2514600"/>
            <a:ext cx="2645664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8491" y="274638"/>
            <a:ext cx="7575020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057400"/>
            <a:ext cx="6705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4770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248400"/>
            <a:ext cx="7112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2860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“Rapture”</a:t>
            </a:r>
          </a:p>
          <a:p>
            <a:pPr algn="ctr"/>
            <a:r>
              <a:rPr lang="en-US" b="1" dirty="0"/>
              <a:t>As it relates to Daniel 2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43400" y="6096000"/>
            <a:ext cx="6062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Reading - 1 Thessalonians 4:13-18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aptu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5370" y="1676400"/>
            <a:ext cx="3479342" cy="2590800"/>
          </a:xfrm>
          <a:prstGeom prst="rect">
            <a:avLst/>
          </a:prstGeom>
        </p:spPr>
      </p:pic>
      <p:pic>
        <p:nvPicPr>
          <p:cNvPr id="6" name="Picture 5" descr="Rapture millions miss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322" y="1027"/>
            <a:ext cx="3167278" cy="6618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 Running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1" y="1447800"/>
            <a:ext cx="329184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8" y="274638"/>
            <a:ext cx="7184032" cy="1020762"/>
          </a:xfrm>
        </p:spPr>
        <p:txBody>
          <a:bodyPr>
            <a:normAutofit/>
          </a:bodyPr>
          <a:lstStyle/>
          <a:p>
            <a:r>
              <a:rPr lang="en-US" sz="5400" b="1" dirty="0"/>
              <a:t>The Rapture Adventists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1" cy="5334000"/>
          </a:xfrm>
        </p:spPr>
        <p:txBody>
          <a:bodyPr>
            <a:noAutofit/>
          </a:bodyPr>
          <a:lstStyle/>
          <a:p>
            <a:r>
              <a:rPr lang="en-US" sz="2800" b="1" dirty="0"/>
              <a:t>Many people have been influenced by the writings of NASA Scientist, Edgar Whisenant in relation to the course of events that will lead up to this proposed Rapture/Tribulation. </a:t>
            </a:r>
          </a:p>
          <a:p>
            <a:r>
              <a:rPr lang="en-US" sz="2800" b="1" dirty="0"/>
              <a:t>An Adventist group in Florida held a 3-day seminar to explain or forecast these happenings.</a:t>
            </a:r>
          </a:p>
          <a:p>
            <a:r>
              <a:rPr lang="en-US" sz="2800" b="1" dirty="0"/>
              <a:t>They used Mr. Whisenant’s writing; "On Borrowed Time" as the study text where he "proves" how  Daniel Chapter 2 is to be fulfilled</a:t>
            </a:r>
            <a:r>
              <a:rPr lang="en-US" sz="2400" b="1" dirty="0"/>
              <a:t>.</a:t>
            </a:r>
          </a:p>
        </p:txBody>
      </p:sp>
      <p:pic>
        <p:nvPicPr>
          <p:cNvPr id="4" name="Picture 3" descr="edgar whisen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4636"/>
            <a:ext cx="1351281" cy="152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153400" cy="1477962"/>
          </a:xfrm>
        </p:spPr>
        <p:txBody>
          <a:bodyPr>
            <a:noAutofit/>
          </a:bodyPr>
          <a:lstStyle/>
          <a:p>
            <a:r>
              <a:rPr lang="en-US" sz="4800" b="1" dirty="0"/>
              <a:t>A word of caution about Mr. Whisenant and his writings: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7162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(Deuteronomy18:20-22)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Mr. Whisenant is the same man who wrote a book “88 Reasons Why the Rapture Will Occur In 1988”.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Mr. Whisenant Was WRONG!!!!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If this prophet’s words didn’t come true, he - </a:t>
            </a:r>
            <a:r>
              <a:rPr lang="en-US" sz="3200" b="1" i="1" u="sng" dirty="0">
                <a:solidFill>
                  <a:schemeClr val="bg1"/>
                </a:solidFill>
              </a:rPr>
              <a:t>by God’s definition </a:t>
            </a:r>
            <a:r>
              <a:rPr lang="en-US" sz="2800" b="1" dirty="0">
                <a:solidFill>
                  <a:schemeClr val="bg1"/>
                </a:solidFill>
              </a:rPr>
              <a:t>- is a </a:t>
            </a:r>
            <a:r>
              <a:rPr lang="en-US" sz="2800" b="1" u="sng" dirty="0">
                <a:solidFill>
                  <a:schemeClr val="bg1"/>
                </a:solidFill>
              </a:rPr>
              <a:t>false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prophet</a:t>
            </a:r>
            <a:r>
              <a:rPr lang="en-US" sz="2800" b="1" dirty="0">
                <a:solidFill>
                  <a:schemeClr val="bg1"/>
                </a:solidFill>
              </a:rPr>
              <a:t>; we should not listen to him whatsoever.</a:t>
            </a:r>
          </a:p>
          <a:p>
            <a:endParaRPr lang="en-US" dirty="0"/>
          </a:p>
        </p:txBody>
      </p:sp>
      <p:pic>
        <p:nvPicPr>
          <p:cNvPr id="4" name="Picture 3" descr="book 88 reasons why the rapture in 1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752600"/>
            <a:ext cx="3400153" cy="4917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8" y="274638"/>
            <a:ext cx="6345832" cy="1096962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His Prophecy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52051"/>
            <a:ext cx="9372600" cy="556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Rapture would happen on September 13th, 1988 because that’s when Rosh Hashanah coincides with all the events of prophecy.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He predicted this day after [he claims] 14 years of studying Old &amp; New Testament prophecies.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Using a calculator he figured up a Sabbath of Sabbaths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Using Daniel Chapter 2 as the keystone [because Jesus gave us the hint in Matthew 24] he claimed that Rosh Hashanah in 1988 </a:t>
            </a:r>
            <a:r>
              <a:rPr lang="en-US" sz="2800" b="1" i="1" u="words" dirty="0">
                <a:solidFill>
                  <a:schemeClr val="bg1"/>
                </a:solidFill>
              </a:rPr>
              <a:t>could be the only date</a:t>
            </a:r>
            <a:r>
              <a:rPr lang="en-US" sz="2800" b="1" dirty="0">
                <a:solidFill>
                  <a:schemeClr val="bg1"/>
                </a:solidFill>
              </a:rPr>
              <a:t> that the Rapture could occur.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Listen to Jesus: </a:t>
            </a:r>
            <a:r>
              <a:rPr lang="en-US" sz="2400" b="1" i="1" dirty="0">
                <a:solidFill>
                  <a:schemeClr val="bg1"/>
                </a:solidFill>
              </a:rPr>
              <a:t>But of that day and hour knows no man, no, not the angels of heaven, but my Father only</a:t>
            </a:r>
            <a:r>
              <a:rPr lang="en-US" sz="1200" b="1" i="1" dirty="0">
                <a:solidFill>
                  <a:schemeClr val="bg1"/>
                </a:solidFill>
              </a:rPr>
              <a:t>.</a:t>
            </a:r>
            <a:r>
              <a:rPr lang="en-US" sz="1200" b="1" dirty="0">
                <a:solidFill>
                  <a:schemeClr val="bg1"/>
                </a:solidFill>
              </a:rPr>
              <a:t> [Matthew 24:36]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ook 88 reasons why the rapture in 1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28" y="34636"/>
            <a:ext cx="1901408" cy="2749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543800" cy="944562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Challenges of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11201400" cy="48006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ALL</a:t>
            </a:r>
            <a:r>
              <a:rPr lang="en-US" sz="2400" b="1" dirty="0"/>
              <a:t> of the testimonies and the prophecies of the Old Testament were fulfilled by and through Jesus in the establishment of His church.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Your challenge: Find any prophecy or testimony of the Old Testament and show where it has </a:t>
            </a:r>
            <a:r>
              <a:rPr lang="en-US" sz="2400" b="1" u="sng" dirty="0">
                <a:solidFill>
                  <a:schemeClr val="bg1"/>
                </a:solidFill>
              </a:rPr>
              <a:t>NOT</a:t>
            </a:r>
            <a:r>
              <a:rPr lang="en-US" sz="2400" b="1" dirty="0">
                <a:solidFill>
                  <a:schemeClr val="bg1"/>
                </a:solidFill>
              </a:rPr>
              <a:t> been fulfilled.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events found in Daniel 2 lead to </a:t>
            </a:r>
            <a:r>
              <a:rPr lang="en-US" sz="2400" b="1" u="sng" dirty="0">
                <a:solidFill>
                  <a:schemeClr val="bg1"/>
                </a:solidFill>
              </a:rPr>
              <a:t>Jesus</a:t>
            </a:r>
            <a:r>
              <a:rPr lang="en-US" sz="2400" b="1" dirty="0">
                <a:solidFill>
                  <a:schemeClr val="bg1"/>
                </a:solidFill>
              </a:rPr>
              <a:t> and the establishment of His </a:t>
            </a:r>
            <a:r>
              <a:rPr lang="en-US" sz="2400" b="1" u="sng" dirty="0">
                <a:solidFill>
                  <a:schemeClr val="bg1"/>
                </a:solidFill>
              </a:rPr>
              <a:t>church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Challenge #2: Find as much as a </a:t>
            </a:r>
            <a:r>
              <a:rPr lang="en-US" sz="2400" b="1" u="sng" dirty="0">
                <a:solidFill>
                  <a:schemeClr val="bg1"/>
                </a:solidFill>
              </a:rPr>
              <a:t>hint</a:t>
            </a:r>
            <a:r>
              <a:rPr lang="en-US" sz="2400" b="1" dirty="0">
                <a:solidFill>
                  <a:schemeClr val="bg1"/>
                </a:solidFill>
              </a:rPr>
              <a:t> of any passages that even come close to a “Rapture” as you read Daniel 2.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9" y="274638"/>
            <a:ext cx="5681265" cy="715962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Daniel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049000" cy="5638800"/>
          </a:xfrm>
        </p:spPr>
        <p:txBody>
          <a:bodyPr>
            <a:normAutofit/>
          </a:bodyPr>
          <a:lstStyle/>
          <a:p>
            <a:r>
              <a:rPr lang="en-US" sz="4000" b="1" dirty="0"/>
              <a:t>Read vs. 1-14 </a:t>
            </a:r>
          </a:p>
          <a:p>
            <a:r>
              <a:rPr lang="en-US" sz="4000" b="1" dirty="0"/>
              <a:t>READ ON.  Vs 14-19.</a:t>
            </a:r>
          </a:p>
          <a:p>
            <a:r>
              <a:rPr lang="en-US" sz="4000" b="1" dirty="0"/>
              <a:t>Vs 20-30</a:t>
            </a:r>
          </a:p>
          <a:p>
            <a:r>
              <a:rPr lang="en-US" sz="2800" dirty="0">
                <a:solidFill>
                  <a:schemeClr val="bg1"/>
                </a:solidFill>
              </a:rPr>
              <a:t>Something was about to happen in the latter days. This means that they were at an end of a system -- the Old Testament system.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Old Testament was going to be in existence for another 300-400 years but they would have their conclusion at the cross.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6000" b="1" i="1" dirty="0">
                <a:solidFill>
                  <a:schemeClr val="bg1"/>
                </a:solidFill>
              </a:rPr>
              <a:t>(Colossians2:14)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9" y="274638"/>
            <a:ext cx="5681265" cy="715962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Daniel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1165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7000" b="1" dirty="0"/>
              <a:t>Read vs. 31-35.</a:t>
            </a:r>
          </a:p>
          <a:p>
            <a:r>
              <a:rPr lang="en-US" sz="4000" dirty="0"/>
              <a:t>Even man with his ability to split the atom cannot muster enough power to turn gold into dust.</a:t>
            </a:r>
          </a:p>
          <a:p>
            <a:r>
              <a:rPr lang="en-US" sz="4000" dirty="0"/>
              <a:t>This stone made without hands can only be Jesus.</a:t>
            </a:r>
          </a:p>
          <a:p>
            <a:pPr algn="ctr">
              <a:buNone/>
            </a:pPr>
            <a:r>
              <a:rPr lang="en-US" sz="8600" b="1" i="1" dirty="0">
                <a:solidFill>
                  <a:schemeClr val="bg1"/>
                </a:solidFill>
              </a:rPr>
              <a:t>(Mark 14:58) </a:t>
            </a:r>
            <a:endParaRPr lang="en-US" sz="8600" b="1" dirty="0">
              <a:solidFill>
                <a:schemeClr val="bg1"/>
              </a:solidFill>
            </a:endParaRPr>
          </a:p>
          <a:p>
            <a:r>
              <a:rPr lang="en-US" sz="4000" dirty="0"/>
              <a:t>This stone grew until it became a great mountain. The church started out with a little more than 3,000 and has grown until you can find Christians all over the world.</a:t>
            </a:r>
          </a:p>
          <a:p>
            <a:r>
              <a:rPr lang="en-US" sz="4000" dirty="0"/>
              <a:t>We don’t need to guess what this dream is all about because Daniel will plainly spell out what it means.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28601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cap="all" dirty="0"/>
              <a:t>the interpretation vs. 36-45</a:t>
            </a:r>
            <a:endParaRPr lang="en-US" b="1" dirty="0"/>
          </a:p>
        </p:txBody>
      </p:sp>
      <p:pic>
        <p:nvPicPr>
          <p:cNvPr id="6" name="Picture 5" descr="Rapture millions mis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52600" y="2286000"/>
            <a:ext cx="2859332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iel 2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2768" y="914400"/>
            <a:ext cx="401523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152400"/>
            <a:ext cx="5681265" cy="944562"/>
          </a:xfrm>
        </p:spPr>
        <p:txBody>
          <a:bodyPr/>
          <a:lstStyle/>
          <a:p>
            <a:r>
              <a:rPr lang="en-US" sz="4800" b="1" dirty="0"/>
              <a:t>The Interpretation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5105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Vs 38 Nebuchadnezzar represented the head of Gold.</a:t>
            </a:r>
          </a:p>
          <a:p>
            <a:r>
              <a:rPr lang="en-US" sz="2800" dirty="0"/>
              <a:t>Vs 39 the silver kingdom represented the Medes &amp; Persians.</a:t>
            </a:r>
          </a:p>
          <a:p>
            <a:r>
              <a:rPr lang="en-US" sz="2800" dirty="0"/>
              <a:t>Then came the Macedonian kingdom under Alexander the Great.</a:t>
            </a:r>
          </a:p>
          <a:p>
            <a:r>
              <a:rPr lang="en-US" sz="2800" dirty="0"/>
              <a:t>Vs 40 Details the iron, killing machine of the Roman Empire under Caesar.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1066800"/>
            <a:ext cx="3810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72200" y="2438400"/>
            <a:ext cx="1283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34200" y="3962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867400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477962"/>
          </a:xfrm>
        </p:spPr>
        <p:txBody>
          <a:bodyPr>
            <a:normAutofit/>
          </a:bodyPr>
          <a:lstStyle/>
          <a:p>
            <a:r>
              <a:rPr lang="en-US" dirty="0"/>
              <a:t>Any atheistic history professor could give you the same list of events.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8800"/>
            <a:ext cx="5715000" cy="48006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Roman Empire was so large that Rome could not rule it alone.</a:t>
            </a:r>
          </a:p>
          <a:p>
            <a:r>
              <a:rPr lang="en-US" sz="3200" b="1" dirty="0"/>
              <a:t>Vassal kings were set up to rule in the Provinces.</a:t>
            </a:r>
          </a:p>
          <a:p>
            <a:r>
              <a:rPr lang="en-US" sz="3200" b="1" dirty="0"/>
              <a:t>Verse 43: Men like the </a:t>
            </a:r>
            <a:r>
              <a:rPr lang="en-US" sz="3200" b="1" dirty="0" err="1"/>
              <a:t>Herods</a:t>
            </a:r>
            <a:r>
              <a:rPr lang="en-US" sz="3200" b="1" dirty="0"/>
              <a:t> were this “clay” that was mingled with the “iron” of the Romans. </a:t>
            </a:r>
          </a:p>
          <a:p>
            <a:endParaRPr lang="en-US" dirty="0"/>
          </a:p>
        </p:txBody>
      </p:sp>
      <p:pic>
        <p:nvPicPr>
          <p:cNvPr id="4" name="Picture 3" descr="world history book - largejpg.jpg"/>
          <p:cNvPicPr>
            <a:picLocks noChangeAspect="1"/>
          </p:cNvPicPr>
          <p:nvPr/>
        </p:nvPicPr>
        <p:blipFill>
          <a:blip r:embed="rId2" cstate="print"/>
          <a:srcRect l="28333" t="3333" r="21667" b="5556"/>
          <a:stretch>
            <a:fillRect/>
          </a:stretch>
        </p:blipFill>
        <p:spPr>
          <a:xfrm>
            <a:off x="1676401" y="1981200"/>
            <a:ext cx="2955073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491" y="274638"/>
            <a:ext cx="7575020" cy="792162"/>
          </a:xfrm>
        </p:spPr>
        <p:txBody>
          <a:bodyPr/>
          <a:lstStyle/>
          <a:p>
            <a:r>
              <a:rPr lang="en-US" dirty="0"/>
              <a:t>Edward Gibbons 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9677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The Rise &amp; Fall Of The Roman Empire</a:t>
            </a:r>
            <a:r>
              <a:rPr lang="en-US" sz="2400" dirty="0"/>
              <a:t> states:</a:t>
            </a:r>
          </a:p>
          <a:p>
            <a:r>
              <a:rPr lang="en-US" sz="3600" dirty="0">
                <a:solidFill>
                  <a:schemeClr val="bg1"/>
                </a:solidFill>
              </a:rPr>
              <a:t>Vassal kings over time grew in power.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people became a lazy &amp; corrupt welfare state to where the Empire collapsed from within.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And Great Was That Fall!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Book of Revelation tells us all about that fall in the same type of symbolic language.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reason for that is because they are describing the SAME EVENT -- </a:t>
            </a:r>
            <a:r>
              <a:rPr lang="en-US" sz="3600" u="sng" dirty="0">
                <a:solidFill>
                  <a:schemeClr val="bg1"/>
                </a:solidFill>
              </a:rPr>
              <a:t>Not</a:t>
            </a:r>
            <a:r>
              <a:rPr lang="en-US" sz="3600" dirty="0">
                <a:solidFill>
                  <a:schemeClr val="bg1"/>
                </a:solidFill>
              </a:rPr>
              <a:t> some FUTURE EVENTS into which we stick a Rapture.</a:t>
            </a:r>
          </a:p>
          <a:p>
            <a:endParaRPr lang="en-US" dirty="0"/>
          </a:p>
        </p:txBody>
      </p:sp>
      <p:pic>
        <p:nvPicPr>
          <p:cNvPr id="4" name="Picture 3" descr="Rise-and-Fall-Roman.jpg"/>
          <p:cNvPicPr>
            <a:picLocks noChangeAspect="1"/>
          </p:cNvPicPr>
          <p:nvPr/>
        </p:nvPicPr>
        <p:blipFill>
          <a:blip r:embed="rId2" cstate="print"/>
          <a:srcRect l="19772" t="4183" r="22433" b="3042"/>
          <a:stretch>
            <a:fillRect/>
          </a:stretch>
        </p:blipFill>
        <p:spPr>
          <a:xfrm>
            <a:off x="179201" y="76200"/>
            <a:ext cx="1566472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5486400" cy="1782762"/>
          </a:xfrm>
        </p:spPr>
        <p:txBody>
          <a:bodyPr>
            <a:noAutofit/>
          </a:bodyPr>
          <a:lstStyle/>
          <a:p>
            <a:r>
              <a:rPr lang="en-US" sz="5400" b="1" dirty="0"/>
              <a:t>Pilot of the Airwaves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9906000" cy="4800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I used to listen to a program in the mornings with a man who was teaching from the book of Daniel as it relates to Revelation.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This program was on WJLU at 7:00 am.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It is amazing how easily we can let ourselves get caught up in fables.  </a:t>
            </a:r>
          </a:p>
          <a:p>
            <a:pPr algn="ctr">
              <a:buNone/>
            </a:pPr>
            <a:r>
              <a:rPr lang="en-US" sz="6600" b="1" i="1" dirty="0"/>
              <a:t>(2 Timothy 4:3-4) </a:t>
            </a:r>
            <a:endParaRPr lang="en-US" dirty="0"/>
          </a:p>
        </p:txBody>
      </p:sp>
      <p:pic>
        <p:nvPicPr>
          <p:cNvPr id="4" name="Picture 3" descr="radio old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26416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Verse 44 is the key to the entire Chapter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1658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b="1" i="1" dirty="0">
                <a:solidFill>
                  <a:schemeClr val="bg1"/>
                </a:solidFill>
              </a:rPr>
              <a:t>And in the days of </a:t>
            </a:r>
            <a:r>
              <a:rPr lang="en-US" sz="2800" b="1" i="1" u="words" cap="all" dirty="0">
                <a:solidFill>
                  <a:schemeClr val="bg1"/>
                </a:solidFill>
              </a:rPr>
              <a:t>these kings</a:t>
            </a:r>
            <a:r>
              <a:rPr lang="en-US" sz="2800" b="1" i="1" dirty="0">
                <a:solidFill>
                  <a:schemeClr val="bg1"/>
                </a:solidFill>
              </a:rPr>
              <a:t> shall the God of heaven set up a kingdom, which </a:t>
            </a:r>
            <a:r>
              <a:rPr lang="en-US" sz="2800" b="1" i="1" u="words" dirty="0">
                <a:solidFill>
                  <a:schemeClr val="bg1"/>
                </a:solidFill>
              </a:rPr>
              <a:t>shall never be destroyed</a:t>
            </a:r>
            <a:r>
              <a:rPr lang="en-US" sz="2800" b="1" i="1" dirty="0">
                <a:solidFill>
                  <a:schemeClr val="bg1"/>
                </a:solidFill>
              </a:rPr>
              <a:t>: and the kingdom </a:t>
            </a:r>
            <a:r>
              <a:rPr lang="en-US" sz="2800" b="1" i="1" u="words" dirty="0">
                <a:solidFill>
                  <a:schemeClr val="bg1"/>
                </a:solidFill>
              </a:rPr>
              <a:t>shall not be left to other people</a:t>
            </a:r>
            <a:r>
              <a:rPr lang="en-US" sz="2800" b="1" i="1" dirty="0">
                <a:solidFill>
                  <a:schemeClr val="bg1"/>
                </a:solidFill>
              </a:rPr>
              <a:t>, but it shall break in pieces and consume all these kingdoms, and </a:t>
            </a:r>
            <a:r>
              <a:rPr lang="en-US" sz="2800" b="1" i="1" u="words" cap="all" dirty="0">
                <a:solidFill>
                  <a:schemeClr val="bg1"/>
                </a:solidFill>
              </a:rPr>
              <a:t>it shall stand for ever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Jesus’ kingdom was not an earthly kingdom that had to defeat another kingdom with military might.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sz="6000" b="1" i="1" dirty="0"/>
              <a:t>John 18:36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9" y="274638"/>
            <a:ext cx="5681265" cy="868362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(Matthew 16:28)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353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i="1" dirty="0">
                <a:solidFill>
                  <a:schemeClr val="bg1"/>
                </a:solidFill>
              </a:rPr>
              <a:t>Verily I say unto you, There be some standing here, which shall not taste of death, till they see the Son of man coming in his kingdom.</a:t>
            </a:r>
            <a:endParaRPr lang="en-US" sz="3500" dirty="0">
              <a:solidFill>
                <a:schemeClr val="bg1"/>
              </a:solidFill>
            </a:endParaRPr>
          </a:p>
          <a:p>
            <a:r>
              <a:rPr lang="en-US" sz="3500" dirty="0"/>
              <a:t>His kingdom was to be established in the Apostles’ lifetime.  And that fits the time line established in Daniel 2 perfectly.</a:t>
            </a:r>
          </a:p>
          <a:p>
            <a:r>
              <a:rPr lang="en-US" sz="3500" dirty="0"/>
              <a:t>The church grew just like the little snowball that rolls down the hill and gets larger &amp; larger.</a:t>
            </a:r>
          </a:p>
          <a:p>
            <a:r>
              <a:rPr lang="en-US" sz="3500" dirty="0"/>
              <a:t>There is not a country in the world where Jesus is not known.</a:t>
            </a:r>
          </a:p>
          <a:p>
            <a:r>
              <a:rPr lang="en-US" sz="3500" dirty="0"/>
              <a:t>He may not be preached, but He most certainly is known.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u="sng" dirty="0"/>
              <a:t>vague</a:t>
            </a:r>
            <a:r>
              <a:rPr lang="en-US" dirty="0"/>
              <a:t> </a:t>
            </a:r>
            <a:r>
              <a:rPr lang="en-US" b="1" dirty="0"/>
              <a:t>hint</a:t>
            </a:r>
            <a:r>
              <a:rPr lang="en-US" dirty="0"/>
              <a:t> of a Rapture in the book of Revelation.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057400"/>
            <a:ext cx="7696200" cy="3886200"/>
          </a:xfrm>
        </p:spPr>
        <p:txBody>
          <a:bodyPr/>
          <a:lstStyle/>
          <a:p>
            <a:r>
              <a:rPr lang="en-US" sz="2800" dirty="0"/>
              <a:t>The beast and a false prophet.  </a:t>
            </a:r>
          </a:p>
          <a:p>
            <a:pPr algn="ctr">
              <a:buNone/>
            </a:pPr>
            <a:r>
              <a:rPr lang="en-US" sz="6000" b="1" i="1" dirty="0">
                <a:solidFill>
                  <a:schemeClr val="bg1"/>
                </a:solidFill>
              </a:rPr>
              <a:t>(Revelation 19:19-20)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7412633" cy="868362"/>
          </a:xfrm>
        </p:spPr>
        <p:txBody>
          <a:bodyPr>
            <a:noAutofit/>
          </a:bodyPr>
          <a:lstStyle/>
          <a:p>
            <a:r>
              <a:rPr lang="en-US" sz="5400" b="1" dirty="0"/>
              <a:t>Time IS Running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162800" cy="5410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difference does it make what happens on earth 200 years from now?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What </a:t>
            </a:r>
            <a:r>
              <a:rPr lang="en-US" sz="3600" b="1" u="sng" dirty="0">
                <a:solidFill>
                  <a:schemeClr val="bg1"/>
                </a:solidFill>
              </a:rPr>
              <a:t>does</a:t>
            </a:r>
            <a:r>
              <a:rPr lang="en-US" sz="3600" b="1" dirty="0">
                <a:solidFill>
                  <a:schemeClr val="bg1"/>
                </a:solidFill>
              </a:rPr>
              <a:t> make a difference is your relationship to God right now.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These are the last days for you! </a:t>
            </a:r>
          </a:p>
        </p:txBody>
      </p:sp>
      <p:pic>
        <p:nvPicPr>
          <p:cNvPr id="4" name="Picture 3" descr="Time Running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6160" y="1295400"/>
            <a:ext cx="329184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9" y="274638"/>
            <a:ext cx="5681265" cy="1096962"/>
          </a:xfrm>
        </p:spPr>
        <p:txBody>
          <a:bodyPr>
            <a:noAutofit/>
          </a:bodyPr>
          <a:lstStyle/>
          <a:p>
            <a:r>
              <a:rPr lang="en-US" sz="4800" b="1" dirty="0"/>
              <a:t>“Rapture” Conceived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5562600" cy="4724400"/>
          </a:xfrm>
        </p:spPr>
        <p:txBody>
          <a:bodyPr>
            <a:noAutofit/>
          </a:bodyPr>
          <a:lstStyle/>
          <a:p>
            <a:r>
              <a:rPr lang="en-US" sz="4000" b="1" dirty="0"/>
              <a:t>Introduced in America with the Plymouth Brethren</a:t>
            </a:r>
          </a:p>
          <a:p>
            <a:r>
              <a:rPr lang="en-US" sz="4000" b="1" dirty="0"/>
              <a:t>Promoted by a man named Cyrus Scofield.</a:t>
            </a:r>
          </a:p>
        </p:txBody>
      </p:sp>
      <p:pic>
        <p:nvPicPr>
          <p:cNvPr id="4" name="Picture 3" descr="scofield cyrus.jpg"/>
          <p:cNvPicPr>
            <a:picLocks noChangeAspect="1"/>
          </p:cNvPicPr>
          <p:nvPr/>
        </p:nvPicPr>
        <p:blipFill>
          <a:blip r:embed="rId2" cstate="print"/>
          <a:srcRect l="4000" t="160" r="2000" b="1438"/>
          <a:stretch>
            <a:fillRect/>
          </a:stretch>
        </p:blipFill>
        <p:spPr>
          <a:xfrm>
            <a:off x="7467600" y="1600200"/>
            <a:ext cx="302326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152400"/>
            <a:ext cx="4953000" cy="838200"/>
          </a:xfrm>
        </p:spPr>
        <p:txBody>
          <a:bodyPr>
            <a:normAutofit/>
          </a:bodyPr>
          <a:lstStyle/>
          <a:p>
            <a:r>
              <a:rPr lang="en-US" b="1" dirty="0"/>
              <a:t>Plymouth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705600" cy="4038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Several small sects of common origin--found in Britain, Europe, and the United States--that are conservative in theology and millenarian in outlook.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Beginning in Ireland and England in the 1820s, Plymouth being a main center of activity</a:t>
            </a:r>
            <a:r>
              <a:rPr lang="en-US" b="1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4" name="Picture 3" descr="plymouth brethren - modern follower.jpg"/>
          <p:cNvPicPr>
            <a:picLocks noChangeAspect="1"/>
          </p:cNvPicPr>
          <p:nvPr/>
        </p:nvPicPr>
        <p:blipFill>
          <a:blip r:embed="rId2" cstate="print"/>
          <a:srcRect l="13333" r="4444" b="-3766"/>
          <a:stretch>
            <a:fillRect/>
          </a:stretch>
        </p:blipFill>
        <p:spPr>
          <a:xfrm>
            <a:off x="1752600" y="4419600"/>
            <a:ext cx="2819400" cy="2362200"/>
          </a:xfrm>
          <a:prstGeom prst="rect">
            <a:avLst/>
          </a:prstGeom>
        </p:spPr>
      </p:pic>
      <p:pic>
        <p:nvPicPr>
          <p:cNvPr id="5" name="Picture 4" descr="plymouth brethren 1917.jpg"/>
          <p:cNvPicPr>
            <a:picLocks noChangeAspect="1"/>
          </p:cNvPicPr>
          <p:nvPr/>
        </p:nvPicPr>
        <p:blipFill>
          <a:blip r:embed="rId3" cstate="print"/>
          <a:srcRect t="13008" r="924"/>
          <a:stretch>
            <a:fillRect/>
          </a:stretch>
        </p:blipFill>
        <p:spPr>
          <a:xfrm>
            <a:off x="1600200" y="37506"/>
            <a:ext cx="2743200" cy="1719857"/>
          </a:xfrm>
          <a:prstGeom prst="rect">
            <a:avLst/>
          </a:prstGeom>
        </p:spPr>
      </p:pic>
      <p:pic>
        <p:nvPicPr>
          <p:cNvPr id="6" name="Picture 5" descr="plymouth brethren meeting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737428"/>
            <a:ext cx="3886200" cy="399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7575020" cy="1020762"/>
          </a:xfrm>
        </p:spPr>
        <p:txBody>
          <a:bodyPr>
            <a:normAutofit/>
          </a:bodyPr>
          <a:lstStyle/>
          <a:p>
            <a:r>
              <a:rPr lang="en-US" sz="4800" b="1" dirty="0"/>
              <a:t>Plymouth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6477000" cy="4876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most prominent early leader was John Nelson Darby, who taught that Christ might return at any moment and in a "secret rapture" would take away the members of the true church to dwell in heaven</a:t>
            </a:r>
          </a:p>
        </p:txBody>
      </p:sp>
      <p:pic>
        <p:nvPicPr>
          <p:cNvPr id="4" name="Picture 3" descr="john nelson darby - r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057400"/>
            <a:ext cx="27432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69" y="274638"/>
            <a:ext cx="5431432" cy="944562"/>
          </a:xfrm>
        </p:spPr>
        <p:txBody>
          <a:bodyPr/>
          <a:lstStyle/>
          <a:p>
            <a:r>
              <a:rPr lang="en-US" sz="5400" b="1" dirty="0"/>
              <a:t>Rapture Defined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010400" cy="38862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Extreme joy, ecstasy, or bliss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Derived from a Latin word </a:t>
            </a:r>
            <a:r>
              <a:rPr lang="en-US" sz="2800" b="1" i="1" dirty="0" err="1">
                <a:solidFill>
                  <a:schemeClr val="bg1"/>
                </a:solidFill>
              </a:rPr>
              <a:t>raptum</a:t>
            </a:r>
            <a:r>
              <a:rPr lang="en-US" sz="2800" b="1" dirty="0">
                <a:solidFill>
                  <a:schemeClr val="bg1"/>
                </a:solidFill>
              </a:rPr>
              <a:t>, which means to snatch away.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Probably how this term is being applied in the religious sense.</a:t>
            </a:r>
          </a:p>
          <a:p>
            <a:endParaRPr lang="en-US" dirty="0"/>
          </a:p>
        </p:txBody>
      </p:sp>
      <p:pic>
        <p:nvPicPr>
          <p:cNvPr id="4" name="Picture 3" descr="webster diction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45" y="210014"/>
            <a:ext cx="1371600" cy="1561171"/>
          </a:xfrm>
          <a:prstGeom prst="rect">
            <a:avLst/>
          </a:prstGeom>
        </p:spPr>
      </p:pic>
      <p:pic>
        <p:nvPicPr>
          <p:cNvPr id="5" name="Picture 4" descr="pentecostal feeling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242291"/>
            <a:ext cx="3638550" cy="3648946"/>
          </a:xfrm>
          <a:prstGeom prst="rect">
            <a:avLst/>
          </a:prstGeom>
        </p:spPr>
      </p:pic>
      <p:pic>
        <p:nvPicPr>
          <p:cNvPr id="6" name="Picture 5" descr="raptu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4474907"/>
            <a:ext cx="3200400" cy="2383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/>
              <a:t>There are NO occurrences of the word Rapture in the entire Bible.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b="1" dirty="0"/>
              <a:t>There are some places where the word Rapture has been substituted to explain the Passages.</a:t>
            </a:r>
          </a:p>
          <a:p>
            <a:pPr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(Matthew 24:37-41)</a:t>
            </a:r>
          </a:p>
          <a:p>
            <a:pPr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chemeClr val="bg1"/>
                </a:solidFill>
              </a:rPr>
              <a:t>(1 Thessalonians4:13-18) </a:t>
            </a:r>
          </a:p>
          <a:p>
            <a:pPr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(1 Corinthians15:51-52)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1" y="304800"/>
            <a:ext cx="5681265" cy="1477962"/>
          </a:xfrm>
        </p:spPr>
        <p:txBody>
          <a:bodyPr>
            <a:noAutofit/>
          </a:bodyPr>
          <a:lstStyle/>
          <a:p>
            <a:r>
              <a:rPr lang="en-US" sz="4800" b="1" dirty="0"/>
              <a:t>Matthew 24 applied  to Daniel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819400"/>
            <a:ext cx="8001000" cy="3733800"/>
          </a:xfrm>
        </p:spPr>
        <p:txBody>
          <a:bodyPr>
            <a:normAutofit/>
          </a:bodyPr>
          <a:lstStyle/>
          <a:p>
            <a:r>
              <a:rPr lang="en-US" sz="2800" b="1" dirty="0"/>
              <a:t>This links Rapture with a Tribulation.</a:t>
            </a:r>
          </a:p>
          <a:p>
            <a:pPr algn="ctr">
              <a:buNone/>
            </a:pPr>
            <a:r>
              <a:rPr lang="en-US" sz="6000" b="1" i="1" dirty="0">
                <a:solidFill>
                  <a:schemeClr val="bg1"/>
                </a:solidFill>
              </a:rPr>
              <a:t>(Matthew 24:15-18)</a:t>
            </a:r>
            <a:endParaRPr lang="en-US" sz="6000" b="1" dirty="0">
              <a:solidFill>
                <a:schemeClr val="bg1"/>
              </a:solidFill>
            </a:endParaRPr>
          </a:p>
          <a:p>
            <a:r>
              <a:rPr lang="en-US" sz="2800" b="1" dirty="0"/>
              <a:t>The </a:t>
            </a:r>
            <a:r>
              <a:rPr lang="en-US" sz="2800" b="1" i="1" dirty="0"/>
              <a:t>abomination of desolation spoken of by Daniel</a:t>
            </a:r>
            <a:r>
              <a:rPr lang="en-US" sz="2800" b="1" dirty="0"/>
              <a:t> is found in Chapter 2 of the Book of Daniel, which we want to explore in more detail in this lesson.</a:t>
            </a:r>
          </a:p>
          <a:p>
            <a:endParaRPr lang="en-US" dirty="0"/>
          </a:p>
        </p:txBody>
      </p:sp>
      <p:pic>
        <p:nvPicPr>
          <p:cNvPr id="4" name="Picture 3" descr="rapture mt clot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"/>
            <a:ext cx="2057400" cy="270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228601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cap="all" dirty="0"/>
              <a:t>modern proponents of a rapture</a:t>
            </a:r>
            <a:endParaRPr lang="en-US" b="1" dirty="0"/>
          </a:p>
        </p:txBody>
      </p:sp>
      <p:pic>
        <p:nvPicPr>
          <p:cNvPr id="5" name="Picture 4" descr="raptu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038600"/>
            <a:ext cx="3479342" cy="2590800"/>
          </a:xfrm>
          <a:prstGeom prst="rect">
            <a:avLst/>
          </a:prstGeom>
        </p:spPr>
      </p:pic>
      <p:pic>
        <p:nvPicPr>
          <p:cNvPr id="6" name="Picture 5" descr="Rapture millions miss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3202674"/>
            <a:ext cx="1676400" cy="350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258</TotalTime>
  <Words>1293</Words>
  <Application>Microsoft Office PowerPoint</Application>
  <PresentationFormat>Widescreen</PresentationFormat>
  <Paragraphs>101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Corbel</vt:lpstr>
      <vt:lpstr>Firelight</vt:lpstr>
      <vt:lpstr>PowerPoint Presentation</vt:lpstr>
      <vt:lpstr>Pilot of the Airwaves</vt:lpstr>
      <vt:lpstr>“Rapture” Conceived</vt:lpstr>
      <vt:lpstr>Plymouth Brethren</vt:lpstr>
      <vt:lpstr>Plymouth Brethren</vt:lpstr>
      <vt:lpstr>Rapture Defined</vt:lpstr>
      <vt:lpstr>There are NO occurrences of the word Rapture in the entire Bible.</vt:lpstr>
      <vt:lpstr>Matthew 24 applied  to Daniel 2</vt:lpstr>
      <vt:lpstr>PowerPoint Presentation</vt:lpstr>
      <vt:lpstr>The Rapture Adventists</vt:lpstr>
      <vt:lpstr>A word of caution about Mr. Whisenant and his writings:</vt:lpstr>
      <vt:lpstr>His Prophecy</vt:lpstr>
      <vt:lpstr>Challenges of this lesson</vt:lpstr>
      <vt:lpstr>Daniel Chapter 2</vt:lpstr>
      <vt:lpstr>Daniel Chapter 2</vt:lpstr>
      <vt:lpstr>PowerPoint Presentation</vt:lpstr>
      <vt:lpstr>The Interpretation</vt:lpstr>
      <vt:lpstr>Any atheistic history professor could give you the same list of events.</vt:lpstr>
      <vt:lpstr>Edward Gibbons book </vt:lpstr>
      <vt:lpstr>Verse 44 is the key to the entire Chapter</vt:lpstr>
      <vt:lpstr>(Matthew 16:28)</vt:lpstr>
      <vt:lpstr>A vague hint of a Rapture in the book of Revelation.</vt:lpstr>
      <vt:lpstr>Time IS Running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WMaxx</dc:creator>
  <cp:lastModifiedBy>Bill McIlvain</cp:lastModifiedBy>
  <cp:revision>59</cp:revision>
  <dcterms:created xsi:type="dcterms:W3CDTF">2010-08-08T04:06:45Z</dcterms:created>
  <dcterms:modified xsi:type="dcterms:W3CDTF">2023-10-07T21:07:01Z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TC300032001033</vt:lpwstr>
  </property>
</Properties>
</file>