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4" r:id="rId5"/>
    <p:sldId id="287" r:id="rId6"/>
    <p:sldId id="285" r:id="rId7"/>
    <p:sldId id="288" r:id="rId8"/>
    <p:sldId id="297" r:id="rId9"/>
    <p:sldId id="290" r:id="rId10"/>
    <p:sldId id="296" r:id="rId11"/>
    <p:sldId id="293" r:id="rId12"/>
    <p:sldId id="298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46A"/>
    <a:srgbClr val="97EFD3"/>
    <a:srgbClr val="F15574"/>
    <a:srgbClr val="F4EBE8"/>
    <a:srgbClr val="ECC4BF"/>
    <a:srgbClr val="C9ABA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89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78" y="402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983" y="812292"/>
            <a:ext cx="5439809" cy="3137916"/>
          </a:xfrm>
        </p:spPr>
        <p:txBody>
          <a:bodyPr/>
          <a:lstStyle/>
          <a:p>
            <a:r>
              <a:rPr lang="en-US" sz="5400" dirty="0"/>
              <a:t>What Part Of </a:t>
            </a:r>
            <a:r>
              <a:rPr lang="en-US" sz="5400" u="sng" dirty="0"/>
              <a:t>NEW</a:t>
            </a:r>
            <a:r>
              <a:rPr lang="en-US" sz="5400" dirty="0"/>
              <a:t> Covenant Don’t you Understand?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Reading- Jeremiah 31:31-34​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BBAB9-A5CC-1F49-74D1-E9CDE2831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812292"/>
            <a:ext cx="4575473" cy="4917948"/>
          </a:xfrm>
          <a:prstGeom prst="rect">
            <a:avLst/>
          </a:prstGeom>
        </p:spPr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A19A6DDD-C216-2AAD-4F19-4A7B592920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0824" r="20824"/>
          <a:stretch/>
        </p:blipFill>
        <p:spPr>
          <a:xfrm>
            <a:off x="9686235" y="105537"/>
            <a:ext cx="2294458" cy="2949048"/>
          </a:xfrm>
        </p:spPr>
      </p:pic>
    </p:spTree>
    <p:extLst>
      <p:ext uri="{BB962C8B-B14F-4D97-AF65-F5344CB8AC3E}">
        <p14:creationId xmlns:p14="http://schemas.microsoft.com/office/powerpoint/2010/main" val="4097023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AD6B-0EBB-7092-13C6-240F8A4A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044" y="815290"/>
            <a:ext cx="6052930" cy="2130552"/>
          </a:xfrm>
        </p:spPr>
        <p:txBody>
          <a:bodyPr/>
          <a:lstStyle/>
          <a:p>
            <a:r>
              <a:rPr lang="en-US" altLang="zh-CN" sz="4800" dirty="0"/>
              <a:t>Why Pray for something that is already here?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DD0654D-0EEE-9D11-4D37-133C0B9A49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277" r="18277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A7609-6E6A-B996-BC29-F9AA857D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7"/>
            <a:ext cx="5309086" cy="2830267"/>
          </a:xfrm>
        </p:spPr>
        <p:txBody>
          <a:bodyPr/>
          <a:lstStyle/>
          <a:p>
            <a:r>
              <a:rPr lang="en-US" altLang="zh-CN" sz="3600" b="1" dirty="0"/>
              <a:t>Galatians 3:26-27</a:t>
            </a:r>
          </a:p>
          <a:p>
            <a:r>
              <a:rPr lang="en-US" altLang="zh-CN" sz="2400" dirty="0"/>
              <a:t>When you are IN CHRIST, you are a SAINT and part of a ROYAL PRIESTHOOD. </a:t>
            </a:r>
          </a:p>
          <a:p>
            <a:r>
              <a:rPr lang="en-US" altLang="zh-CN" sz="2400" dirty="0"/>
              <a:t>Romans 6 instructs us of the process of being  born again with Christ in baptism.</a:t>
            </a:r>
          </a:p>
          <a:p>
            <a:r>
              <a:rPr lang="en-US" altLang="zh-CN" sz="2400" dirty="0"/>
              <a:t>“We should also walk in newness of life.”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22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4C5B759-93CB-5B5A-B1D2-2E3C42747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4" y="812291"/>
            <a:ext cx="4753744" cy="4942465"/>
          </a:xfrm>
        </p:spPr>
        <p:txBody>
          <a:bodyPr/>
          <a:lstStyle/>
          <a:p>
            <a:r>
              <a:rPr lang="en-US" sz="5400" dirty="0"/>
              <a:t>What Part Of the </a:t>
            </a:r>
            <a:r>
              <a:rPr lang="en-US" sz="5400" u="sng" dirty="0"/>
              <a:t>NEW</a:t>
            </a:r>
            <a:r>
              <a:rPr lang="en-US" sz="5400" dirty="0"/>
              <a:t> Covenant Don’t you Understand?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518B68B6-5284-F036-E87F-9BC3A435A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673C6-465E-02BC-DC3A-3D6715EF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80" y="821717"/>
            <a:ext cx="5621573" cy="29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83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5BC0F7-9BAB-2ADE-CF39-13047262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1" y="816746"/>
            <a:ext cx="6924583" cy="1091953"/>
          </a:xfrm>
        </p:spPr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The Bible Dictionary</a:t>
            </a:r>
            <a:br>
              <a:rPr lang="en-US" dirty="0">
                <a:sym typeface="DM Sans Medium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5" y="1695635"/>
            <a:ext cx="6924583" cy="4345619"/>
          </a:xfrm>
        </p:spPr>
        <p:txBody>
          <a:bodyPr/>
          <a:lstStyle/>
          <a:p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“The gospel is so arranged that principles and ordinances are received by covenant, placing the recipient under strong obligation and responsibility to honor the commitment.”</a:t>
            </a:r>
          </a:p>
          <a:p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[1] The importance of covenants is emphasized by the fact that some form of the word covenant is found 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555 times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800" dirty="0"/>
              <a:t>.</a:t>
            </a:r>
            <a:r>
              <a:rPr lang="en-US" sz="2400" dirty="0"/>
              <a:t>​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25C49-A1AB-D377-2071-D29B1E6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814E97-AF39-125E-0B54-4E4128D34B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976" r="4976"/>
          <a:stretch/>
        </p:blipFill>
        <p:spPr>
          <a:xfrm>
            <a:off x="9001508" y="146570"/>
            <a:ext cx="2586811" cy="4554245"/>
          </a:xfrm>
        </p:spPr>
      </p:pic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8D10-52FC-614F-89A5-4F793BEF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"/>
            <a:ext cx="6096000" cy="1014984"/>
          </a:xfrm>
        </p:spPr>
        <p:txBody>
          <a:bodyPr/>
          <a:lstStyle/>
          <a:p>
            <a:r>
              <a:rPr lang="en-US" dirty="0"/>
              <a:t>First Covenant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C5FD85-E72E-D48C-0D76-91EA6282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1301"/>
            <a:ext cx="11369454" cy="4275397"/>
          </a:xfrm>
        </p:spPr>
        <p:txBody>
          <a:bodyPr/>
          <a:lstStyle/>
          <a:p>
            <a:r>
              <a:rPr lang="en-US" altLang="zh-CN" dirty="0"/>
              <a:t>The Marriage Covenant – Genesis 2:24</a:t>
            </a:r>
          </a:p>
          <a:p>
            <a:r>
              <a:rPr lang="en-US" altLang="zh-CN" dirty="0"/>
              <a:t>Reinforced twice by Jesus  in Matthew 5:31-31 &amp; 19:5-6</a:t>
            </a:r>
          </a:p>
          <a:p>
            <a:endParaRPr lang="en-US" altLang="zh-CN" dirty="0"/>
          </a:p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Second Covenant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Genesis 9:8-13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Univers Condensed Light"/>
              </a:rPr>
              <a:t>Promise of NO GLOBAL WARMING!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Univers Condensed Light"/>
              </a:rPr>
              <a:t>BTW God sanctioned Capital Punishment in verse 6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  <a:p>
            <a:endParaRPr lang="en-US" altLang="zh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D492D6-C119-740B-BBB3-0B8667E62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196" y="86867"/>
            <a:ext cx="3387756" cy="1897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F289B1-3377-9919-394F-4A5632B60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451" y="2606458"/>
            <a:ext cx="4319911" cy="35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6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6E8D-F725-5549-D79B-2197F331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79" y="1906339"/>
            <a:ext cx="10024826" cy="2304047"/>
          </a:xfrm>
        </p:spPr>
        <p:txBody>
          <a:bodyPr anchor="b"/>
          <a:lstStyle/>
          <a:p>
            <a:r>
              <a:rPr lang="en-US" dirty="0"/>
              <a:t>1. Land Promise –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Joshua thru David </a:t>
            </a:r>
            <a:r>
              <a:rPr lang="en-US" sz="2400" i="1" dirty="0">
                <a:solidFill>
                  <a:srgbClr val="000000"/>
                </a:solidFill>
                <a:latin typeface="Georgia" panose="02040502050405020303" pitchFamily="18" charset="0"/>
              </a:rPr>
              <a:t>established Israel</a:t>
            </a:r>
            <a:br>
              <a:rPr lang="en-US" dirty="0"/>
            </a:br>
            <a:r>
              <a:rPr lang="en-US" dirty="0"/>
              <a:t>2. Nation Promise 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Isaac, Jacob/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Israel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, etc.</a:t>
            </a:r>
            <a:br>
              <a:rPr lang="en-US" dirty="0"/>
            </a:br>
            <a:r>
              <a:rPr lang="en-US" dirty="0"/>
              <a:t>3. World Promise –</a:t>
            </a:r>
            <a:r>
              <a:rPr lang="en-US" sz="3200" dirty="0"/>
              <a:t> </a:t>
            </a:r>
            <a:r>
              <a:rPr lang="en-US" sz="3200" i="1" u="sng" dirty="0">
                <a:latin typeface="Georgia" panose="02040502050405020303" pitchFamily="18" charset="0"/>
              </a:rPr>
              <a:t>All</a:t>
            </a:r>
            <a:r>
              <a:rPr lang="en-US" sz="3200" i="1" dirty="0">
                <a:latin typeface="Georgia" panose="02040502050405020303" pitchFamily="18" charset="0"/>
              </a:rPr>
              <a:t> Nations will be blessed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13DEF-ED86-6E5A-5AD2-C9B364E4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044" y="4984231"/>
            <a:ext cx="6221801" cy="1015663"/>
          </a:xfrm>
        </p:spPr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 </a:t>
            </a:r>
            <a:r>
              <a:rPr lang="en-US" sz="3600" b="1" i="0" dirty="0">
                <a:solidFill>
                  <a:srgbClr val="040C28"/>
                </a:solidFill>
                <a:effectLst/>
                <a:latin typeface="Google Sans"/>
              </a:rPr>
              <a:t>Book of Genesis (11:27-25:11)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58F63-003E-0582-B0D8-CC6D8E406643}"/>
              </a:ext>
            </a:extLst>
          </p:cNvPr>
          <p:cNvSpPr txBox="1"/>
          <p:nvPr/>
        </p:nvSpPr>
        <p:spPr>
          <a:xfrm>
            <a:off x="903586" y="672491"/>
            <a:ext cx="100248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Abraham 3-fold Covenant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8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8D10-52FC-614F-89A5-4F793BEF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"/>
            <a:ext cx="6096000" cy="1014984"/>
          </a:xfrm>
        </p:spPr>
        <p:txBody>
          <a:bodyPr/>
          <a:lstStyle/>
          <a:p>
            <a:r>
              <a:rPr lang="en-US" dirty="0"/>
              <a:t>The “Law”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C5FD85-E72E-D48C-0D76-91EA6282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91301"/>
            <a:ext cx="7830106" cy="5189398"/>
          </a:xfrm>
        </p:spPr>
        <p:txBody>
          <a:bodyPr/>
          <a:lstStyle/>
          <a:p>
            <a:r>
              <a:rPr lang="en-US" altLang="zh-CN" dirty="0"/>
              <a:t>Did not Apply to Abraham, Isaac or Jacob/Israel</a:t>
            </a:r>
          </a:p>
          <a:p>
            <a:r>
              <a:rPr lang="en-US" altLang="zh-CN" dirty="0"/>
              <a:t>Did not apply to the “Nations” [a.k.a. Gentiles]</a:t>
            </a:r>
          </a:p>
          <a:p>
            <a:r>
              <a:rPr lang="en-US" altLang="zh-CN" dirty="0"/>
              <a:t>Circumcision Covenant with Abraham Genesis 17:10-14</a:t>
            </a:r>
          </a:p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Bound ONLY on Israel</a:t>
            </a:r>
          </a:p>
          <a:p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Dietary Restrictions – Fasting – Tithing – Ark of Covenant</a:t>
            </a:r>
          </a:p>
          <a:p>
            <a:r>
              <a:rPr lang="en-US" altLang="zh-CN" dirty="0">
                <a:solidFill>
                  <a:srgbClr val="000000"/>
                </a:solidFill>
                <a:latin typeface="Univers Condensed Light"/>
              </a:rPr>
              <a:t>Levitical Priesthood --  Animal Sacrifices -- Tabernacle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Univers Condensed Light"/>
              </a:rPr>
              <a:t>Feast Days “Holy Days of Obligation” – Sabbath!!!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Univers Condensed Light"/>
              </a:rPr>
              <a:t>No Working on the Sabbath... And MANY more!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Colossians 2:12</a:t>
            </a:r>
            <a:r>
              <a:rPr lang="en-US" altLang="zh-CN" sz="4400" b="1" i="1" dirty="0">
                <a:solidFill>
                  <a:srgbClr val="000000"/>
                </a:solidFill>
                <a:latin typeface="Univers Condensed Light"/>
              </a:rPr>
              <a:t>-16</a:t>
            </a:r>
            <a:endParaRPr kumimoji="0" lang="en-US" altLang="zh-CN" sz="4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  <a:p>
            <a:endParaRPr lang="en-US" altLang="zh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D492D6-C119-740B-BBB3-0B8667E62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95425" y="86867"/>
            <a:ext cx="2201363" cy="2445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F289B1-3377-9919-394F-4A5632B605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46364" y="2745047"/>
            <a:ext cx="1774298" cy="1912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28E4F-728F-AAD3-0DD2-418EF29DC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512" y="4371471"/>
            <a:ext cx="2704388" cy="19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34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27FB49D-70BC-8BD7-DD62-C2868B0C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“It Is Finished” – John 19:30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D45A3-E485-5F71-96BA-604BF6231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Matthew 27:51-52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8FAB5C75-9A85-EB45-88BB-F6986F9DADC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/>
          <a:srcRect t="15081" b="15081"/>
          <a:stretch/>
        </p:blipFill>
        <p:spPr>
          <a:xfrm>
            <a:off x="617219" y="2193042"/>
            <a:ext cx="2463197" cy="210312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E7501D-AFD6-532D-4983-B700A37290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Hebrews 9:24-26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C0F062A-37EA-357D-BB68-A7AA0DBCCBDD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>
          <a:blip r:embed="rId3"/>
          <a:srcRect l="5709" r="5709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C79EE2-13B4-9938-BB00-D56D9EFAB1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Hebrews 9:16-17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A813023-271D-01D1-8CA4-56120BA12FDA}"/>
              </a:ext>
            </a:extLst>
          </p:cNvPr>
          <p:cNvPicPr>
            <a:picLocks noGrp="1"/>
          </p:cNvPicPr>
          <p:nvPr>
            <p:ph type="pic" sz="quarter" idx="20"/>
          </p:nvPr>
        </p:nvPicPr>
        <p:blipFill rotWithShape="1">
          <a:blip r:embed="rId4"/>
          <a:srcRect t="15834" b="21752"/>
          <a:stretch/>
        </p:blipFill>
        <p:spPr>
          <a:xfrm>
            <a:off x="6263640" y="2193042"/>
            <a:ext cx="2514600" cy="210312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FF9AF6-AF49-721D-74F3-02EE285F9B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Hebrews 10:25-31</a:t>
            </a:r>
          </a:p>
          <a:p>
            <a:r>
              <a:rPr lang="en-US" dirty="0"/>
              <a:t>Acts 20:7 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4A4167-823B-F3AC-E5D3-62AD7790B8C1}"/>
              </a:ext>
            </a:extLst>
          </p:cNvPr>
          <p:cNvPicPr>
            <a:picLocks noGrp="1"/>
          </p:cNvPicPr>
          <p:nvPr>
            <p:ph type="pic" sz="quarter" idx="23"/>
          </p:nvPr>
        </p:nvPicPr>
        <p:blipFill>
          <a:blip r:embed="rId5"/>
          <a:srcRect l="26409" r="26409"/>
          <a:stretch/>
        </p:blipFill>
        <p:spPr/>
      </p:pic>
    </p:spTree>
    <p:extLst>
      <p:ext uri="{BB962C8B-B14F-4D97-AF65-F5344CB8AC3E}">
        <p14:creationId xmlns:p14="http://schemas.microsoft.com/office/powerpoint/2010/main" val="3251802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79D0-D5BE-BC05-B3B3-05E97433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i="1" dirty="0"/>
              <a:t>Then, Why?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66C0EF-C5A6-69F2-BCD5-6F3E10322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b="1" dirty="0"/>
              <a:t>Galatians 1:6-8</a:t>
            </a:r>
          </a:p>
        </p:txBody>
      </p:sp>
      <p:pic>
        <p:nvPicPr>
          <p:cNvPr id="84" name="Picture Placeholder 83">
            <a:extLst>
              <a:ext uri="{FF2B5EF4-FFF2-40B4-BE49-F238E27FC236}">
                <a16:creationId xmlns:a16="http://schemas.microsoft.com/office/drawing/2014/main" id="{62583283-A6AD-B55E-25D4-E6CFB25B8F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268DA4-D5BC-38AA-54EB-D10668305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3" y="1746504"/>
            <a:ext cx="5795119" cy="338328"/>
          </a:xfrm>
        </p:spPr>
        <p:txBody>
          <a:bodyPr/>
          <a:lstStyle/>
          <a:p>
            <a:r>
              <a:rPr lang="en-US" dirty="0"/>
              <a:t>Continue to observe the 10 Commandments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8351D-2881-C0EE-6D6D-424E1230A6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The New Covenant improves them  </a:t>
            </a:r>
            <a:r>
              <a:rPr lang="en-US" sz="2000" b="1" i="1" dirty="0"/>
              <a:t>Ephesians 4:28 </a:t>
            </a:r>
          </a:p>
          <a:p>
            <a:endParaRPr lang="en-US" dirty="0"/>
          </a:p>
        </p:txBody>
      </p:sp>
      <p:pic>
        <p:nvPicPr>
          <p:cNvPr id="86" name="Picture Placeholder 85">
            <a:extLst>
              <a:ext uri="{FF2B5EF4-FFF2-40B4-BE49-F238E27FC236}">
                <a16:creationId xmlns:a16="http://schemas.microsoft.com/office/drawing/2014/main" id="{8AEB4AE0-338D-0B9E-025E-3973A1ECDC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589FD6-C049-67E3-0386-55C9E18A5B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2778" y="4157228"/>
            <a:ext cx="3840480" cy="338328"/>
          </a:xfrm>
        </p:spPr>
        <p:txBody>
          <a:bodyPr/>
          <a:lstStyle/>
          <a:p>
            <a:r>
              <a:rPr lang="en-US" sz="2800" b="1" dirty="0"/>
              <a:t>John 14:6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0AE4BAA-4471-F175-A91F-AF7D4D9694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82778" y="4637864"/>
            <a:ext cx="5029200" cy="338328"/>
          </a:xfrm>
        </p:spPr>
        <p:txBody>
          <a:bodyPr/>
          <a:lstStyle/>
          <a:p>
            <a:r>
              <a:rPr lang="en-US" dirty="0"/>
              <a:t>Pray to another god, saint or goddess</a:t>
            </a:r>
          </a:p>
        </p:txBody>
      </p:sp>
      <p:pic>
        <p:nvPicPr>
          <p:cNvPr id="88" name="Picture Placeholder 87">
            <a:extLst>
              <a:ext uri="{FF2B5EF4-FFF2-40B4-BE49-F238E27FC236}">
                <a16:creationId xmlns:a16="http://schemas.microsoft.com/office/drawing/2014/main" id="{F2E3F8F5-F045-71C9-3C78-9ACF70E19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364" r="11364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EE4168-3FE3-7D58-F903-91FC215BAE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5562" y="2876319"/>
            <a:ext cx="5954918" cy="338328"/>
          </a:xfrm>
        </p:spPr>
        <p:txBody>
          <a:bodyPr/>
          <a:lstStyle/>
          <a:p>
            <a:r>
              <a:rPr lang="en-US" sz="2400" b="1" dirty="0"/>
              <a:t>1 Corinthians 16:1-2 &amp; 2 Corinthians 9:7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6C25713-E18A-8B65-C9FA-9A00A9CBBA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82778" y="3356353"/>
            <a:ext cx="5029200" cy="338328"/>
          </a:xfrm>
        </p:spPr>
        <p:txBody>
          <a:bodyPr/>
          <a:lstStyle/>
          <a:p>
            <a:r>
              <a:rPr lang="en-US" dirty="0"/>
              <a:t>Demand Tithing</a:t>
            </a:r>
          </a:p>
        </p:txBody>
      </p:sp>
      <p:pic>
        <p:nvPicPr>
          <p:cNvPr id="90" name="Picture Placeholder 89">
            <a:extLst>
              <a:ext uri="{FF2B5EF4-FFF2-40B4-BE49-F238E27FC236}">
                <a16:creationId xmlns:a16="http://schemas.microsoft.com/office/drawing/2014/main" id="{B6EFDE8D-973A-9009-9237-3CDC19C43D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99BB05-2464-9628-4AF6-F75298B4B8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3" y="5614416"/>
            <a:ext cx="5255187" cy="338328"/>
          </a:xfrm>
        </p:spPr>
        <p:txBody>
          <a:bodyPr/>
          <a:lstStyle/>
          <a:p>
            <a:r>
              <a:rPr lang="en-US" dirty="0"/>
              <a:t>Continue to Say the “Lord’s Prayer”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B94B1B-FC15-3A7B-A562-06B6F366B3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Matthew 6:9-13, Luke 11:1-4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4B135D-6030-758F-8D46-33F0F6C984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4602" r="14602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988C0B-C358-4D78-519F-59D4764EAE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Willingly go back to the OLD covenant</a:t>
            </a:r>
          </a:p>
        </p:txBody>
      </p:sp>
    </p:spTree>
    <p:extLst>
      <p:ext uri="{BB962C8B-B14F-4D97-AF65-F5344CB8AC3E}">
        <p14:creationId xmlns:p14="http://schemas.microsoft.com/office/powerpoint/2010/main" val="866533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Focus​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AC71-9ED4-FA59-D386-5BD9C585D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7026" y="1956816"/>
            <a:ext cx="3246120" cy="3986784"/>
          </a:xfrm>
        </p:spPr>
        <p:txBody>
          <a:bodyPr/>
          <a:lstStyle/>
          <a:p>
            <a:r>
              <a:rPr lang="en-US" dirty="0"/>
              <a:t>ROI​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F0E5B-65CB-787C-C52A-2038EEA09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911" y="1678193"/>
            <a:ext cx="3993755" cy="4969599"/>
          </a:xfrm>
        </p:spPr>
        <p:txBody>
          <a:bodyPr/>
          <a:lstStyle/>
          <a:p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Matthew 6:9-13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- "This, then, is how you should pray: "Our Father in heaven, hallowed be your name, </a:t>
            </a:r>
            <a:r>
              <a:rPr lang="en-US" sz="2800" b="1" i="1" u="sng" dirty="0">
                <a:solidFill>
                  <a:srgbClr val="202124"/>
                </a:solidFill>
                <a:effectLst/>
                <a:latin typeface="Google Sans"/>
              </a:rPr>
              <a:t>your kingdom come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, your will be done, on earth as it is in heaven. Give us today our daily bread. And forgive us our debts as we also have forgiven our debtors. 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CADAC-D2BA-2781-21DF-E36A2D898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19666" y="1956816"/>
            <a:ext cx="3507014" cy="3986784"/>
          </a:xfrm>
        </p:spPr>
        <p:txBody>
          <a:bodyPr/>
          <a:lstStyle/>
          <a:p>
            <a:r>
              <a:rPr lang="en-US" sz="2400" dirty="0"/>
              <a:t>Establish meaning by way of: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50929C-496C-419D-93BC-D4ABBE462E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24400" y="3606556"/>
            <a:ext cx="2743200" cy="2785100"/>
          </a:xfrm>
        </p:spPr>
        <p:txBody>
          <a:bodyPr/>
          <a:lstStyle/>
          <a:p>
            <a:r>
              <a:rPr lang="en-US" sz="4400" dirty="0"/>
              <a:t>Context,</a:t>
            </a:r>
          </a:p>
          <a:p>
            <a:r>
              <a:rPr lang="en-US" sz="4400" dirty="0"/>
              <a:t>Context,</a:t>
            </a:r>
          </a:p>
          <a:p>
            <a:r>
              <a:rPr lang="en-US" sz="4400" dirty="0"/>
              <a:t>Context​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8B1D-28C5-C399-CA01-21BE7C5F1E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​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E73076-8333-59A8-CC6C-C7D6F2D9432E}"/>
              </a:ext>
            </a:extLst>
          </p:cNvPr>
          <p:cNvPicPr>
            <a:picLocks noGrp="1" noChangeAspect="1"/>
          </p:cNvPicPr>
          <p:nvPr>
            <p:ph sz="half" idx="20"/>
          </p:nvPr>
        </p:nvPicPr>
        <p:blipFill>
          <a:blip r:embed="rId2"/>
          <a:stretch>
            <a:fillRect/>
          </a:stretch>
        </p:blipFill>
        <p:spPr>
          <a:xfrm>
            <a:off x="8271950" y="1990498"/>
            <a:ext cx="3222057" cy="3953102"/>
          </a:xfrm>
        </p:spPr>
      </p:pic>
    </p:spTree>
    <p:extLst>
      <p:ext uri="{BB962C8B-B14F-4D97-AF65-F5344CB8AC3E}">
        <p14:creationId xmlns:p14="http://schemas.microsoft.com/office/powerpoint/2010/main" val="3095245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B999-11F0-5276-DCC8-5BA9271C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was on a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FB47-01F3-A60F-7FC2-A8225B96B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707368" cy="4160520"/>
          </a:xfrm>
        </p:spPr>
        <p:txBody>
          <a:bodyPr/>
          <a:lstStyle/>
          <a:p>
            <a:r>
              <a:rPr lang="en-US" dirty="0"/>
              <a:t>He was preaching and teaching about the “Kingdom of God”</a:t>
            </a:r>
          </a:p>
          <a:p>
            <a:r>
              <a:rPr lang="en-US" dirty="0"/>
              <a:t>His parables were meant to teach that the Kingdom was like…</a:t>
            </a:r>
          </a:p>
          <a:p>
            <a:r>
              <a:rPr lang="en-US" dirty="0"/>
              <a:t>He repeats often that the Kingdom of God is “At Hand”</a:t>
            </a:r>
          </a:p>
          <a:p>
            <a:r>
              <a:rPr lang="en-US" dirty="0"/>
              <a:t>His audiences were instructed to look for and pray for this Kingdom.</a:t>
            </a:r>
          </a:p>
          <a:p>
            <a:r>
              <a:rPr lang="en-US" b="1" dirty="0"/>
              <a:t>Matthew 16:28, Mark 9:1, Luke 9:27 – They would live to see this happen!</a:t>
            </a:r>
          </a:p>
          <a:p>
            <a:r>
              <a:rPr lang="en-US" i="1" dirty="0">
                <a:latin typeface="Georgia" panose="02040502050405020303" pitchFamily="18" charset="0"/>
              </a:rPr>
              <a:t>The Kingdom was established /fulfilled on the day of Pentecost </a:t>
            </a:r>
            <a:r>
              <a:rPr lang="en-US" sz="2400" i="1" dirty="0">
                <a:latin typeface="Georgia" panose="02040502050405020303" pitchFamily="18" charset="0"/>
              </a:rPr>
              <a:t>[Acts 2]</a:t>
            </a:r>
            <a:endParaRPr lang="en-US" sz="2400" dirty="0"/>
          </a:p>
          <a:p>
            <a:r>
              <a:rPr lang="en-US" dirty="0"/>
              <a:t>The kingdom of God is “within you” Luke 17:21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F788C-5DA5-6221-E5DA-30E7599F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385" y="1527048"/>
            <a:ext cx="2133600" cy="213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F946F-8EF6-CA07-BAFA-92A35891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122" y="4847190"/>
            <a:ext cx="5353878" cy="20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39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{A284A53F-A742-4C7B-B654-462A4D338622}tf11429527_win32</Template>
  <TotalTime>891</TotalTime>
  <Words>553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Georgia</vt:lpstr>
      <vt:lpstr>Google Sans</vt:lpstr>
      <vt:lpstr>Karla</vt:lpstr>
      <vt:lpstr>Univers Condensed Light</vt:lpstr>
      <vt:lpstr>Office Theme</vt:lpstr>
      <vt:lpstr>What Part Of NEW Covenant Don’t you Understand?</vt:lpstr>
      <vt:lpstr>The Bible Dictionary </vt:lpstr>
      <vt:lpstr>First Covenant </vt:lpstr>
      <vt:lpstr>1. Land Promise – Joshua thru David established Israel 2. Nation Promise – Isaac, Jacob/Israel, etc. 3. World Promise – All Nations will be blessed </vt:lpstr>
      <vt:lpstr>The “Law” </vt:lpstr>
      <vt:lpstr>“It Is Finished” – John 19:30</vt:lpstr>
      <vt:lpstr>Then, Why? </vt:lpstr>
      <vt:lpstr>Area of Focus​</vt:lpstr>
      <vt:lpstr>Jesus was on a Mission</vt:lpstr>
      <vt:lpstr>Why Pray for something that is already here? </vt:lpstr>
      <vt:lpstr>What Part Of the NEW Covenant Don’t you Understand?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Part Of NEW Covenant Don’t you Understand?</dc:title>
  <dc:creator>Bill McIlvain</dc:creator>
  <cp:lastModifiedBy>Bill McIlvain</cp:lastModifiedBy>
  <cp:revision>7</cp:revision>
  <dcterms:created xsi:type="dcterms:W3CDTF">2023-09-30T20:40:07Z</dcterms:created>
  <dcterms:modified xsi:type="dcterms:W3CDTF">2023-10-01T11:31:59Z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