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9" r:id="rId5"/>
    <p:sldId id="267" r:id="rId6"/>
    <p:sldId id="261" r:id="rId7"/>
    <p:sldId id="268" r:id="rId8"/>
    <p:sldId id="264" r:id="rId9"/>
    <p:sldId id="269" r:id="rId10"/>
    <p:sldId id="274" r:id="rId11"/>
    <p:sldId id="265" r:id="rId12"/>
    <p:sldId id="280" r:id="rId13"/>
    <p:sldId id="275" r:id="rId14"/>
    <p:sldId id="279" r:id="rId15"/>
    <p:sldId id="284" r:id="rId16"/>
    <p:sldId id="276" r:id="rId17"/>
    <p:sldId id="281" r:id="rId18"/>
    <p:sldId id="277" r:id="rId19"/>
    <p:sldId id="285" r:id="rId20"/>
    <p:sldId id="278" r:id="rId21"/>
    <p:sldId id="286" r:id="rId22"/>
    <p:sldId id="287" r:id="rId23"/>
    <p:sldId id="26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89" autoAdjust="0"/>
  </p:normalViewPr>
  <p:slideViewPr>
    <p:cSldViewPr>
      <p:cViewPr varScale="1">
        <p:scale>
          <a:sx n="90" d="100"/>
          <a:sy n="90" d="100"/>
        </p:scale>
        <p:origin x="96" y="4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en-US"/>
              <a:t>Click to edit Master title style</a:t>
            </a:r>
            <a:endParaRPr lang="en-US" dirty="0"/>
          </a:p>
        </p:txBody>
      </p:sp>
      <p:sp>
        <p:nvSpPr>
          <p:cNvPr id="11" name="Date Placeholder 10"/>
          <p:cNvSpPr>
            <a:spLocks noGrp="1"/>
          </p:cNvSpPr>
          <p:nvPr>
            <p:ph type="dt" sz="half" idx="10"/>
          </p:nvPr>
        </p:nvSpPr>
        <p:spPr bwMode="black"/>
        <p:txBody>
          <a:bodyPr/>
          <a:lstStyle/>
          <a:p>
            <a:fld id="{D9BA71EC-C4BB-42DC-80D1-12D6A1A1A2AE}" type="datetimeFigureOut">
              <a:rPr lang="en-US" smtClean="0"/>
              <a:t>11/4/2023</a:t>
            </a:fld>
            <a:endParaRPr lang="en-US"/>
          </a:p>
        </p:txBody>
      </p:sp>
      <p:sp>
        <p:nvSpPr>
          <p:cNvPr id="17" name="Slide Number Placeholder 16"/>
          <p:cNvSpPr>
            <a:spLocks noGrp="1"/>
          </p:cNvSpPr>
          <p:nvPr>
            <p:ph type="sldNum" sz="quarter" idx="11"/>
          </p:nvPr>
        </p:nvSpPr>
        <p:spPr/>
        <p:txBody>
          <a:bodyPr/>
          <a:lstStyle/>
          <a:p>
            <a:fld id="{9230EC94-8060-4DE0-AF45-7E8F4EAE4B08}"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BA71EC-C4BB-42DC-80D1-12D6A1A1A2AE}"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0EC94-8060-4DE0-AF45-7E8F4EAE4B0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BA71EC-C4BB-42DC-80D1-12D6A1A1A2AE}"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0EC94-8060-4DE0-AF45-7E8F4EAE4B08}" type="slidenum">
              <a:rPr lang="en-US" smtClean="0"/>
              <a:t>‹#›</a:t>
            </a:fld>
            <a:endParaRPr lang="en-US"/>
          </a:p>
        </p:txBody>
      </p:sp>
      <p:sp>
        <p:nvSpPr>
          <p:cNvPr id="2" name="Vertical Title 1"/>
          <p:cNvSpPr>
            <a:spLocks noGrp="1"/>
          </p:cNvSpPr>
          <p:nvPr>
            <p:ph type="title" orient="vert"/>
          </p:nvPr>
        </p:nvSpPr>
        <p:spPr>
          <a:xfrm>
            <a:off x="9652000" y="914401"/>
            <a:ext cx="1235973" cy="5029200"/>
          </a:xfrm>
        </p:spPr>
        <p:txBody>
          <a:bodyPr vert="eaVert"/>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4"/>
          </p:nvPr>
        </p:nvSpPr>
        <p:spPr/>
        <p:txBody>
          <a:bodyPr/>
          <a:lstStyle/>
          <a:p>
            <a:fld id="{D9BA71EC-C4BB-42DC-80D1-12D6A1A1A2AE}" type="datetimeFigureOut">
              <a:rPr lang="en-US" smtClean="0"/>
              <a:t>11/4/2023</a:t>
            </a:fld>
            <a:endParaRPr lang="en-US"/>
          </a:p>
        </p:txBody>
      </p:sp>
      <p:sp>
        <p:nvSpPr>
          <p:cNvPr id="12" name="Slide Number Placeholder 11"/>
          <p:cNvSpPr>
            <a:spLocks noGrp="1"/>
          </p:cNvSpPr>
          <p:nvPr>
            <p:ph type="sldNum" sz="quarter" idx="15"/>
          </p:nvPr>
        </p:nvSpPr>
        <p:spPr/>
        <p:txBody>
          <a:bodyPr/>
          <a:lstStyle/>
          <a:p>
            <a:fld id="{9230EC94-8060-4DE0-AF45-7E8F4EAE4B08}"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a:t>Click to edit Master title style</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12"/>
          <p:cNvSpPr>
            <a:spLocks noGrp="1"/>
          </p:cNvSpPr>
          <p:nvPr>
            <p:ph type="dt" sz="half" idx="10"/>
          </p:nvPr>
        </p:nvSpPr>
        <p:spPr/>
        <p:txBody>
          <a:bodyPr/>
          <a:lstStyle/>
          <a:p>
            <a:fld id="{D9BA71EC-C4BB-42DC-80D1-12D6A1A1A2AE}" type="datetimeFigureOut">
              <a:rPr lang="en-US" smtClean="0"/>
              <a:t>11/4/2023</a:t>
            </a:fld>
            <a:endParaRPr lang="en-US"/>
          </a:p>
        </p:txBody>
      </p:sp>
      <p:sp>
        <p:nvSpPr>
          <p:cNvPr id="14" name="Slide Number Placeholder 13"/>
          <p:cNvSpPr>
            <a:spLocks noGrp="1"/>
          </p:cNvSpPr>
          <p:nvPr>
            <p:ph type="sldNum" sz="quarter" idx="11"/>
          </p:nvPr>
        </p:nvSpPr>
        <p:spPr/>
        <p:txBody>
          <a:bodyPr/>
          <a:lstStyle/>
          <a:p>
            <a:fld id="{9230EC94-8060-4DE0-AF45-7E8F4EAE4B08}"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5"/>
          </p:nvPr>
        </p:nvSpPr>
        <p:spPr/>
        <p:txBody>
          <a:bodyPr/>
          <a:lstStyle/>
          <a:p>
            <a:fld id="{D9BA71EC-C4BB-42DC-80D1-12D6A1A1A2AE}" type="datetimeFigureOut">
              <a:rPr lang="en-US" smtClean="0"/>
              <a:t>11/4/2023</a:t>
            </a:fld>
            <a:endParaRPr lang="en-US"/>
          </a:p>
        </p:txBody>
      </p:sp>
      <p:sp>
        <p:nvSpPr>
          <p:cNvPr id="12" name="Slide Number Placeholder 11"/>
          <p:cNvSpPr>
            <a:spLocks noGrp="1"/>
          </p:cNvSpPr>
          <p:nvPr>
            <p:ph type="sldNum" sz="quarter" idx="16"/>
          </p:nvPr>
        </p:nvSpPr>
        <p:spPr/>
        <p:txBody>
          <a:bodyPr/>
          <a:lstStyle/>
          <a:p>
            <a:fld id="{9230EC94-8060-4DE0-AF45-7E8F4EAE4B08}"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a:t>Click to edit Master text styles</a:t>
            </a:r>
          </a:p>
        </p:txBody>
      </p:sp>
      <p:sp>
        <p:nvSpPr>
          <p:cNvPr id="11" name="Date Placeholder 10"/>
          <p:cNvSpPr>
            <a:spLocks noGrp="1"/>
          </p:cNvSpPr>
          <p:nvPr>
            <p:ph type="dt" sz="half" idx="16"/>
          </p:nvPr>
        </p:nvSpPr>
        <p:spPr/>
        <p:txBody>
          <a:bodyPr/>
          <a:lstStyle/>
          <a:p>
            <a:fld id="{D9BA71EC-C4BB-42DC-80D1-12D6A1A1A2AE}" type="datetimeFigureOut">
              <a:rPr lang="en-US" smtClean="0"/>
              <a:t>11/4/2023</a:t>
            </a:fld>
            <a:endParaRPr lang="en-US"/>
          </a:p>
        </p:txBody>
      </p:sp>
      <p:sp>
        <p:nvSpPr>
          <p:cNvPr id="12" name="Slide Number Placeholder 11"/>
          <p:cNvSpPr>
            <a:spLocks noGrp="1"/>
          </p:cNvSpPr>
          <p:nvPr>
            <p:ph type="sldNum" sz="quarter" idx="17"/>
          </p:nvPr>
        </p:nvSpPr>
        <p:spPr/>
        <p:txBody>
          <a:bodyPr/>
          <a:lstStyle/>
          <a:p>
            <a:fld id="{9230EC94-8060-4DE0-AF45-7E8F4EAE4B08}"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15" name="Date Placeholder 14"/>
          <p:cNvSpPr>
            <a:spLocks noGrp="1"/>
          </p:cNvSpPr>
          <p:nvPr>
            <p:ph type="dt" sz="half" idx="10"/>
          </p:nvPr>
        </p:nvSpPr>
        <p:spPr/>
        <p:txBody>
          <a:bodyPr/>
          <a:lstStyle/>
          <a:p>
            <a:fld id="{D9BA71EC-C4BB-42DC-80D1-12D6A1A1A2AE}" type="datetimeFigureOut">
              <a:rPr lang="en-US" smtClean="0"/>
              <a:t>11/4/2023</a:t>
            </a:fld>
            <a:endParaRPr lang="en-US"/>
          </a:p>
        </p:txBody>
      </p:sp>
      <p:sp>
        <p:nvSpPr>
          <p:cNvPr id="16" name="Slide Number Placeholder 15"/>
          <p:cNvSpPr>
            <a:spLocks noGrp="1"/>
          </p:cNvSpPr>
          <p:nvPr>
            <p:ph type="sldNum" sz="quarter" idx="11"/>
          </p:nvPr>
        </p:nvSpPr>
        <p:spPr/>
        <p:txBody>
          <a:bodyPr/>
          <a:lstStyle/>
          <a:p>
            <a:fld id="{9230EC94-8060-4DE0-AF45-7E8F4EAE4B0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9BA71EC-C4BB-42DC-80D1-12D6A1A1A2AE}" type="datetimeFigureOut">
              <a:rPr lang="en-US" smtClean="0"/>
              <a:t>11/4/2023</a:t>
            </a:fld>
            <a:endParaRPr lang="en-US"/>
          </a:p>
        </p:txBody>
      </p:sp>
      <p:sp>
        <p:nvSpPr>
          <p:cNvPr id="8" name="Slide Number Placeholder 7"/>
          <p:cNvSpPr>
            <a:spLocks noGrp="1"/>
          </p:cNvSpPr>
          <p:nvPr>
            <p:ph type="sldNum" sz="quarter" idx="11"/>
          </p:nvPr>
        </p:nvSpPr>
        <p:spPr/>
        <p:txBody>
          <a:bodyPr/>
          <a:lstStyle/>
          <a:p>
            <a:fld id="{9230EC94-8060-4DE0-AF45-7E8F4EAE4B0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2"/>
          <p:cNvSpPr>
            <a:spLocks noGrp="1"/>
          </p:cNvSpPr>
          <p:nvPr>
            <p:ph type="title"/>
          </p:nvPr>
        </p:nvSpPr>
        <p:spPr/>
        <p:txBody>
          <a:bodyPr/>
          <a:lstStyle/>
          <a:p>
            <a:r>
              <a:rPr lang="en-US"/>
              <a:t>Click to edit Master title style</a:t>
            </a:r>
          </a:p>
        </p:txBody>
      </p:sp>
      <p:sp>
        <p:nvSpPr>
          <p:cNvPr id="16" name="Date Placeholder 15"/>
          <p:cNvSpPr>
            <a:spLocks noGrp="1"/>
          </p:cNvSpPr>
          <p:nvPr>
            <p:ph type="dt" sz="half" idx="15"/>
          </p:nvPr>
        </p:nvSpPr>
        <p:spPr/>
        <p:txBody>
          <a:bodyPr/>
          <a:lstStyle/>
          <a:p>
            <a:fld id="{D9BA71EC-C4BB-42DC-80D1-12D6A1A1A2AE}" type="datetimeFigureOut">
              <a:rPr lang="en-US" smtClean="0"/>
              <a:t>11/4/2023</a:t>
            </a:fld>
            <a:endParaRPr lang="en-US"/>
          </a:p>
        </p:txBody>
      </p:sp>
      <p:sp>
        <p:nvSpPr>
          <p:cNvPr id="19" name="Slide Number Placeholder 18"/>
          <p:cNvSpPr>
            <a:spLocks noGrp="1"/>
          </p:cNvSpPr>
          <p:nvPr>
            <p:ph type="sldNum" sz="quarter" idx="16"/>
          </p:nvPr>
        </p:nvSpPr>
        <p:spPr/>
        <p:txBody>
          <a:bodyPr/>
          <a:lstStyle/>
          <a:p>
            <a:fld id="{9230EC94-8060-4DE0-AF45-7E8F4EAE4B08}"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a:t>Click to edit Master text styles</a:t>
            </a:r>
          </a:p>
        </p:txBody>
      </p:sp>
      <p:sp>
        <p:nvSpPr>
          <p:cNvPr id="12" name="Title 11"/>
          <p:cNvSpPr>
            <a:spLocks noGrp="1"/>
          </p:cNvSpPr>
          <p:nvPr>
            <p:ph type="title"/>
          </p:nvPr>
        </p:nvSpPr>
        <p:spPr>
          <a:xfrm>
            <a:off x="3352800" y="975360"/>
            <a:ext cx="5486400" cy="701040"/>
          </a:xfrm>
        </p:spPr>
        <p:txBody>
          <a:bodyPr/>
          <a:lstStyle/>
          <a:p>
            <a:r>
              <a:rPr lang="en-US"/>
              <a:t>Click to edit Master title style</a:t>
            </a:r>
          </a:p>
        </p:txBody>
      </p:sp>
      <p:sp>
        <p:nvSpPr>
          <p:cNvPr id="13" name="Date Placeholder 12"/>
          <p:cNvSpPr>
            <a:spLocks noGrp="1"/>
          </p:cNvSpPr>
          <p:nvPr>
            <p:ph type="dt" sz="half" idx="14"/>
          </p:nvPr>
        </p:nvSpPr>
        <p:spPr>
          <a:xfrm>
            <a:off x="3975100" y="273180"/>
            <a:ext cx="4241800" cy="292100"/>
          </a:xfrm>
        </p:spPr>
        <p:txBody>
          <a:bodyPr/>
          <a:lstStyle/>
          <a:p>
            <a:fld id="{D9BA71EC-C4BB-42DC-80D1-12D6A1A1A2AE}" type="datetimeFigureOut">
              <a:rPr lang="en-US" smtClean="0"/>
              <a:t>11/4/2023</a:t>
            </a:fld>
            <a:endParaRPr lang="en-US"/>
          </a:p>
        </p:txBody>
      </p:sp>
      <p:sp>
        <p:nvSpPr>
          <p:cNvPr id="14" name="Slide Number Placeholder 13"/>
          <p:cNvSpPr>
            <a:spLocks noGrp="1"/>
          </p:cNvSpPr>
          <p:nvPr>
            <p:ph type="sldNum" sz="quarter" idx="15"/>
          </p:nvPr>
        </p:nvSpPr>
        <p:spPr>
          <a:xfrm>
            <a:off x="5384800" y="6172200"/>
            <a:ext cx="1422400" cy="304800"/>
          </a:xfrm>
        </p:spPr>
        <p:txBody>
          <a:bodyPr/>
          <a:lstStyle/>
          <a:p>
            <a:fld id="{9230EC94-8060-4DE0-AF45-7E8F4EAE4B08}" type="slidenum">
              <a:rPr lang="en-US" smtClean="0"/>
              <a:t>‹#›</a:t>
            </a:fld>
            <a:endParaRPr lang="en-US"/>
          </a:p>
        </p:txBody>
      </p:sp>
      <p:sp>
        <p:nvSpPr>
          <p:cNvPr id="15" name="Footer Placeholder 14"/>
          <p:cNvSpPr>
            <a:spLocks noGrp="1"/>
          </p:cNvSpPr>
          <p:nvPr>
            <p:ph type="ftr" sz="quarter" idx="16"/>
          </p:nvPr>
        </p:nvSpPr>
        <p:spPr>
          <a:xfrm>
            <a:off x="1930400" y="6486525"/>
            <a:ext cx="8331200" cy="292100"/>
          </a:xfr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D9BA71EC-C4BB-42DC-80D1-12D6A1A1A2AE}" type="datetimeFigureOut">
              <a:rPr lang="en-US" smtClean="0"/>
              <a:t>11/4/2023</a:t>
            </a:fld>
            <a:endParaRPr lang="en-US"/>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9230EC94-8060-4DE0-AF45-7E8F4EAE4B08}" type="slidenum">
              <a:rPr lang="en-US" smtClean="0"/>
              <a:t>‹#›</a:t>
            </a:fld>
            <a:endParaRPr lang="en-US"/>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49800"/>
            <a:ext cx="3886199" cy="31082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2778" y="136358"/>
            <a:ext cx="2399222" cy="1695450"/>
          </a:xfrm>
          <a:prstGeom prst="rect">
            <a:avLst/>
          </a:prstGeom>
        </p:spPr>
      </p:pic>
      <p:sp>
        <p:nvSpPr>
          <p:cNvPr id="3" name="Subtitle 2"/>
          <p:cNvSpPr>
            <a:spLocks noGrp="1"/>
          </p:cNvSpPr>
          <p:nvPr>
            <p:ph type="subTitle" idx="1"/>
          </p:nvPr>
        </p:nvSpPr>
        <p:spPr>
          <a:xfrm>
            <a:off x="4038600" y="2743201"/>
            <a:ext cx="4013200" cy="428625"/>
          </a:xfrm>
        </p:spPr>
        <p:txBody>
          <a:bodyPr/>
          <a:lstStyle/>
          <a:p>
            <a:r>
              <a:rPr lang="en-US" sz="3200" b="1" dirty="0"/>
              <a:t>Reading – John 14:1-11</a:t>
            </a:r>
          </a:p>
          <a:p>
            <a:endParaRPr lang="en-US" dirty="0"/>
          </a:p>
        </p:txBody>
      </p:sp>
      <p:sp>
        <p:nvSpPr>
          <p:cNvPr id="2" name="Title 1"/>
          <p:cNvSpPr>
            <a:spLocks noGrp="1"/>
          </p:cNvSpPr>
          <p:nvPr>
            <p:ph type="title"/>
          </p:nvPr>
        </p:nvSpPr>
        <p:spPr>
          <a:xfrm>
            <a:off x="1718849" y="762000"/>
            <a:ext cx="8229600" cy="1066800"/>
          </a:xfrm>
        </p:spPr>
        <p:txBody>
          <a:bodyPr>
            <a:noAutofit/>
          </a:bodyPr>
          <a:lstStyle/>
          <a:p>
            <a:r>
              <a:rPr lang="en-US" sz="4400" dirty="0">
                <a:solidFill>
                  <a:schemeClr val="tx1"/>
                </a:solidFill>
                <a:effectLst/>
              </a:rPr>
              <a:t>Biblical Christianity Is Unique</a:t>
            </a:r>
            <a:endParaRPr lang="en-US" sz="4400"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400" y="152400"/>
            <a:ext cx="1625600" cy="12192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305803" y="4592554"/>
            <a:ext cx="3892906" cy="2257425"/>
          </a:xfrm>
          <a:prstGeom prst="rect">
            <a:avLst/>
          </a:prstGeom>
        </p:spPr>
      </p:pic>
    </p:spTree>
    <p:extLst>
      <p:ext uri="{BB962C8B-B14F-4D97-AF65-F5344CB8AC3E}">
        <p14:creationId xmlns:p14="http://schemas.microsoft.com/office/powerpoint/2010/main" val="14465095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1" y="3717502"/>
            <a:ext cx="4360089" cy="2973110"/>
          </a:xfrm>
          <a:prstGeom prst="rect">
            <a:avLst/>
          </a:prstGeom>
        </p:spPr>
      </p:pic>
      <p:sp>
        <p:nvSpPr>
          <p:cNvPr id="3" name="Subtitle 2"/>
          <p:cNvSpPr>
            <a:spLocks noGrp="1"/>
          </p:cNvSpPr>
          <p:nvPr>
            <p:ph type="subTitle" idx="1"/>
          </p:nvPr>
        </p:nvSpPr>
        <p:spPr>
          <a:xfrm>
            <a:off x="4038600" y="2743201"/>
            <a:ext cx="4191000" cy="428625"/>
          </a:xfrm>
        </p:spPr>
        <p:txBody>
          <a:bodyPr/>
          <a:lstStyle/>
          <a:p>
            <a:r>
              <a:rPr lang="en-US" sz="3200" b="1" dirty="0"/>
              <a:t>“We shall be changed”</a:t>
            </a:r>
            <a:endParaRPr lang="en-US" dirty="0"/>
          </a:p>
        </p:txBody>
      </p:sp>
      <p:sp>
        <p:nvSpPr>
          <p:cNvPr id="2" name="Title 1"/>
          <p:cNvSpPr>
            <a:spLocks noGrp="1"/>
          </p:cNvSpPr>
          <p:nvPr>
            <p:ph type="title"/>
          </p:nvPr>
        </p:nvSpPr>
        <p:spPr>
          <a:xfrm>
            <a:off x="2057400" y="838200"/>
            <a:ext cx="8229600" cy="1066800"/>
          </a:xfrm>
        </p:spPr>
        <p:txBody>
          <a:bodyPr>
            <a:noAutofit/>
          </a:bodyPr>
          <a:lstStyle/>
          <a:p>
            <a:r>
              <a:rPr lang="en-US" sz="4000" dirty="0">
                <a:solidFill>
                  <a:schemeClr val="tx1"/>
                </a:solidFill>
                <a:effectLst/>
              </a:rPr>
              <a:t>The Resurrection</a:t>
            </a:r>
            <a:endParaRPr lang="en-US" sz="4000" dirty="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747"/>
            <a:ext cx="2856552" cy="279085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216307" y="36694"/>
            <a:ext cx="2939588" cy="209690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4056" y="3695397"/>
            <a:ext cx="3316144" cy="2644607"/>
          </a:xfrm>
          <a:prstGeom prst="rect">
            <a:avLst/>
          </a:prstGeom>
        </p:spPr>
      </p:pic>
    </p:spTree>
    <p:extLst>
      <p:ext uri="{BB962C8B-B14F-4D97-AF65-F5344CB8AC3E}">
        <p14:creationId xmlns:p14="http://schemas.microsoft.com/office/powerpoint/2010/main" val="10840085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828800" y="1676400"/>
            <a:ext cx="8458200" cy="4724400"/>
          </a:xfrm>
        </p:spPr>
        <p:txBody>
          <a:bodyPr>
            <a:normAutofit/>
          </a:bodyPr>
          <a:lstStyle/>
          <a:p>
            <a:pPr algn="l"/>
            <a:r>
              <a:rPr lang="en-US" sz="4400" dirty="0"/>
              <a:t>Hinduism &amp; Buddhism:  Both religions are based upon the concept of reincarnation, which eliminates the need for a resurrection.</a:t>
            </a:r>
          </a:p>
          <a:p>
            <a:r>
              <a:rPr lang="en-US" sz="8800" b="1" i="1" dirty="0"/>
              <a:t>(John 5:28-29)</a:t>
            </a:r>
            <a:endParaRPr lang="en-US" dirty="0"/>
          </a:p>
        </p:txBody>
      </p:sp>
      <p:sp>
        <p:nvSpPr>
          <p:cNvPr id="3" name="Title 2"/>
          <p:cNvSpPr>
            <a:spLocks noGrp="1"/>
          </p:cNvSpPr>
          <p:nvPr>
            <p:ph type="title"/>
          </p:nvPr>
        </p:nvSpPr>
        <p:spPr>
          <a:xfrm>
            <a:off x="2438400" y="152400"/>
            <a:ext cx="7162800" cy="1066800"/>
          </a:xfrm>
        </p:spPr>
        <p:txBody>
          <a:bodyPr>
            <a:noAutofit/>
          </a:bodyPr>
          <a:lstStyle/>
          <a:p>
            <a:r>
              <a:rPr lang="en-US" sz="2400" dirty="0"/>
              <a:t>“There is no place whatever for the idea of the resurrection of the body in the Hindu scheme of things.”</a:t>
            </a:r>
          </a:p>
        </p:txBody>
      </p:sp>
    </p:spTree>
    <p:extLst>
      <p:ext uri="{BB962C8B-B14F-4D97-AF65-F5344CB8AC3E}">
        <p14:creationId xmlns:p14="http://schemas.microsoft.com/office/powerpoint/2010/main" val="25381621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1" y="3797929"/>
            <a:ext cx="3327683" cy="3027647"/>
          </a:xfrm>
          <a:prstGeom prst="rect">
            <a:avLst/>
          </a:prstGeom>
        </p:spPr>
      </p:pic>
      <p:sp>
        <p:nvSpPr>
          <p:cNvPr id="3" name="Subtitle 2"/>
          <p:cNvSpPr>
            <a:spLocks noGrp="1"/>
          </p:cNvSpPr>
          <p:nvPr>
            <p:ph type="subTitle" idx="1"/>
          </p:nvPr>
        </p:nvSpPr>
        <p:spPr>
          <a:xfrm>
            <a:off x="3886200" y="2743201"/>
            <a:ext cx="4343400" cy="428625"/>
          </a:xfrm>
        </p:spPr>
        <p:txBody>
          <a:bodyPr/>
          <a:lstStyle/>
          <a:p>
            <a:r>
              <a:rPr lang="en-US" sz="4800" b="1" i="1" dirty="0"/>
              <a:t>Matthew 16:21</a:t>
            </a:r>
            <a:endParaRPr lang="en-US" dirty="0"/>
          </a:p>
        </p:txBody>
      </p:sp>
      <p:sp>
        <p:nvSpPr>
          <p:cNvPr id="2" name="Title 1"/>
          <p:cNvSpPr>
            <a:spLocks noGrp="1"/>
          </p:cNvSpPr>
          <p:nvPr>
            <p:ph type="title"/>
          </p:nvPr>
        </p:nvSpPr>
        <p:spPr>
          <a:xfrm>
            <a:off x="2057400" y="838200"/>
            <a:ext cx="8229600" cy="1066800"/>
          </a:xfrm>
        </p:spPr>
        <p:txBody>
          <a:bodyPr>
            <a:noAutofit/>
          </a:bodyPr>
          <a:lstStyle/>
          <a:p>
            <a:r>
              <a:rPr lang="en-US" sz="3200" dirty="0">
                <a:solidFill>
                  <a:schemeClr val="tx1"/>
                </a:solidFill>
                <a:effectLst/>
              </a:rPr>
              <a:t>Death of the Christ</a:t>
            </a:r>
            <a:endParaRPr lang="en-US" sz="3200"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2" y="36104"/>
            <a:ext cx="3133794" cy="202129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215692" y="152400"/>
            <a:ext cx="1905000" cy="271622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4056" y="3695397"/>
            <a:ext cx="3316144" cy="2644607"/>
          </a:xfrm>
          <a:prstGeom prst="rect">
            <a:avLst/>
          </a:prstGeom>
        </p:spPr>
      </p:pic>
    </p:spTree>
    <p:extLst>
      <p:ext uri="{BB962C8B-B14F-4D97-AF65-F5344CB8AC3E}">
        <p14:creationId xmlns:p14="http://schemas.microsoft.com/office/powerpoint/2010/main" val="40789546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828800" y="1676400"/>
            <a:ext cx="8458200" cy="4724400"/>
          </a:xfrm>
        </p:spPr>
        <p:txBody>
          <a:bodyPr>
            <a:normAutofit fontScale="92500" lnSpcReduction="20000"/>
          </a:bodyPr>
          <a:lstStyle/>
          <a:p>
            <a:r>
              <a:rPr lang="en-US" sz="4000" b="1" dirty="0"/>
              <a:t>"and have said, verily we have slain Christ Jesus the son of Mary, the apostle of God; yet they slew him not, neither crucified him, but he was represented by one in his likeness, and verily they who disagree concerning him were in a doubt as to this matter, and had no sure knowledge thereof, but followed only an uncertain opinion. They did not really kill him" </a:t>
            </a:r>
            <a:r>
              <a:rPr lang="en-US" sz="3300" b="1" dirty="0"/>
              <a:t>(Koran. pp. 78-79) </a:t>
            </a:r>
            <a:endParaRPr lang="en-US" sz="3300" dirty="0"/>
          </a:p>
          <a:p>
            <a:endParaRPr lang="en-US" dirty="0"/>
          </a:p>
        </p:txBody>
      </p:sp>
      <p:sp>
        <p:nvSpPr>
          <p:cNvPr id="3" name="Title 2"/>
          <p:cNvSpPr>
            <a:spLocks noGrp="1"/>
          </p:cNvSpPr>
          <p:nvPr>
            <p:ph type="title"/>
          </p:nvPr>
        </p:nvSpPr>
        <p:spPr>
          <a:xfrm>
            <a:off x="2438400" y="152400"/>
            <a:ext cx="7162800" cy="1066800"/>
          </a:xfrm>
        </p:spPr>
        <p:txBody>
          <a:bodyPr>
            <a:normAutofit fontScale="90000"/>
          </a:bodyPr>
          <a:lstStyle/>
          <a:p>
            <a:br>
              <a:rPr lang="en-US" sz="2200" dirty="0"/>
            </a:br>
            <a:r>
              <a:rPr lang="en-US" sz="3600" dirty="0"/>
              <a:t>The Koran denies that Jesus died upon the cross</a:t>
            </a:r>
            <a:endParaRPr lang="en-US" dirty="0"/>
          </a:p>
        </p:txBody>
      </p:sp>
    </p:spTree>
    <p:extLst>
      <p:ext uri="{BB962C8B-B14F-4D97-AF65-F5344CB8AC3E}">
        <p14:creationId xmlns:p14="http://schemas.microsoft.com/office/powerpoint/2010/main" val="40430187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828800" y="1676400"/>
            <a:ext cx="8458200" cy="4724400"/>
          </a:xfrm>
        </p:spPr>
        <p:txBody>
          <a:bodyPr>
            <a:normAutofit/>
          </a:bodyPr>
          <a:lstStyle/>
          <a:p>
            <a:pPr marL="571500" indent="-571500" algn="l">
              <a:buFont typeface="Wingdings" pitchFamily="2" charset="2"/>
              <a:buChar char="v"/>
            </a:pPr>
            <a:r>
              <a:rPr lang="en-US" sz="4000" dirty="0"/>
              <a:t>What is left of Christianity, if you remove a crucified Jesus from it?             </a:t>
            </a:r>
          </a:p>
          <a:p>
            <a:pPr marL="571500" indent="-571500" algn="l">
              <a:buFont typeface="Wingdings" pitchFamily="2" charset="2"/>
              <a:buChar char="v"/>
            </a:pPr>
            <a:r>
              <a:rPr lang="en-US" sz="6000" b="1" i="1" dirty="0"/>
              <a:t>(1 Corinthians 1:23)</a:t>
            </a:r>
          </a:p>
          <a:p>
            <a:pPr marL="571500" indent="-571500" algn="l">
              <a:buFont typeface="Wingdings" pitchFamily="2" charset="2"/>
              <a:buChar char="v"/>
            </a:pPr>
            <a:r>
              <a:rPr lang="en-US" sz="6000" b="1" i="1" dirty="0"/>
              <a:t>(1 Corinthians 15:1-4)</a:t>
            </a:r>
            <a:endParaRPr lang="en-US" sz="3600" dirty="0"/>
          </a:p>
        </p:txBody>
      </p:sp>
      <p:sp>
        <p:nvSpPr>
          <p:cNvPr id="3" name="Title 2"/>
          <p:cNvSpPr>
            <a:spLocks noGrp="1"/>
          </p:cNvSpPr>
          <p:nvPr>
            <p:ph type="title"/>
          </p:nvPr>
        </p:nvSpPr>
        <p:spPr>
          <a:xfrm>
            <a:off x="2438400" y="152400"/>
            <a:ext cx="7162800" cy="1066800"/>
          </a:xfrm>
        </p:spPr>
        <p:txBody>
          <a:bodyPr>
            <a:normAutofit/>
          </a:bodyPr>
          <a:lstStyle/>
          <a:p>
            <a:r>
              <a:rPr lang="en-US" sz="5400" i="1" dirty="0"/>
              <a:t>(Luke 24:46) </a:t>
            </a:r>
            <a:endParaRPr lang="en-US" dirty="0"/>
          </a:p>
        </p:txBody>
      </p:sp>
    </p:spTree>
    <p:extLst>
      <p:ext uri="{BB962C8B-B14F-4D97-AF65-F5344CB8AC3E}">
        <p14:creationId xmlns:p14="http://schemas.microsoft.com/office/powerpoint/2010/main" val="2894656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80">
                                          <p:stCondLst>
                                            <p:cond delay="0"/>
                                          </p:stCondLst>
                                        </p:cTn>
                                        <p:tgtEl>
                                          <p:spTgt spid="2">
                                            <p:txEl>
                                              <p:pRg st="1" end="1"/>
                                            </p:txEl>
                                          </p:spTgt>
                                        </p:tgtEl>
                                      </p:cBhvr>
                                    </p:animEffect>
                                    <p:anim calcmode="lin" valueType="num">
                                      <p:cBhvr>
                                        <p:cTn id="8"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1" end="1"/>
                                            </p:txEl>
                                          </p:spTgt>
                                        </p:tgtEl>
                                      </p:cBhvr>
                                      <p:to x="100000" y="60000"/>
                                    </p:animScale>
                                    <p:animScale>
                                      <p:cBhvr>
                                        <p:cTn id="14" dur="166" decel="50000">
                                          <p:stCondLst>
                                            <p:cond delay="676"/>
                                          </p:stCondLst>
                                        </p:cTn>
                                        <p:tgtEl>
                                          <p:spTgt spid="2">
                                            <p:txEl>
                                              <p:pRg st="1" end="1"/>
                                            </p:txEl>
                                          </p:spTgt>
                                        </p:tgtEl>
                                      </p:cBhvr>
                                      <p:to x="100000" y="100000"/>
                                    </p:animScale>
                                    <p:animScale>
                                      <p:cBhvr>
                                        <p:cTn id="15" dur="26">
                                          <p:stCondLst>
                                            <p:cond delay="1312"/>
                                          </p:stCondLst>
                                        </p:cTn>
                                        <p:tgtEl>
                                          <p:spTgt spid="2">
                                            <p:txEl>
                                              <p:pRg st="1" end="1"/>
                                            </p:txEl>
                                          </p:spTgt>
                                        </p:tgtEl>
                                      </p:cBhvr>
                                      <p:to x="100000" y="80000"/>
                                    </p:animScale>
                                    <p:animScale>
                                      <p:cBhvr>
                                        <p:cTn id="16" dur="166" decel="50000">
                                          <p:stCondLst>
                                            <p:cond delay="1338"/>
                                          </p:stCondLst>
                                        </p:cTn>
                                        <p:tgtEl>
                                          <p:spTgt spid="2">
                                            <p:txEl>
                                              <p:pRg st="1" end="1"/>
                                            </p:txEl>
                                          </p:spTgt>
                                        </p:tgtEl>
                                      </p:cBhvr>
                                      <p:to x="100000" y="100000"/>
                                    </p:animScale>
                                    <p:animScale>
                                      <p:cBhvr>
                                        <p:cTn id="17" dur="26">
                                          <p:stCondLst>
                                            <p:cond delay="1642"/>
                                          </p:stCondLst>
                                        </p:cTn>
                                        <p:tgtEl>
                                          <p:spTgt spid="2">
                                            <p:txEl>
                                              <p:pRg st="1" end="1"/>
                                            </p:txEl>
                                          </p:spTgt>
                                        </p:tgtEl>
                                      </p:cBhvr>
                                      <p:to x="100000" y="90000"/>
                                    </p:animScale>
                                    <p:animScale>
                                      <p:cBhvr>
                                        <p:cTn id="18" dur="166" decel="50000">
                                          <p:stCondLst>
                                            <p:cond delay="1668"/>
                                          </p:stCondLst>
                                        </p:cTn>
                                        <p:tgtEl>
                                          <p:spTgt spid="2">
                                            <p:txEl>
                                              <p:pRg st="1" end="1"/>
                                            </p:txEl>
                                          </p:spTgt>
                                        </p:tgtEl>
                                      </p:cBhvr>
                                      <p:to x="100000" y="100000"/>
                                    </p:animScale>
                                    <p:animScale>
                                      <p:cBhvr>
                                        <p:cTn id="19" dur="26">
                                          <p:stCondLst>
                                            <p:cond delay="1808"/>
                                          </p:stCondLst>
                                        </p:cTn>
                                        <p:tgtEl>
                                          <p:spTgt spid="2">
                                            <p:txEl>
                                              <p:pRg st="1" end="1"/>
                                            </p:txEl>
                                          </p:spTgt>
                                        </p:tgtEl>
                                      </p:cBhvr>
                                      <p:to x="100000" y="95000"/>
                                    </p:animScale>
                                    <p:animScale>
                                      <p:cBhvr>
                                        <p:cTn id="20" dur="166" decel="50000">
                                          <p:stCondLst>
                                            <p:cond delay="1834"/>
                                          </p:stCondLst>
                                        </p:cTn>
                                        <p:tgtEl>
                                          <p:spTgt spid="2">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76200" y="1676400"/>
            <a:ext cx="12039600" cy="4724400"/>
          </a:xfrm>
        </p:spPr>
        <p:txBody>
          <a:bodyPr>
            <a:normAutofit/>
          </a:bodyPr>
          <a:lstStyle/>
          <a:p>
            <a:r>
              <a:rPr lang="en-US" sz="4000" b="1" dirty="0"/>
              <a:t>'Sin for the Hindu, is not the personal moral guilt it is for the Christian and the Jew. It is a sin (in Hinduism) to call a man a sinner'. </a:t>
            </a:r>
            <a:r>
              <a:rPr lang="en-US" sz="1300" b="1" dirty="0"/>
              <a:t>(The World's Religions. Edited by Sir Norman Anderson pp. 144-145) </a:t>
            </a:r>
            <a:endParaRPr lang="en-US" sz="1300" dirty="0"/>
          </a:p>
          <a:p>
            <a:pPr marL="571500" indent="-571500" algn="l">
              <a:buFont typeface="Wingdings" pitchFamily="2" charset="2"/>
              <a:buChar char="v"/>
            </a:pPr>
            <a:r>
              <a:rPr lang="en-US" sz="4000" dirty="0"/>
              <a:t>If you accept the Hindu definition of sin then Jesus sinned, for He called people 'sinners'. </a:t>
            </a:r>
            <a:r>
              <a:rPr lang="en-US" sz="4000" b="1" i="1" dirty="0"/>
              <a:t>(Matthew 9:13)</a:t>
            </a:r>
          </a:p>
          <a:p>
            <a:pPr marL="571500" indent="-571500" algn="l">
              <a:buFont typeface="Wingdings" pitchFamily="2" charset="2"/>
              <a:buChar char="v"/>
            </a:pPr>
            <a:r>
              <a:rPr lang="en-US" sz="5800" b="1" i="1" dirty="0"/>
              <a:t>(John 8:24) </a:t>
            </a:r>
          </a:p>
        </p:txBody>
      </p:sp>
      <p:sp>
        <p:nvSpPr>
          <p:cNvPr id="3" name="Title 2"/>
          <p:cNvSpPr>
            <a:spLocks noGrp="1"/>
          </p:cNvSpPr>
          <p:nvPr>
            <p:ph type="title"/>
          </p:nvPr>
        </p:nvSpPr>
        <p:spPr>
          <a:xfrm>
            <a:off x="2438400" y="152400"/>
            <a:ext cx="7162800" cy="1066800"/>
          </a:xfrm>
        </p:spPr>
        <p:txBody>
          <a:bodyPr>
            <a:normAutofit/>
          </a:bodyPr>
          <a:lstStyle/>
          <a:p>
            <a:r>
              <a:rPr lang="en-US" sz="3200" dirty="0"/>
              <a:t>Hindu philosophy has no need for a Savior: </a:t>
            </a:r>
            <a:endParaRPr lang="en-US" dirty="0"/>
          </a:p>
        </p:txBody>
      </p:sp>
    </p:spTree>
    <p:extLst>
      <p:ext uri="{BB962C8B-B14F-4D97-AF65-F5344CB8AC3E}">
        <p14:creationId xmlns:p14="http://schemas.microsoft.com/office/powerpoint/2010/main" val="35919033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3830353"/>
            <a:ext cx="3327683" cy="3027647"/>
          </a:xfrm>
          <a:prstGeom prst="rect">
            <a:avLst/>
          </a:prstGeom>
        </p:spPr>
      </p:pic>
      <p:sp>
        <p:nvSpPr>
          <p:cNvPr id="3" name="Subtitle 2"/>
          <p:cNvSpPr>
            <a:spLocks noGrp="1"/>
          </p:cNvSpPr>
          <p:nvPr>
            <p:ph type="subTitle" idx="1"/>
          </p:nvPr>
        </p:nvSpPr>
        <p:spPr>
          <a:xfrm>
            <a:off x="3886200" y="2743201"/>
            <a:ext cx="4343400" cy="428625"/>
          </a:xfrm>
        </p:spPr>
        <p:txBody>
          <a:bodyPr/>
          <a:lstStyle/>
          <a:p>
            <a:r>
              <a:rPr lang="en-US" sz="2800" b="1" i="1" dirty="0"/>
              <a:t>1 Corinthians 15:1-4; 17-18</a:t>
            </a:r>
            <a:r>
              <a:rPr lang="en-US" sz="2400" b="1" i="1" dirty="0"/>
              <a:t> </a:t>
            </a:r>
            <a:endParaRPr lang="en-US" sz="1400" dirty="0"/>
          </a:p>
        </p:txBody>
      </p:sp>
      <p:sp>
        <p:nvSpPr>
          <p:cNvPr id="2" name="Title 1"/>
          <p:cNvSpPr>
            <a:spLocks noGrp="1"/>
          </p:cNvSpPr>
          <p:nvPr>
            <p:ph type="title"/>
          </p:nvPr>
        </p:nvSpPr>
        <p:spPr>
          <a:xfrm>
            <a:off x="2057400" y="838200"/>
            <a:ext cx="8229600" cy="1066800"/>
          </a:xfrm>
        </p:spPr>
        <p:txBody>
          <a:bodyPr>
            <a:noAutofit/>
          </a:bodyPr>
          <a:lstStyle/>
          <a:p>
            <a:r>
              <a:rPr lang="en-US" sz="5400" dirty="0">
                <a:solidFill>
                  <a:schemeClr val="tx1"/>
                </a:solidFill>
                <a:effectLst/>
              </a:rPr>
              <a:t>Deity of Jesus</a:t>
            </a:r>
            <a:endParaRPr lang="en-US" sz="5400"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526"/>
            <a:ext cx="2271486" cy="146510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271051" y="106281"/>
            <a:ext cx="1855597" cy="264578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056" y="3989448"/>
            <a:ext cx="3316144" cy="2644607"/>
          </a:xfrm>
          <a:prstGeom prst="rect">
            <a:avLst/>
          </a:prstGeom>
        </p:spPr>
      </p:pic>
    </p:spTree>
    <p:extLst>
      <p:ext uri="{BB962C8B-B14F-4D97-AF65-F5344CB8AC3E}">
        <p14:creationId xmlns:p14="http://schemas.microsoft.com/office/powerpoint/2010/main" val="25892723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1676400"/>
            <a:ext cx="10972800" cy="4724400"/>
          </a:xfrm>
        </p:spPr>
        <p:txBody>
          <a:bodyPr>
            <a:normAutofit/>
          </a:bodyPr>
          <a:lstStyle/>
          <a:p>
            <a:pPr marL="571500" indent="-571500" algn="l">
              <a:buFont typeface="Wingdings" pitchFamily="2" charset="2"/>
              <a:buChar char="v"/>
            </a:pPr>
            <a:r>
              <a:rPr lang="en-US" sz="5400" dirty="0"/>
              <a:t>Islam denies Jesus of deity. </a:t>
            </a:r>
          </a:p>
          <a:p>
            <a:pPr marL="571500" indent="-571500" algn="l">
              <a:buFont typeface="Wingdings" pitchFamily="2" charset="2"/>
              <a:buChar char="v"/>
            </a:pPr>
            <a:r>
              <a:rPr lang="en-US" sz="5400" dirty="0"/>
              <a:t>Obviously, one of these views must be wrong, Islam and Christianity cannot both be true. </a:t>
            </a:r>
          </a:p>
          <a:p>
            <a:endParaRPr lang="en-US" dirty="0"/>
          </a:p>
        </p:txBody>
      </p:sp>
      <p:sp>
        <p:nvSpPr>
          <p:cNvPr id="3" name="Title 2"/>
          <p:cNvSpPr>
            <a:spLocks noGrp="1"/>
          </p:cNvSpPr>
          <p:nvPr>
            <p:ph type="title"/>
          </p:nvPr>
        </p:nvSpPr>
        <p:spPr>
          <a:xfrm>
            <a:off x="2438400" y="152400"/>
            <a:ext cx="7162800" cy="1066800"/>
          </a:xfrm>
        </p:spPr>
        <p:txBody>
          <a:bodyPr>
            <a:normAutofit/>
          </a:bodyPr>
          <a:lstStyle/>
          <a:p>
            <a:r>
              <a:rPr lang="en-US" sz="2200" dirty="0"/>
              <a:t>Preaching any 'other gospel' brings upon one the curse of God (Galatians 1:6-9). </a:t>
            </a:r>
            <a:br>
              <a:rPr lang="en-US" sz="2200" dirty="0"/>
            </a:br>
            <a:endParaRPr lang="en-US" dirty="0"/>
          </a:p>
        </p:txBody>
      </p:sp>
    </p:spTree>
    <p:extLst>
      <p:ext uri="{BB962C8B-B14F-4D97-AF65-F5344CB8AC3E}">
        <p14:creationId xmlns:p14="http://schemas.microsoft.com/office/powerpoint/2010/main" val="25027648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52400" y="1676400"/>
            <a:ext cx="12039600" cy="4724400"/>
          </a:xfrm>
        </p:spPr>
        <p:txBody>
          <a:bodyPr>
            <a:normAutofit fontScale="92500" lnSpcReduction="20000"/>
          </a:bodyPr>
          <a:lstStyle/>
          <a:p>
            <a:pPr lvl="0" algn="l"/>
            <a:r>
              <a:rPr lang="en-US" sz="4100" i="1" dirty="0"/>
              <a:t>'They are infidels, who say, Verily God is Christ the son of Mary' </a:t>
            </a:r>
            <a:r>
              <a:rPr lang="en-US" sz="2600" i="1" dirty="0"/>
              <a:t>(p. 84)</a:t>
            </a:r>
            <a:r>
              <a:rPr lang="en-US" sz="2600" dirty="0"/>
              <a:t> </a:t>
            </a:r>
          </a:p>
          <a:p>
            <a:pPr lvl="0" algn="l"/>
            <a:r>
              <a:rPr lang="en-US" sz="4100" i="1" dirty="0"/>
              <a:t>'Christ, the son of Mary is no more than an apostle' </a:t>
            </a:r>
            <a:r>
              <a:rPr lang="en-US" sz="3600" i="1" dirty="0"/>
              <a:t>(p. 92)</a:t>
            </a:r>
            <a:r>
              <a:rPr lang="en-US" sz="3600" dirty="0"/>
              <a:t> </a:t>
            </a:r>
          </a:p>
          <a:p>
            <a:pPr lvl="0" algn="l"/>
            <a:r>
              <a:rPr lang="en-US" sz="4100" i="1" dirty="0"/>
              <a:t>'Christians say, Christ is the Son of God. This is their saying in their mouths, they imitate the saying of those who were unbelievers in former times. May God resist them' </a:t>
            </a:r>
            <a:r>
              <a:rPr lang="en-US" sz="1800" i="1" dirty="0"/>
              <a:t>(p. 152) </a:t>
            </a:r>
            <a:endParaRPr lang="en-US" sz="1800" dirty="0"/>
          </a:p>
          <a:p>
            <a:r>
              <a:rPr lang="en-US" sz="5200" b="1" i="1" dirty="0"/>
              <a:t>(John 1:1) In the beginning was the Word, and the Word was with God, and the Word was God.</a:t>
            </a:r>
            <a:endParaRPr lang="en-US" sz="5200" dirty="0"/>
          </a:p>
          <a:p>
            <a:endParaRPr lang="en-US" sz="3100" dirty="0"/>
          </a:p>
        </p:txBody>
      </p:sp>
      <p:sp>
        <p:nvSpPr>
          <p:cNvPr id="3" name="Title 2"/>
          <p:cNvSpPr>
            <a:spLocks noGrp="1"/>
          </p:cNvSpPr>
          <p:nvPr>
            <p:ph type="title"/>
          </p:nvPr>
        </p:nvSpPr>
        <p:spPr>
          <a:xfrm>
            <a:off x="2438400" y="152400"/>
            <a:ext cx="7162800" cy="1066800"/>
          </a:xfrm>
        </p:spPr>
        <p:txBody>
          <a:bodyPr>
            <a:normAutofit/>
          </a:bodyPr>
          <a:lstStyle/>
          <a:p>
            <a:r>
              <a:rPr lang="en-US" sz="3200" dirty="0"/>
              <a:t>The Koran makes the following statements: </a:t>
            </a:r>
            <a:endParaRPr lang="en-US" dirty="0"/>
          </a:p>
        </p:txBody>
      </p:sp>
    </p:spTree>
    <p:extLst>
      <p:ext uri="{BB962C8B-B14F-4D97-AF65-F5344CB8AC3E}">
        <p14:creationId xmlns:p14="http://schemas.microsoft.com/office/powerpoint/2010/main" val="2357480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heel(2)">
                                      <p:cBhvr>
                                        <p:cTn id="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0" y="2954516"/>
            <a:ext cx="2559680" cy="3824648"/>
          </a:xfrm>
          <a:prstGeom prst="rect">
            <a:avLst/>
          </a:prstGeom>
        </p:spPr>
      </p:pic>
      <p:sp>
        <p:nvSpPr>
          <p:cNvPr id="3" name="Subtitle 2"/>
          <p:cNvSpPr>
            <a:spLocks noGrp="1"/>
          </p:cNvSpPr>
          <p:nvPr>
            <p:ph type="subTitle" idx="1"/>
          </p:nvPr>
        </p:nvSpPr>
        <p:spPr>
          <a:xfrm>
            <a:off x="3886200" y="2743201"/>
            <a:ext cx="4343400" cy="428625"/>
          </a:xfrm>
        </p:spPr>
        <p:txBody>
          <a:bodyPr/>
          <a:lstStyle/>
          <a:p>
            <a:r>
              <a:rPr lang="en-US" sz="2800" b="1" i="1" dirty="0"/>
              <a:t>Judeo-Christian Ethics</a:t>
            </a:r>
            <a:endParaRPr lang="en-US" sz="1400" dirty="0"/>
          </a:p>
        </p:txBody>
      </p:sp>
      <p:sp>
        <p:nvSpPr>
          <p:cNvPr id="2" name="Title 1"/>
          <p:cNvSpPr>
            <a:spLocks noGrp="1"/>
          </p:cNvSpPr>
          <p:nvPr>
            <p:ph type="title"/>
          </p:nvPr>
        </p:nvSpPr>
        <p:spPr>
          <a:xfrm>
            <a:off x="2057400" y="838200"/>
            <a:ext cx="8229600" cy="1066800"/>
          </a:xfrm>
        </p:spPr>
        <p:txBody>
          <a:bodyPr>
            <a:noAutofit/>
          </a:bodyPr>
          <a:lstStyle/>
          <a:p>
            <a:r>
              <a:rPr lang="en-US" sz="8000" dirty="0">
                <a:solidFill>
                  <a:schemeClr val="tx1"/>
                </a:solidFill>
                <a:effectLst/>
              </a:rPr>
              <a:t>Judaism</a:t>
            </a:r>
            <a:endParaRPr lang="en-US" sz="8000"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939"/>
            <a:ext cx="2271486" cy="146510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328879" y="46939"/>
            <a:ext cx="1855597" cy="209502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889418"/>
            <a:ext cx="3048000" cy="3889746"/>
          </a:xfrm>
          <a:prstGeom prst="rect">
            <a:avLst/>
          </a:prstGeom>
        </p:spPr>
      </p:pic>
    </p:spTree>
    <p:extLst>
      <p:ext uri="{BB962C8B-B14F-4D97-AF65-F5344CB8AC3E}">
        <p14:creationId xmlns:p14="http://schemas.microsoft.com/office/powerpoint/2010/main" val="5798416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76200" y="1371600"/>
            <a:ext cx="8458200" cy="4724400"/>
          </a:xfrm>
        </p:spPr>
        <p:txBody>
          <a:bodyPr>
            <a:normAutofit lnSpcReduction="10000"/>
          </a:bodyPr>
          <a:lstStyle/>
          <a:p>
            <a:pPr marL="457200" indent="-457200" algn="l">
              <a:buFont typeface="Wingdings" pitchFamily="2" charset="2"/>
              <a:buChar char="v"/>
            </a:pPr>
            <a:r>
              <a:rPr lang="en-US" sz="4000" dirty="0"/>
              <a:t>OR - Is it only a variation on a basic theme running through all religions? </a:t>
            </a:r>
          </a:p>
          <a:p>
            <a:pPr marL="457200" indent="-457200" algn="l">
              <a:buFont typeface="Wingdings" pitchFamily="2" charset="2"/>
              <a:buChar char="v"/>
            </a:pPr>
            <a:r>
              <a:rPr lang="en-US" sz="4000" dirty="0"/>
              <a:t>"Does not the sincere Muslim, Buddhist, Hindu or Jew worship the same God as we do, but under a different name?“</a:t>
            </a:r>
          </a:p>
          <a:p>
            <a:pPr marL="457200" indent="-457200" algn="l">
              <a:buFont typeface="Wingdings" pitchFamily="2" charset="2"/>
              <a:buChar char="v"/>
            </a:pPr>
            <a:r>
              <a:rPr lang="en-US" sz="4000" dirty="0"/>
              <a:t>OR - "Is Jesus Christ the </a:t>
            </a:r>
            <a:r>
              <a:rPr lang="en-US" sz="4000" u="sng" dirty="0"/>
              <a:t>only</a:t>
            </a:r>
            <a:r>
              <a:rPr lang="en-US" sz="4000" dirty="0"/>
              <a:t> way to God”?</a:t>
            </a:r>
          </a:p>
          <a:p>
            <a:endParaRPr lang="en-US" dirty="0"/>
          </a:p>
        </p:txBody>
      </p:sp>
      <p:sp>
        <p:nvSpPr>
          <p:cNvPr id="3" name="Title 2"/>
          <p:cNvSpPr>
            <a:spLocks noGrp="1"/>
          </p:cNvSpPr>
          <p:nvPr>
            <p:ph type="title"/>
          </p:nvPr>
        </p:nvSpPr>
        <p:spPr>
          <a:xfrm>
            <a:off x="2438400" y="152400"/>
            <a:ext cx="7162800" cy="1066800"/>
          </a:xfrm>
        </p:spPr>
        <p:txBody>
          <a:bodyPr>
            <a:normAutofit/>
          </a:bodyPr>
          <a:lstStyle/>
          <a:p>
            <a:r>
              <a:rPr lang="en-US" sz="3100" dirty="0"/>
              <a:t>Is Christianity unique among world religions?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6400" y="4048315"/>
            <a:ext cx="2706450" cy="2650066"/>
          </a:xfrm>
          <a:prstGeom prst="rect">
            <a:avLst/>
          </a:prstGeom>
        </p:spPr>
      </p:pic>
    </p:spTree>
    <p:extLst>
      <p:ext uri="{BB962C8B-B14F-4D97-AF65-F5344CB8AC3E}">
        <p14:creationId xmlns:p14="http://schemas.microsoft.com/office/powerpoint/2010/main" val="14703960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828800" y="1676400"/>
            <a:ext cx="8458200" cy="4724400"/>
          </a:xfrm>
        </p:spPr>
        <p:txBody>
          <a:bodyPr>
            <a:normAutofit fontScale="77500" lnSpcReduction="20000"/>
          </a:bodyPr>
          <a:lstStyle/>
          <a:p>
            <a:pPr marL="571500" indent="-571500" algn="l">
              <a:buFont typeface="Wingdings" pitchFamily="2" charset="2"/>
              <a:buChar char="v"/>
            </a:pPr>
            <a:r>
              <a:rPr lang="en-US" sz="4000" dirty="0"/>
              <a:t>Surely we can get together on this!</a:t>
            </a:r>
          </a:p>
          <a:p>
            <a:pPr marL="571500" indent="-571500" algn="l">
              <a:buFont typeface="Wingdings" pitchFamily="2" charset="2"/>
              <a:buChar char="v"/>
            </a:pPr>
            <a:r>
              <a:rPr lang="en-US" sz="4000" dirty="0"/>
              <a:t>On a closer examination, we find that the Jews would not admit that </a:t>
            </a:r>
            <a:r>
              <a:rPr lang="en-US" sz="4000" u="sng" dirty="0"/>
              <a:t>their</a:t>
            </a:r>
            <a:r>
              <a:rPr lang="en-US" sz="4000" dirty="0"/>
              <a:t> God was the Father of Jesus the Christ. </a:t>
            </a:r>
          </a:p>
          <a:p>
            <a:pPr marL="571500" indent="-571500" algn="l">
              <a:buFont typeface="Wingdings" pitchFamily="2" charset="2"/>
              <a:buChar char="v"/>
            </a:pPr>
            <a:r>
              <a:rPr lang="en-US" sz="5200" b="1" i="1" dirty="0"/>
              <a:t>(John 8:42)  </a:t>
            </a:r>
          </a:p>
          <a:p>
            <a:pPr marL="571500" indent="-571500" algn="l">
              <a:buFont typeface="Wingdings" pitchFamily="2" charset="2"/>
              <a:buChar char="v"/>
            </a:pPr>
            <a:r>
              <a:rPr lang="en-US" sz="4000" dirty="0"/>
              <a:t>Jesus plainly asserts that accepting Him determines whether God is Father or not. </a:t>
            </a:r>
          </a:p>
          <a:p>
            <a:pPr marL="571500" indent="-571500" algn="l">
              <a:buFont typeface="Wingdings" pitchFamily="2" charset="2"/>
              <a:buChar char="v"/>
            </a:pPr>
            <a:r>
              <a:rPr lang="en-US" sz="4000" dirty="0"/>
              <a:t>You cannot accept the God of the OT without accepting Jesus as well as being God. </a:t>
            </a:r>
            <a:r>
              <a:rPr lang="en-US" sz="5200" b="1" i="1" dirty="0"/>
              <a:t>(Matthew 10:40)</a:t>
            </a:r>
            <a:endParaRPr lang="en-US" sz="2600" dirty="0"/>
          </a:p>
        </p:txBody>
      </p:sp>
      <p:sp>
        <p:nvSpPr>
          <p:cNvPr id="3" name="Title 2"/>
          <p:cNvSpPr>
            <a:spLocks noGrp="1"/>
          </p:cNvSpPr>
          <p:nvPr>
            <p:ph type="title"/>
          </p:nvPr>
        </p:nvSpPr>
        <p:spPr>
          <a:xfrm>
            <a:off x="2438400" y="152400"/>
            <a:ext cx="7162800" cy="1066800"/>
          </a:xfrm>
        </p:spPr>
        <p:txBody>
          <a:bodyPr>
            <a:normAutofit fontScale="90000"/>
          </a:bodyPr>
          <a:lstStyle/>
          <a:p>
            <a:br>
              <a:rPr lang="en-US" sz="2200" dirty="0"/>
            </a:br>
            <a:r>
              <a:rPr lang="en-US" sz="2700" dirty="0"/>
              <a:t>“</a:t>
            </a:r>
            <a:r>
              <a:rPr lang="en-US" sz="2200" dirty="0"/>
              <a:t>Isn't the God they worship the God of the Old Testament, which we accept?”</a:t>
            </a:r>
            <a:r>
              <a:rPr lang="en-US" dirty="0"/>
              <a:t> </a:t>
            </a:r>
          </a:p>
        </p:txBody>
      </p:sp>
    </p:spTree>
    <p:extLst>
      <p:ext uri="{BB962C8B-B14F-4D97-AF65-F5344CB8AC3E}">
        <p14:creationId xmlns:p14="http://schemas.microsoft.com/office/powerpoint/2010/main" val="22409805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000"/>
                                        <p:tgtEl>
                                          <p:spTgt spid="2">
                                            <p:txEl>
                                              <p:pRg st="2" end="2"/>
                                            </p:txEl>
                                          </p:spTgt>
                                        </p:tgtEl>
                                      </p:cBhvr>
                                    </p:animEffect>
                                    <p:anim calcmode="lin" valueType="num">
                                      <p:cBhvr>
                                        <p:cTn id="8"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2000"/>
                                        <p:tgtEl>
                                          <p:spTgt spid="2">
                                            <p:txEl>
                                              <p:pRg st="3" end="3"/>
                                            </p:txEl>
                                          </p:spTgt>
                                        </p:tgtEl>
                                      </p:cBhvr>
                                    </p:animEffect>
                                    <p:anim calcmode="lin" valueType="num">
                                      <p:cBhvr>
                                        <p:cTn id="15" dur="20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
                                            <p:txEl>
                                              <p:pRg st="3" end="3"/>
                                            </p:txEl>
                                          </p:spTgt>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2000"/>
                                        <p:tgtEl>
                                          <p:spTgt spid="2">
                                            <p:txEl>
                                              <p:pRg st="4" end="4"/>
                                            </p:txEl>
                                          </p:spTgt>
                                        </p:tgtEl>
                                      </p:cBhvr>
                                    </p:animEffect>
                                    <p:anim calcmode="lin" valueType="num">
                                      <p:cBhvr>
                                        <p:cTn id="20" dur="20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21" dur="20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76200" y="1676400"/>
            <a:ext cx="11811000" cy="4724400"/>
          </a:xfrm>
        </p:spPr>
        <p:txBody>
          <a:bodyPr>
            <a:normAutofit/>
          </a:bodyPr>
          <a:lstStyle/>
          <a:p>
            <a:pPr marL="571500" indent="-571500" algn="l">
              <a:buFont typeface="Wingdings" pitchFamily="2" charset="2"/>
              <a:buChar char="v"/>
            </a:pPr>
            <a:r>
              <a:rPr lang="en-US" sz="4100" b="1" i="1" dirty="0"/>
              <a:t>(John 5:46)</a:t>
            </a:r>
          </a:p>
          <a:p>
            <a:pPr marL="571500" indent="-571500" algn="l">
              <a:buFont typeface="Wingdings" pitchFamily="2" charset="2"/>
              <a:buChar char="v"/>
            </a:pPr>
            <a:r>
              <a:rPr lang="en-US" sz="4100" dirty="0"/>
              <a:t>The Psalms &amp; the prophets are filled w/prophecy.</a:t>
            </a:r>
          </a:p>
          <a:p>
            <a:pPr marL="571500" indent="-571500" algn="l">
              <a:buFont typeface="Wingdings" pitchFamily="2" charset="2"/>
              <a:buChar char="v"/>
            </a:pPr>
            <a:r>
              <a:rPr lang="en-US" sz="4100" dirty="0"/>
              <a:t>There are too many 'evidences' that link Jesus with Jehovah. </a:t>
            </a:r>
            <a:r>
              <a:rPr lang="en-US" sz="4100" b="1" i="1" dirty="0"/>
              <a:t>(Matthew 3:17) </a:t>
            </a:r>
          </a:p>
          <a:p>
            <a:pPr marL="571500" indent="-571500" algn="l">
              <a:buFont typeface="Wingdings" pitchFamily="2" charset="2"/>
              <a:buChar char="v"/>
            </a:pPr>
            <a:r>
              <a:rPr lang="en-US" sz="4100" dirty="0"/>
              <a:t>Jesus didn't give us a choice of many religious roads which all lead to God. Jesus presented only one road. </a:t>
            </a:r>
            <a:r>
              <a:rPr lang="en-US" sz="4100" b="1" i="1" dirty="0"/>
              <a:t>(Matthew </a:t>
            </a:r>
            <a:r>
              <a:rPr lang="en-US" sz="4000" b="1" i="1" dirty="0"/>
              <a:t>7:13-14) </a:t>
            </a:r>
            <a:endParaRPr lang="en-US" dirty="0"/>
          </a:p>
        </p:txBody>
      </p:sp>
      <p:sp>
        <p:nvSpPr>
          <p:cNvPr id="3" name="Title 2"/>
          <p:cNvSpPr>
            <a:spLocks noGrp="1"/>
          </p:cNvSpPr>
          <p:nvPr>
            <p:ph type="title"/>
          </p:nvPr>
        </p:nvSpPr>
        <p:spPr>
          <a:xfrm>
            <a:off x="2438400" y="152400"/>
            <a:ext cx="7162800" cy="1066800"/>
          </a:xfrm>
        </p:spPr>
        <p:txBody>
          <a:bodyPr>
            <a:normAutofit/>
          </a:bodyPr>
          <a:lstStyle/>
          <a:p>
            <a:r>
              <a:rPr lang="en-US" sz="3200" dirty="0"/>
              <a:t>The Old Testament Scriptures spoke of Jesus </a:t>
            </a:r>
          </a:p>
        </p:txBody>
      </p:sp>
    </p:spTree>
    <p:extLst>
      <p:ext uri="{BB962C8B-B14F-4D97-AF65-F5344CB8AC3E}">
        <p14:creationId xmlns:p14="http://schemas.microsoft.com/office/powerpoint/2010/main" val="21200443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 y="1676400"/>
            <a:ext cx="8188853" cy="4724400"/>
          </a:xfrm>
        </p:spPr>
        <p:txBody>
          <a:bodyPr>
            <a:normAutofit/>
          </a:bodyPr>
          <a:lstStyle/>
          <a:p>
            <a:pPr marL="571500" indent="-571500" algn="l">
              <a:buFont typeface="Wingdings" pitchFamily="2" charset="2"/>
              <a:buChar char="v"/>
            </a:pPr>
            <a:r>
              <a:rPr lang="en-US" sz="4000" dirty="0"/>
              <a:t>There are two ways from the grave -- the way to Paradise/ Heaven and the way to Torments/Hell. </a:t>
            </a:r>
          </a:p>
          <a:p>
            <a:pPr marL="571500" indent="-571500" algn="l">
              <a:buFont typeface="Wingdings" pitchFamily="2" charset="2"/>
              <a:buChar char="v"/>
            </a:pPr>
            <a:r>
              <a:rPr lang="en-US" sz="4000" dirty="0"/>
              <a:t>On the other hand, there is only "one way" to Heaven, and that is the Lord Jesus Christ. </a:t>
            </a:r>
          </a:p>
          <a:p>
            <a:endParaRPr lang="en-US" dirty="0"/>
          </a:p>
        </p:txBody>
      </p:sp>
      <p:sp>
        <p:nvSpPr>
          <p:cNvPr id="3" name="Title 2"/>
          <p:cNvSpPr>
            <a:spLocks noGrp="1"/>
          </p:cNvSpPr>
          <p:nvPr>
            <p:ph type="title"/>
          </p:nvPr>
        </p:nvSpPr>
        <p:spPr>
          <a:xfrm>
            <a:off x="2438400" y="152400"/>
            <a:ext cx="7162800" cy="1066800"/>
          </a:xfrm>
        </p:spPr>
        <p:txBody>
          <a:bodyPr>
            <a:normAutofit/>
          </a:bodyPr>
          <a:lstStyle/>
          <a:p>
            <a:r>
              <a:rPr lang="en-US" sz="3600" dirty="0"/>
              <a:t>A Unique Road TO Heaven</a:t>
            </a:r>
            <a:br>
              <a:rPr lang="en-US" sz="2200" dirty="0"/>
            </a:b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0513" r="10684" b="5797"/>
          <a:stretch/>
        </p:blipFill>
        <p:spPr>
          <a:xfrm>
            <a:off x="8382001" y="4343400"/>
            <a:ext cx="1769533" cy="22606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4871" r="3260"/>
          <a:stretch/>
        </p:blipFill>
        <p:spPr>
          <a:xfrm>
            <a:off x="8188853" y="1524001"/>
            <a:ext cx="1962680" cy="1695979"/>
          </a:xfrm>
          <a:prstGeom prst="rect">
            <a:avLst/>
          </a:prstGeom>
        </p:spPr>
      </p:pic>
    </p:spTree>
    <p:extLst>
      <p:ext uri="{BB962C8B-B14F-4D97-AF65-F5344CB8AC3E}">
        <p14:creationId xmlns:p14="http://schemas.microsoft.com/office/powerpoint/2010/main" val="4125173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6000" b="1" dirty="0"/>
              <a:t>If you want to be sure of a home in Heaven, obey Him today. </a:t>
            </a:r>
          </a:p>
        </p:txBody>
      </p:sp>
      <p:sp>
        <p:nvSpPr>
          <p:cNvPr id="3" name="Title 2"/>
          <p:cNvSpPr>
            <a:spLocks noGrp="1"/>
          </p:cNvSpPr>
          <p:nvPr>
            <p:ph type="title"/>
          </p:nvPr>
        </p:nvSpPr>
        <p:spPr/>
        <p:txBody>
          <a:bodyPr/>
          <a:lstStyle/>
          <a:p>
            <a:r>
              <a:rPr lang="en-US" sz="4000" i="1" dirty="0"/>
              <a:t>(John 14:6) </a:t>
            </a:r>
            <a:endParaRPr lang="en-US" dirty="0"/>
          </a:p>
        </p:txBody>
      </p:sp>
    </p:spTree>
    <p:extLst>
      <p:ext uri="{BB962C8B-B14F-4D97-AF65-F5344CB8AC3E}">
        <p14:creationId xmlns:p14="http://schemas.microsoft.com/office/powerpoint/2010/main" val="40164380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38600" y="2743201"/>
            <a:ext cx="4013200" cy="428625"/>
          </a:xfrm>
        </p:spPr>
        <p:txBody>
          <a:bodyPr/>
          <a:lstStyle/>
          <a:p>
            <a:r>
              <a:rPr lang="en-US" sz="3200" b="1" dirty="0"/>
              <a:t>“What Is Truth?”</a:t>
            </a:r>
          </a:p>
          <a:p>
            <a:endParaRPr lang="en-US" dirty="0"/>
          </a:p>
        </p:txBody>
      </p:sp>
      <p:sp>
        <p:nvSpPr>
          <p:cNvPr id="2" name="Title 1"/>
          <p:cNvSpPr>
            <a:spLocks noGrp="1"/>
          </p:cNvSpPr>
          <p:nvPr>
            <p:ph type="title"/>
          </p:nvPr>
        </p:nvSpPr>
        <p:spPr>
          <a:xfrm>
            <a:off x="1752600" y="457200"/>
            <a:ext cx="8534400" cy="1219200"/>
          </a:xfrm>
        </p:spPr>
        <p:txBody>
          <a:bodyPr>
            <a:noAutofit/>
          </a:bodyPr>
          <a:lstStyle/>
          <a:p>
            <a:r>
              <a:rPr lang="en-US" sz="4800" dirty="0">
                <a:solidFill>
                  <a:schemeClr val="tx1"/>
                </a:solidFill>
                <a:effectLst/>
              </a:rPr>
              <a:t>The Question of TRUTH</a:t>
            </a:r>
            <a:endParaRPr lang="en-US" sz="4800"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011" y="3886200"/>
            <a:ext cx="5838319" cy="2667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1" y="3124200"/>
            <a:ext cx="2329719" cy="3505200"/>
          </a:xfrm>
          <a:prstGeom prst="rect">
            <a:avLst/>
          </a:prstGeom>
        </p:spPr>
      </p:pic>
    </p:spTree>
    <p:extLst>
      <p:ext uri="{BB962C8B-B14F-4D97-AF65-F5344CB8AC3E}">
        <p14:creationId xmlns:p14="http://schemas.microsoft.com/office/powerpoint/2010/main" val="20625586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1676400"/>
            <a:ext cx="11353800" cy="4724400"/>
          </a:xfrm>
        </p:spPr>
        <p:txBody>
          <a:bodyPr>
            <a:normAutofit/>
          </a:bodyPr>
          <a:lstStyle/>
          <a:p>
            <a:pPr marL="342900" indent="-342900" algn="l">
              <a:buFont typeface="Wingdings" pitchFamily="2" charset="2"/>
              <a:buChar char="v"/>
            </a:pPr>
            <a:r>
              <a:rPr lang="en-US" sz="2800" b="1" dirty="0"/>
              <a:t>False religion is like picking the wrong bottle out of a medicine cabinet in the dark, no matter how sincere or how intense the faith is. </a:t>
            </a:r>
          </a:p>
          <a:p>
            <a:endParaRPr lang="en-US" dirty="0"/>
          </a:p>
        </p:txBody>
      </p:sp>
      <p:sp>
        <p:nvSpPr>
          <p:cNvPr id="3" name="Title 2"/>
          <p:cNvSpPr>
            <a:spLocks noGrp="1"/>
          </p:cNvSpPr>
          <p:nvPr>
            <p:ph type="title"/>
          </p:nvPr>
        </p:nvSpPr>
        <p:spPr>
          <a:xfrm>
            <a:off x="2438400" y="152400"/>
            <a:ext cx="7162800" cy="1066800"/>
          </a:xfrm>
        </p:spPr>
        <p:txBody>
          <a:bodyPr>
            <a:normAutofit/>
          </a:bodyPr>
          <a:lstStyle/>
          <a:p>
            <a:r>
              <a:rPr lang="en-US" sz="2800" dirty="0"/>
              <a:t>Sincerely believing something does not make it true.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2895600"/>
            <a:ext cx="3657600" cy="3657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1" y="2895601"/>
            <a:ext cx="3762375" cy="3762375"/>
          </a:xfrm>
          <a:prstGeom prst="rect">
            <a:avLst/>
          </a:prstGeom>
        </p:spPr>
      </p:pic>
    </p:spTree>
    <p:extLst>
      <p:ext uri="{BB962C8B-B14F-4D97-AF65-F5344CB8AC3E}">
        <p14:creationId xmlns:p14="http://schemas.microsoft.com/office/powerpoint/2010/main" val="31287416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1676400"/>
            <a:ext cx="11582400" cy="4724400"/>
          </a:xfrm>
        </p:spPr>
        <p:txBody>
          <a:bodyPr>
            <a:normAutofit/>
          </a:bodyPr>
          <a:lstStyle/>
          <a:p>
            <a:pPr marL="571500" indent="-571500" algn="l">
              <a:buFont typeface="Wingdings" pitchFamily="2" charset="2"/>
              <a:buChar char="v"/>
            </a:pPr>
            <a:r>
              <a:rPr lang="en-US" sz="4000" dirty="0"/>
              <a:t>Failing to believe truth does not makes it false. </a:t>
            </a:r>
          </a:p>
          <a:p>
            <a:pPr marL="571500" indent="-571500" algn="l">
              <a:buFont typeface="Wingdings" pitchFamily="2" charset="2"/>
              <a:buChar char="v"/>
            </a:pPr>
            <a:r>
              <a:rPr lang="en-US" sz="6000" b="1" i="1" dirty="0"/>
              <a:t>(Genesis 37:31-35)</a:t>
            </a:r>
          </a:p>
        </p:txBody>
      </p:sp>
      <p:sp>
        <p:nvSpPr>
          <p:cNvPr id="3" name="Title 2"/>
          <p:cNvSpPr>
            <a:spLocks noGrp="1"/>
          </p:cNvSpPr>
          <p:nvPr>
            <p:ph type="title"/>
          </p:nvPr>
        </p:nvSpPr>
        <p:spPr>
          <a:xfrm>
            <a:off x="2438400" y="152400"/>
            <a:ext cx="7162800" cy="1066800"/>
          </a:xfrm>
        </p:spPr>
        <p:txBody>
          <a:bodyPr>
            <a:normAutofit/>
          </a:bodyPr>
          <a:lstStyle/>
          <a:p>
            <a:r>
              <a:rPr lang="en-US" sz="3200" dirty="0"/>
              <a:t>Believing something doesn't make it true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3151221"/>
            <a:ext cx="4724400" cy="3554379"/>
          </a:xfrm>
          <a:prstGeom prst="rect">
            <a:avLst/>
          </a:prstGeom>
        </p:spPr>
      </p:pic>
    </p:spTree>
    <p:extLst>
      <p:ext uri="{BB962C8B-B14F-4D97-AF65-F5344CB8AC3E}">
        <p14:creationId xmlns:p14="http://schemas.microsoft.com/office/powerpoint/2010/main" val="5565728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828800" y="1676400"/>
            <a:ext cx="8458200" cy="4724400"/>
          </a:xfrm>
        </p:spPr>
        <p:txBody>
          <a:bodyPr>
            <a:normAutofit/>
          </a:bodyPr>
          <a:lstStyle/>
          <a:p>
            <a:pPr marL="571500" indent="-571500" algn="l">
              <a:buFont typeface="Wingdings" pitchFamily="2" charset="2"/>
              <a:buChar char="v"/>
            </a:pPr>
            <a:r>
              <a:rPr lang="en-US" sz="4000" dirty="0"/>
              <a:t>Failing to believe truth does not makes it false. </a:t>
            </a:r>
          </a:p>
          <a:p>
            <a:pPr marL="571500" indent="-571500" algn="l">
              <a:buFont typeface="Wingdings" pitchFamily="2" charset="2"/>
              <a:buChar char="v"/>
            </a:pPr>
            <a:r>
              <a:rPr lang="en-US" sz="6000" b="1" i="1" dirty="0"/>
              <a:t>(Genesis 37:31-35)</a:t>
            </a:r>
          </a:p>
          <a:p>
            <a:pPr marL="571500" indent="-571500" algn="l">
              <a:buFont typeface="Wingdings" pitchFamily="2" charset="2"/>
              <a:buChar char="v"/>
            </a:pPr>
            <a:r>
              <a:rPr lang="en-US" sz="6600" b="1" i="1" dirty="0"/>
              <a:t>(Proverbs 14:12) </a:t>
            </a:r>
          </a:p>
          <a:p>
            <a:pPr marL="571500" indent="-571500" algn="l">
              <a:buFont typeface="Wingdings" pitchFamily="2" charset="2"/>
              <a:buChar char="v"/>
            </a:pPr>
            <a:r>
              <a:rPr lang="en-US" sz="6600" b="1" i="1" dirty="0"/>
              <a:t>(Acts 26:9-11)</a:t>
            </a:r>
            <a:r>
              <a:rPr lang="en-US" sz="6600" dirty="0"/>
              <a:t> </a:t>
            </a:r>
          </a:p>
        </p:txBody>
      </p:sp>
      <p:sp>
        <p:nvSpPr>
          <p:cNvPr id="3" name="Title 2"/>
          <p:cNvSpPr>
            <a:spLocks noGrp="1"/>
          </p:cNvSpPr>
          <p:nvPr>
            <p:ph type="title"/>
          </p:nvPr>
        </p:nvSpPr>
        <p:spPr>
          <a:xfrm>
            <a:off x="2438400" y="152400"/>
            <a:ext cx="7162800" cy="1066800"/>
          </a:xfrm>
        </p:spPr>
        <p:txBody>
          <a:bodyPr>
            <a:normAutofit/>
          </a:bodyPr>
          <a:lstStyle/>
          <a:p>
            <a:r>
              <a:rPr lang="en-US" sz="3200" dirty="0"/>
              <a:t>Believing something doesn't make it true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3124200"/>
            <a:ext cx="1218438" cy="916686"/>
          </a:xfrm>
          <a:prstGeom prst="rect">
            <a:avLst/>
          </a:prstGeom>
        </p:spPr>
      </p:pic>
    </p:spTree>
    <p:extLst>
      <p:ext uri="{BB962C8B-B14F-4D97-AF65-F5344CB8AC3E}">
        <p14:creationId xmlns:p14="http://schemas.microsoft.com/office/powerpoint/2010/main" val="11811895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5400" y="228600"/>
            <a:ext cx="1560586" cy="2243071"/>
          </a:xfrm>
          <a:prstGeom prst="rect">
            <a:avLst/>
          </a:prstGeom>
        </p:spPr>
      </p:pic>
      <p:sp>
        <p:nvSpPr>
          <p:cNvPr id="3" name="Subtitle 2"/>
          <p:cNvSpPr>
            <a:spLocks noGrp="1"/>
          </p:cNvSpPr>
          <p:nvPr>
            <p:ph type="subTitle" idx="1"/>
          </p:nvPr>
        </p:nvSpPr>
        <p:spPr>
          <a:xfrm>
            <a:off x="4038600" y="2743201"/>
            <a:ext cx="4013200" cy="428625"/>
          </a:xfrm>
        </p:spPr>
        <p:txBody>
          <a:bodyPr/>
          <a:lstStyle/>
          <a:p>
            <a:r>
              <a:rPr lang="en-US" sz="4400" b="1" dirty="0"/>
              <a:t>Who or What?</a:t>
            </a:r>
            <a:endParaRPr lang="en-US" sz="2400" dirty="0"/>
          </a:p>
        </p:txBody>
      </p:sp>
      <p:sp>
        <p:nvSpPr>
          <p:cNvPr id="2" name="Title 1"/>
          <p:cNvSpPr>
            <a:spLocks noGrp="1"/>
          </p:cNvSpPr>
          <p:nvPr>
            <p:ph type="title"/>
          </p:nvPr>
        </p:nvSpPr>
        <p:spPr>
          <a:xfrm>
            <a:off x="2057400" y="838200"/>
            <a:ext cx="8229600" cy="1066800"/>
          </a:xfrm>
        </p:spPr>
        <p:txBody>
          <a:bodyPr>
            <a:noAutofit/>
          </a:bodyPr>
          <a:lstStyle/>
          <a:p>
            <a:r>
              <a:rPr lang="en-US" sz="3200" dirty="0">
                <a:solidFill>
                  <a:schemeClr val="tx1"/>
                </a:solidFill>
                <a:effectLst/>
              </a:rPr>
              <a:t>The Concept of God</a:t>
            </a:r>
            <a:endParaRPr lang="en-US" sz="3200" dirty="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76200"/>
            <a:ext cx="2133600" cy="1600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979117" y="3962401"/>
            <a:ext cx="3013363" cy="24860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201" y="3657600"/>
            <a:ext cx="3972314" cy="2984603"/>
          </a:xfrm>
          <a:prstGeom prst="rect">
            <a:avLst/>
          </a:prstGeom>
        </p:spPr>
      </p:pic>
    </p:spTree>
    <p:extLst>
      <p:ext uri="{BB962C8B-B14F-4D97-AF65-F5344CB8AC3E}">
        <p14:creationId xmlns:p14="http://schemas.microsoft.com/office/powerpoint/2010/main" val="13210130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828800" y="1676400"/>
            <a:ext cx="8458200" cy="4724400"/>
          </a:xfrm>
        </p:spPr>
        <p:txBody>
          <a:bodyPr>
            <a:normAutofit lnSpcReduction="10000"/>
          </a:bodyPr>
          <a:lstStyle/>
          <a:p>
            <a:r>
              <a:rPr lang="en-US" sz="4800" b="1" i="1" dirty="0"/>
              <a:t>(Hebrews 1:10-12) </a:t>
            </a:r>
          </a:p>
          <a:p>
            <a:r>
              <a:rPr lang="en-US" sz="4800" b="1" i="1" dirty="0"/>
              <a:t>(Nehemiah 9:6)</a:t>
            </a:r>
            <a:endParaRPr lang="en-US" sz="4800" dirty="0"/>
          </a:p>
          <a:p>
            <a:r>
              <a:rPr lang="en-US" sz="4000" dirty="0"/>
              <a:t>The Bible states simply and plainly in </a:t>
            </a:r>
            <a:r>
              <a:rPr lang="en-US" sz="4000" b="1" i="1" dirty="0"/>
              <a:t>(Genesis 1:1) In the beginning God created the heavens and the earth.</a:t>
            </a:r>
            <a:endParaRPr lang="en-US" sz="4000" dirty="0"/>
          </a:p>
          <a:p>
            <a:r>
              <a:rPr lang="en-US" sz="4000" dirty="0"/>
              <a:t>The God of the Bible is self-sufficient </a:t>
            </a:r>
            <a:r>
              <a:rPr lang="en-US" sz="4800" b="1" i="1" dirty="0"/>
              <a:t>(Acts 17:25) </a:t>
            </a:r>
            <a:endParaRPr lang="en-US" sz="2800" dirty="0"/>
          </a:p>
        </p:txBody>
      </p:sp>
      <p:sp>
        <p:nvSpPr>
          <p:cNvPr id="3" name="Title 2"/>
          <p:cNvSpPr>
            <a:spLocks noGrp="1"/>
          </p:cNvSpPr>
          <p:nvPr>
            <p:ph type="title"/>
          </p:nvPr>
        </p:nvSpPr>
        <p:spPr>
          <a:xfrm>
            <a:off x="2438400" y="152400"/>
            <a:ext cx="7162800" cy="1066800"/>
          </a:xfrm>
        </p:spPr>
        <p:txBody>
          <a:bodyPr>
            <a:normAutofit/>
          </a:bodyPr>
          <a:lstStyle/>
          <a:p>
            <a:r>
              <a:rPr lang="en-US" sz="2800" dirty="0"/>
              <a:t>The Bible presents God distinct and separate from the Creation </a:t>
            </a:r>
            <a:endParaRPr lang="en-US" dirty="0"/>
          </a:p>
        </p:txBody>
      </p:sp>
    </p:spTree>
    <p:extLst>
      <p:ext uri="{BB962C8B-B14F-4D97-AF65-F5344CB8AC3E}">
        <p14:creationId xmlns:p14="http://schemas.microsoft.com/office/powerpoint/2010/main" val="19764571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828800" y="1676400"/>
            <a:ext cx="9829800" cy="4724400"/>
          </a:xfrm>
        </p:spPr>
        <p:txBody>
          <a:bodyPr>
            <a:normAutofit fontScale="85000" lnSpcReduction="20000"/>
          </a:bodyPr>
          <a:lstStyle/>
          <a:p>
            <a:r>
              <a:rPr lang="en-US" sz="4000" dirty="0"/>
              <a:t>: </a:t>
            </a:r>
            <a:r>
              <a:rPr lang="en-US" sz="4000" b="1" dirty="0"/>
              <a:t>'God in the objective, personal sense does not fit into the 'Buddhist system'...the founder taught neither prayer nor praise; he offered neither redemption, nor forgiveness, nor heaven; he warned of no judgement and no final hell. He refused to speculate on ultimate reality or the First Cause…He was silent regarding any future life.</a:t>
            </a:r>
            <a:r>
              <a:rPr lang="en-US" sz="4000" dirty="0"/>
              <a:t> </a:t>
            </a:r>
          </a:p>
          <a:p>
            <a:r>
              <a:rPr lang="en-US" sz="4000" dirty="0"/>
              <a:t>Buddha was agnostic about the whole question of whether God even existed'. </a:t>
            </a:r>
          </a:p>
          <a:p>
            <a:r>
              <a:rPr lang="en-US" sz="4000" dirty="0"/>
              <a:t>This presents a big problem with </a:t>
            </a:r>
            <a:r>
              <a:rPr lang="en-US" sz="4000" b="1" i="1" dirty="0"/>
              <a:t>(Hebrews 11:6) </a:t>
            </a:r>
            <a:endParaRPr lang="en-US" dirty="0"/>
          </a:p>
        </p:txBody>
      </p:sp>
      <p:sp>
        <p:nvSpPr>
          <p:cNvPr id="3" name="Title 2"/>
          <p:cNvSpPr>
            <a:spLocks noGrp="1"/>
          </p:cNvSpPr>
          <p:nvPr>
            <p:ph type="title"/>
          </p:nvPr>
        </p:nvSpPr>
        <p:spPr>
          <a:xfrm>
            <a:off x="2438400" y="152400"/>
            <a:ext cx="7162800" cy="1066800"/>
          </a:xfrm>
        </p:spPr>
        <p:txBody>
          <a:bodyPr>
            <a:normAutofit fontScale="90000"/>
          </a:bodyPr>
          <a:lstStyle/>
          <a:p>
            <a:r>
              <a:rPr lang="en-US" sz="3600" dirty="0"/>
              <a:t> Buddhist CONCEPT OF GOD: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1945142" cy="2590800"/>
          </a:xfrm>
          <a:prstGeom prst="rect">
            <a:avLst/>
          </a:prstGeom>
        </p:spPr>
      </p:pic>
    </p:spTree>
    <p:extLst>
      <p:ext uri="{BB962C8B-B14F-4D97-AF65-F5344CB8AC3E}">
        <p14:creationId xmlns:p14="http://schemas.microsoft.com/office/powerpoint/2010/main" val="25366577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Override1.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2.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3.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4.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docProps/app.xml><?xml version="1.0" encoding="utf-8"?>
<Properties xmlns="http://schemas.openxmlformats.org/officeDocument/2006/extended-properties" xmlns:vt="http://schemas.openxmlformats.org/officeDocument/2006/docPropsVTypes">
  <Template/>
  <TotalTime>343</TotalTime>
  <Words>973</Words>
  <Application>Microsoft Office PowerPoint</Application>
  <PresentationFormat>Widescreen</PresentationFormat>
  <Paragraphs>74</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Garamond</vt:lpstr>
      <vt:lpstr>Wingdings</vt:lpstr>
      <vt:lpstr>BlackTie</vt:lpstr>
      <vt:lpstr>Biblical Christianity Is Unique</vt:lpstr>
      <vt:lpstr>Is Christianity unique among world religions?</vt:lpstr>
      <vt:lpstr>The Question of TRUTH</vt:lpstr>
      <vt:lpstr>Sincerely believing something does not make it true.</vt:lpstr>
      <vt:lpstr>Believing something doesn't make it true </vt:lpstr>
      <vt:lpstr>Believing something doesn't make it true </vt:lpstr>
      <vt:lpstr>The Concept of God</vt:lpstr>
      <vt:lpstr>The Bible presents God distinct and separate from the Creation </vt:lpstr>
      <vt:lpstr> Buddhist CONCEPT OF GOD: </vt:lpstr>
      <vt:lpstr>The Resurrection</vt:lpstr>
      <vt:lpstr>“There is no place whatever for the idea of the resurrection of the body in the Hindu scheme of things.”</vt:lpstr>
      <vt:lpstr>Death of the Christ</vt:lpstr>
      <vt:lpstr> The Koran denies that Jesus died upon the cross</vt:lpstr>
      <vt:lpstr>(Luke 24:46) </vt:lpstr>
      <vt:lpstr>Hindu philosophy has no need for a Savior: </vt:lpstr>
      <vt:lpstr>Deity of Jesus</vt:lpstr>
      <vt:lpstr>Preaching any 'other gospel' brings upon one the curse of God (Galatians 1:6-9).  </vt:lpstr>
      <vt:lpstr>The Koran makes the following statements: </vt:lpstr>
      <vt:lpstr>Judaism</vt:lpstr>
      <vt:lpstr> “Isn't the God they worship the God of the Old Testament, which we accept?” </vt:lpstr>
      <vt:lpstr>The Old Testament Scriptures spoke of Jesus </vt:lpstr>
      <vt:lpstr>A Unique Road TO Heaven </vt:lpstr>
      <vt:lpstr>(John 14:6)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Christianity Is Unique</dc:title>
  <dc:creator>WMaxx</dc:creator>
  <cp:lastModifiedBy>Bill McIlvain</cp:lastModifiedBy>
  <cp:revision>31</cp:revision>
  <dcterms:created xsi:type="dcterms:W3CDTF">2010-09-12T03:27:23Z</dcterms:created>
  <dcterms:modified xsi:type="dcterms:W3CDTF">2023-11-05T01:17:22Z</dcterms:modified>
</cp:coreProperties>
</file>