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f1e198a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f1e198a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f1e198a8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f1e198a8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f1e198a8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f1e198a8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f1e198a8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f1e198a8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f1e198a8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f1e198a8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f1e198a8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f1e198a8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f1e198a8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9f1e198a8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f1e198a8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f1e198a8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Endurance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James 1:2-3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Defined </a:t>
            </a:r>
            <a:endParaRPr/>
          </a:p>
        </p:txBody>
      </p:sp>
      <p:sp>
        <p:nvSpPr>
          <p:cNvPr id="61" name="Google Shape;61;p14"/>
          <p:cNvSpPr txBox="1"/>
          <p:nvPr>
            <p:ph idx="1" type="body"/>
          </p:nvPr>
        </p:nvSpPr>
        <p:spPr>
          <a:xfrm>
            <a:off x="311700" y="1152475"/>
            <a:ext cx="3871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Oxford Definition: “The fact or power of enduring an unpleasant or difficult process or situation without giving way.” </a:t>
            </a:r>
            <a:endParaRPr/>
          </a:p>
          <a:p>
            <a:pPr indent="0" lvl="0" marL="0" rtl="0" algn="l">
              <a:spcBef>
                <a:spcPts val="1200"/>
              </a:spcBef>
              <a:spcAft>
                <a:spcPts val="1200"/>
              </a:spcAft>
              <a:buNone/>
            </a:pPr>
            <a:r>
              <a:rPr lang="en"/>
              <a:t>NSCA Definition: “A group of muscles that can generate sub-maximal force over a sustain amount of time or through repeated movements.”</a:t>
            </a:r>
            <a:endParaRPr/>
          </a:p>
        </p:txBody>
      </p:sp>
      <p:pic>
        <p:nvPicPr>
          <p:cNvPr id="62" name="Google Shape;62;p14"/>
          <p:cNvPicPr preferRelativeResize="0"/>
          <p:nvPr/>
        </p:nvPicPr>
        <p:blipFill>
          <a:blip r:embed="rId3">
            <a:alphaModFix/>
          </a:blip>
          <a:stretch>
            <a:fillRect/>
          </a:stretch>
        </p:blipFill>
        <p:spPr>
          <a:xfrm>
            <a:off x="4304875" y="166225"/>
            <a:ext cx="2447450" cy="1849525"/>
          </a:xfrm>
          <a:prstGeom prst="rect">
            <a:avLst/>
          </a:prstGeom>
          <a:noFill/>
          <a:ln>
            <a:noFill/>
          </a:ln>
        </p:spPr>
      </p:pic>
      <p:sp>
        <p:nvSpPr>
          <p:cNvPr id="63" name="Google Shape;63;p14"/>
          <p:cNvSpPr txBox="1"/>
          <p:nvPr/>
        </p:nvSpPr>
        <p:spPr>
          <a:xfrm>
            <a:off x="4317800" y="1941875"/>
            <a:ext cx="2421600" cy="2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rPr>
              <a:t>Self-Transcendence 3100</a:t>
            </a:r>
            <a:endParaRPr sz="1200">
              <a:solidFill>
                <a:schemeClr val="lt2"/>
              </a:solidFill>
            </a:endParaRPr>
          </a:p>
          <a:p>
            <a:pPr indent="0" lvl="0" marL="0" rtl="0" algn="l">
              <a:spcBef>
                <a:spcPts val="0"/>
              </a:spcBef>
              <a:spcAft>
                <a:spcPts val="0"/>
              </a:spcAft>
              <a:buNone/>
            </a:pPr>
            <a:r>
              <a:t/>
            </a:r>
            <a:endParaRPr sz="1800">
              <a:solidFill>
                <a:schemeClr val="lt2"/>
              </a:solidFill>
            </a:endParaRPr>
          </a:p>
        </p:txBody>
      </p:sp>
      <p:pic>
        <p:nvPicPr>
          <p:cNvPr id="64" name="Google Shape;64;p14"/>
          <p:cNvPicPr preferRelativeResize="0"/>
          <p:nvPr/>
        </p:nvPicPr>
        <p:blipFill>
          <a:blip r:embed="rId4">
            <a:alphaModFix/>
          </a:blip>
          <a:stretch>
            <a:fillRect/>
          </a:stretch>
        </p:blipFill>
        <p:spPr>
          <a:xfrm>
            <a:off x="6874000" y="1152483"/>
            <a:ext cx="2239274" cy="1259591"/>
          </a:xfrm>
          <a:prstGeom prst="rect">
            <a:avLst/>
          </a:prstGeom>
          <a:noFill/>
          <a:ln>
            <a:noFill/>
          </a:ln>
        </p:spPr>
      </p:pic>
      <p:sp>
        <p:nvSpPr>
          <p:cNvPr id="65" name="Google Shape;65;p14"/>
          <p:cNvSpPr txBox="1"/>
          <p:nvPr/>
        </p:nvSpPr>
        <p:spPr>
          <a:xfrm>
            <a:off x="6977825" y="847600"/>
            <a:ext cx="2031600" cy="2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rPr>
              <a:t>Badwater 135</a:t>
            </a:r>
            <a:endParaRPr sz="1200">
              <a:solidFill>
                <a:schemeClr val="lt2"/>
              </a:solidFill>
            </a:endParaRPr>
          </a:p>
        </p:txBody>
      </p:sp>
      <p:pic>
        <p:nvPicPr>
          <p:cNvPr id="66" name="Google Shape;66;p14"/>
          <p:cNvPicPr preferRelativeResize="0"/>
          <p:nvPr/>
        </p:nvPicPr>
        <p:blipFill>
          <a:blip r:embed="rId5">
            <a:alphaModFix/>
          </a:blip>
          <a:stretch>
            <a:fillRect/>
          </a:stretch>
        </p:blipFill>
        <p:spPr>
          <a:xfrm>
            <a:off x="4304878" y="2264325"/>
            <a:ext cx="2772925" cy="1849525"/>
          </a:xfrm>
          <a:prstGeom prst="rect">
            <a:avLst/>
          </a:prstGeom>
          <a:noFill/>
          <a:ln>
            <a:noFill/>
          </a:ln>
        </p:spPr>
      </p:pic>
      <p:sp>
        <p:nvSpPr>
          <p:cNvPr id="67" name="Google Shape;67;p14"/>
          <p:cNvSpPr txBox="1"/>
          <p:nvPr/>
        </p:nvSpPr>
        <p:spPr>
          <a:xfrm>
            <a:off x="4651388" y="4053875"/>
            <a:ext cx="2079900" cy="2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rPr>
              <a:t>Hurt 100</a:t>
            </a:r>
            <a:endParaRPr sz="1200">
              <a:solidFill>
                <a:schemeClr val="lt2"/>
              </a:solidFill>
            </a:endParaRPr>
          </a:p>
        </p:txBody>
      </p:sp>
      <p:pic>
        <p:nvPicPr>
          <p:cNvPr id="68" name="Google Shape;68;p14"/>
          <p:cNvPicPr preferRelativeResize="0"/>
          <p:nvPr/>
        </p:nvPicPr>
        <p:blipFill>
          <a:blip r:embed="rId6">
            <a:alphaModFix/>
          </a:blip>
          <a:stretch>
            <a:fillRect/>
          </a:stretch>
        </p:blipFill>
        <p:spPr>
          <a:xfrm>
            <a:off x="7011488" y="2887926"/>
            <a:ext cx="1964300" cy="1964300"/>
          </a:xfrm>
          <a:prstGeom prst="rect">
            <a:avLst/>
          </a:prstGeom>
          <a:noFill/>
          <a:ln>
            <a:noFill/>
          </a:ln>
        </p:spPr>
      </p:pic>
      <p:sp>
        <p:nvSpPr>
          <p:cNvPr id="69" name="Google Shape;69;p14"/>
          <p:cNvSpPr txBox="1"/>
          <p:nvPr/>
        </p:nvSpPr>
        <p:spPr>
          <a:xfrm>
            <a:off x="7267500" y="2617675"/>
            <a:ext cx="1564800" cy="1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rPr>
              <a:t>Grand-to-Grand 147</a:t>
            </a:r>
            <a:endParaRPr sz="12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Defined </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5"/>
          <p:cNvPicPr preferRelativeResize="0"/>
          <p:nvPr/>
        </p:nvPicPr>
        <p:blipFill>
          <a:blip r:embed="rId3">
            <a:alphaModFix/>
          </a:blip>
          <a:stretch>
            <a:fillRect/>
          </a:stretch>
        </p:blipFill>
        <p:spPr>
          <a:xfrm>
            <a:off x="82925" y="1009188"/>
            <a:ext cx="2860375" cy="3702950"/>
          </a:xfrm>
          <a:prstGeom prst="rect">
            <a:avLst/>
          </a:prstGeom>
          <a:noFill/>
          <a:ln>
            <a:noFill/>
          </a:ln>
        </p:spPr>
      </p:pic>
      <p:pic>
        <p:nvPicPr>
          <p:cNvPr id="77" name="Google Shape;77;p15"/>
          <p:cNvPicPr preferRelativeResize="0"/>
          <p:nvPr/>
        </p:nvPicPr>
        <p:blipFill>
          <a:blip r:embed="rId4">
            <a:alphaModFix/>
          </a:blip>
          <a:stretch>
            <a:fillRect/>
          </a:stretch>
        </p:blipFill>
        <p:spPr>
          <a:xfrm>
            <a:off x="3160613" y="1009200"/>
            <a:ext cx="2860375" cy="3702956"/>
          </a:xfrm>
          <a:prstGeom prst="rect">
            <a:avLst/>
          </a:prstGeom>
          <a:noFill/>
          <a:ln>
            <a:noFill/>
          </a:ln>
        </p:spPr>
      </p:pic>
      <p:pic>
        <p:nvPicPr>
          <p:cNvPr id="78" name="Google Shape;78;p15"/>
          <p:cNvPicPr preferRelativeResize="0"/>
          <p:nvPr/>
        </p:nvPicPr>
        <p:blipFill>
          <a:blip r:embed="rId5">
            <a:alphaModFix/>
          </a:blip>
          <a:stretch>
            <a:fillRect/>
          </a:stretch>
        </p:blipFill>
        <p:spPr>
          <a:xfrm>
            <a:off x="6238300" y="1009212"/>
            <a:ext cx="2860375" cy="37029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Biblical Endurance </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Defined: “ὑπομονὴ” (hoop-om-on-ay’) </a:t>
            </a:r>
            <a:r>
              <a:rPr i="1" lang="en"/>
              <a:t>Hupomonē</a:t>
            </a:r>
            <a:r>
              <a:rPr lang="en"/>
              <a:t> : </a:t>
            </a:r>
            <a:endParaRPr/>
          </a:p>
          <a:p>
            <a:pPr indent="0" lvl="0" marL="0" rtl="0" algn="l">
              <a:spcBef>
                <a:spcPts val="1200"/>
              </a:spcBef>
              <a:spcAft>
                <a:spcPts val="0"/>
              </a:spcAft>
              <a:buNone/>
            </a:pPr>
            <a:r>
              <a:rPr lang="en"/>
              <a:t>1) steadfastness, constancy, endurance</a:t>
            </a:r>
            <a:endParaRPr/>
          </a:p>
          <a:p>
            <a:pPr indent="0" lvl="0" marL="457200" rtl="0" algn="l">
              <a:spcBef>
                <a:spcPts val="1200"/>
              </a:spcBef>
              <a:spcAft>
                <a:spcPts val="0"/>
              </a:spcAft>
              <a:buNone/>
            </a:pPr>
            <a:r>
              <a:rPr lang="en"/>
              <a:t>a) in the NT the characteristic of a man who is not swerved from his deliberate purpose and his loyalty to faith and piety by even the greatest trials and sufferings</a:t>
            </a:r>
            <a:endParaRPr/>
          </a:p>
          <a:p>
            <a:pPr indent="457200" lvl="0" marL="0" rtl="0" algn="l">
              <a:spcBef>
                <a:spcPts val="1200"/>
              </a:spcBef>
              <a:spcAft>
                <a:spcPts val="0"/>
              </a:spcAft>
              <a:buNone/>
            </a:pPr>
            <a:r>
              <a:rPr lang="en"/>
              <a:t>b) patiently, and steadfastly</a:t>
            </a:r>
            <a:endParaRPr/>
          </a:p>
          <a:p>
            <a:pPr indent="0" lvl="0" marL="0" rtl="0" algn="l">
              <a:spcBef>
                <a:spcPts val="1200"/>
              </a:spcBef>
              <a:spcAft>
                <a:spcPts val="0"/>
              </a:spcAft>
              <a:buNone/>
            </a:pPr>
            <a:r>
              <a:rPr lang="en"/>
              <a:t>2) a patient, steadfast waiting for</a:t>
            </a:r>
            <a:endParaRPr/>
          </a:p>
          <a:p>
            <a:pPr indent="0" lvl="0" marL="0" rtl="0" algn="l">
              <a:spcBef>
                <a:spcPts val="1200"/>
              </a:spcBef>
              <a:spcAft>
                <a:spcPts val="1200"/>
              </a:spcAft>
              <a:buNone/>
            </a:pPr>
            <a:r>
              <a:rPr lang="en"/>
              <a:t>3) a patient enduring, sustaining, perseverance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Applied </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32 verses that use or reference the word hupomonē: </a:t>
            </a:r>
            <a:endParaRPr/>
          </a:p>
          <a:p>
            <a:pPr indent="0" lvl="0" marL="0" rtl="0" algn="l">
              <a:spcBef>
                <a:spcPts val="1200"/>
              </a:spcBef>
              <a:spcAft>
                <a:spcPts val="0"/>
              </a:spcAft>
              <a:buNone/>
            </a:pPr>
            <a:r>
              <a:rPr lang="en"/>
              <a:t>Luke 8:15, Luke 21:19, Romans 2:7, Romans 5:3-4, Romans 8:25, Romans 15:4-5, 2 Corinthians 1:6, 2 Corinthians 6:4, 2 Corinthians 12:12, Colossians 1:11, 1 Thessalonians 1:3, 2 Thessalonians 1:4, 2 Thessalonians 3:5, 1 Timothy 6:11, 2 Timothy 3:10, Titus 2:2, Hebrews 10:36, Hebrews 12:1, James 1:3-4, James 5:11, 2 Peter 1:6*, Revelation 1:9, Revelation 2:2-3, Revelation 2:19, Revelation 3:10, Revelation 13:10, Revelation 14:12 </a:t>
            </a:r>
            <a:endParaRPr/>
          </a:p>
          <a:p>
            <a:pPr indent="0" lvl="0" marL="0" rtl="0" algn="l">
              <a:spcBef>
                <a:spcPts val="1200"/>
              </a:spcBef>
              <a:spcAft>
                <a:spcPts val="1200"/>
              </a:spcAft>
              <a:buNone/>
            </a:pPr>
            <a:r>
              <a:rPr lang="en"/>
              <a:t>*Used twice in same verse.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Applied </a:t>
            </a:r>
            <a:endParaRPr/>
          </a:p>
        </p:txBody>
      </p:sp>
      <p:sp>
        <p:nvSpPr>
          <p:cNvPr id="96" name="Google Shape;96;p18"/>
          <p:cNvSpPr txBox="1"/>
          <p:nvPr>
            <p:ph idx="1" type="body"/>
          </p:nvPr>
        </p:nvSpPr>
        <p:spPr>
          <a:xfrm>
            <a:off x="311700" y="1017725"/>
            <a:ext cx="8520600" cy="373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James 1:2-4 “Count it all joy, my brothers, when you meet trials of various kinds,  for you know that the testing of your faith produces steadfastness. And let steadfastness have its full effect, that you may be perfect and complete, lacking in nothing.” </a:t>
            </a:r>
            <a:endParaRPr sz="2000"/>
          </a:p>
          <a:p>
            <a:pPr indent="0" lvl="0" marL="0" rtl="0" algn="l">
              <a:spcBef>
                <a:spcPts val="1200"/>
              </a:spcBef>
              <a:spcAft>
                <a:spcPts val="0"/>
              </a:spcAft>
              <a:buNone/>
            </a:pPr>
            <a:r>
              <a:t/>
            </a:r>
            <a:endParaRPr sz="2000"/>
          </a:p>
          <a:p>
            <a:pPr indent="0" lvl="0" marL="0" rtl="0" algn="l">
              <a:spcBef>
                <a:spcPts val="1200"/>
              </a:spcBef>
              <a:spcAft>
                <a:spcPts val="0"/>
              </a:spcAft>
              <a:buNone/>
            </a:pPr>
            <a:r>
              <a:rPr lang="en" sz="2000"/>
              <a:t>Do we count our sufferings as blessings? </a:t>
            </a:r>
            <a:endParaRPr sz="20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Applied </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Hebrews 12:1-17 ““Therefore, since we are surrounded by so great a cloud of witnesses, let us also lay aside every weight, and sin which clings so closely, and l</a:t>
            </a:r>
            <a:r>
              <a:rPr i="1" lang="en"/>
              <a:t>et us run with endurance the race that is set before us, looking to Jesus, the founder and perfecter of our faith</a:t>
            </a:r>
            <a:r>
              <a:rPr lang="en"/>
              <a:t>… Consider </a:t>
            </a:r>
            <a:r>
              <a:rPr i="1" lang="en"/>
              <a:t>Him who endured from sinners such hostility against Himself</a:t>
            </a:r>
            <a:r>
              <a:rPr lang="en"/>
              <a:t>, so that </a:t>
            </a:r>
            <a:r>
              <a:rPr b="1" i="1" lang="en"/>
              <a:t>you</a:t>
            </a:r>
            <a:r>
              <a:rPr lang="en"/>
              <a:t> may not grow weary or fainthearted… but </a:t>
            </a:r>
            <a:r>
              <a:rPr i="1" lang="en"/>
              <a:t>He disciplines us for our good, that we may share his holiness</a:t>
            </a:r>
            <a:r>
              <a:rPr lang="en"/>
              <a:t>. For the moment all discipline seems painful rather than pleasant, but later </a:t>
            </a:r>
            <a:r>
              <a:rPr i="1" lang="en"/>
              <a:t>it yields the peaceful fruit of righteousness to those who have been trained by it.</a:t>
            </a:r>
            <a:r>
              <a:rPr lang="en"/>
              <a:t> Therefore </a:t>
            </a:r>
            <a:r>
              <a:rPr b="1" i="1" lang="en"/>
              <a:t>lift your drooping hands and strengthen your weak knees</a:t>
            </a:r>
            <a:r>
              <a:rPr lang="en"/>
              <a:t>, and make straight paths for your feet, so that what is lame may not be put out of joint but rather be healed.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Endurance Applied </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a:t>2 Peter 1:3-11 </a:t>
            </a:r>
            <a:r>
              <a:rPr lang="en"/>
              <a:t>“His divine power has granted to us all things that pertain to life and godliness, through the knowledge of him who called us to his own glory and excellence, by which he has granted to us his precious and very great promises, so that through them you may become partakers of the divine nature, having escaped from the corruption that is in the world because of sinful desire. For this very reason, make every effort to supplement your faith with virtue, and virtue with knowledge, and knowledge with self-control, and self-control with steadfastness, and steadfastness with godliness, and godliness with brotherly affection, and brotherly affection with love. For if these qualities are yours and are increasing, they keep you from being ineffective or unfruitful in the knowledge of our Lord Jesus Christ. For whoever lacks these qualities is so nearsighted that he is blind, having forgotten that he was cleansed from his former sins. Therefore, brothers, be all the more diligent to confirm your calling and election, for if you practice these qualities you will never fall. For in this way there will be richly provided for you an entrance into the eternal kingdom of our Lord and Savior Jesus Christ.”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0" y="659130"/>
            <a:ext cx="9144000" cy="3825240"/>
          </a:xfrm>
          <a:prstGeom prst="rect">
            <a:avLst/>
          </a:prstGeom>
          <a:noFill/>
          <a:ln>
            <a:noFill/>
          </a:ln>
        </p:spPr>
      </p:pic>
      <p:sp>
        <p:nvSpPr>
          <p:cNvPr id="114" name="Google Shape;114;p21"/>
          <p:cNvSpPr txBox="1"/>
          <p:nvPr>
            <p:ph type="title"/>
          </p:nvPr>
        </p:nvSpPr>
        <p:spPr>
          <a:xfrm>
            <a:off x="148550" y="735900"/>
            <a:ext cx="4819500" cy="3671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400">
                <a:solidFill>
                  <a:schemeClr val="lt1"/>
                </a:solidFill>
              </a:rPr>
              <a:t>Endurance is running the race regardless of the finish line. </a:t>
            </a:r>
            <a:endParaRPr sz="2400">
              <a:solidFill>
                <a:schemeClr val="lt1"/>
              </a:solidFill>
            </a:endParaRPr>
          </a:p>
          <a:p>
            <a:pPr indent="0" lvl="0" marL="0" rtl="0" algn="ctr">
              <a:spcBef>
                <a:spcPts val="0"/>
              </a:spcBef>
              <a:spcAft>
                <a:spcPts val="0"/>
              </a:spcAft>
              <a:buNone/>
            </a:pPr>
            <a:r>
              <a:t/>
            </a:r>
            <a:endParaRPr sz="3300">
              <a:solidFill>
                <a:schemeClr val="lt1"/>
              </a:solidFill>
            </a:endParaRPr>
          </a:p>
          <a:p>
            <a:pPr indent="0" lvl="0" marL="0" rtl="0" algn="ctr">
              <a:spcBef>
                <a:spcPts val="0"/>
              </a:spcBef>
              <a:spcAft>
                <a:spcPts val="0"/>
              </a:spcAft>
              <a:buNone/>
            </a:pPr>
            <a:r>
              <a:rPr lang="en" sz="2466">
                <a:solidFill>
                  <a:schemeClr val="lt1"/>
                </a:solidFill>
              </a:rPr>
              <a:t>“</a:t>
            </a:r>
            <a:r>
              <a:rPr lang="en" sz="2466">
                <a:solidFill>
                  <a:schemeClr val="lt1"/>
                </a:solidFill>
              </a:rPr>
              <a:t>Lazy people do a little work and think they should be winning. Winners work as hard as possible and still worry if </a:t>
            </a:r>
            <a:r>
              <a:rPr lang="en" sz="2466">
                <a:solidFill>
                  <a:schemeClr val="lt1"/>
                </a:solidFill>
              </a:rPr>
              <a:t>they're</a:t>
            </a:r>
            <a:r>
              <a:rPr lang="en" sz="2466">
                <a:solidFill>
                  <a:schemeClr val="lt1"/>
                </a:solidFill>
              </a:rPr>
              <a:t> being lazy.” - Lewis Caralla</a:t>
            </a:r>
            <a:r>
              <a:rPr lang="en" sz="2466"/>
              <a:t> </a:t>
            </a:r>
            <a:endParaRPr sz="2466"/>
          </a:p>
        </p:txBody>
      </p:sp>
      <p:sp>
        <p:nvSpPr>
          <p:cNvPr id="115" name="Google Shape;115;p21"/>
          <p:cNvSpPr txBox="1"/>
          <p:nvPr/>
        </p:nvSpPr>
        <p:spPr>
          <a:xfrm>
            <a:off x="5891475" y="3472200"/>
            <a:ext cx="3065700" cy="16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Keep Running The Race. </a:t>
            </a:r>
            <a:endParaRPr sz="18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