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9" r:id="rId21"/>
    <p:sldId id="280" r:id="rId22"/>
    <p:sldId id="282" r:id="rId23"/>
    <p:sldId id="281" r:id="rId24"/>
    <p:sldId id="283" r:id="rId25"/>
    <p:sldId id="285" r:id="rId26"/>
    <p:sldId id="286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2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7225E5-31DB-470D-BA1F-1FE71DC820C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A4C915F-FC67-45B1-BDF0-1E5F0B0EAB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8229600" cy="2613025"/>
          </a:xfrm>
        </p:spPr>
        <p:txBody>
          <a:bodyPr/>
          <a:lstStyle/>
          <a:p>
            <a:r>
              <a:rPr lang="en-US" b="1" dirty="0"/>
              <a:t>Role of The Individual and The Collectivity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Reading: Galatians 6:1-10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43400"/>
            <a:ext cx="2238375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1718"/>
            <a:ext cx="4267200" cy="25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6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8229600" cy="2613025"/>
          </a:xfrm>
        </p:spPr>
        <p:txBody>
          <a:bodyPr/>
          <a:lstStyle/>
          <a:p>
            <a:r>
              <a:rPr lang="en-US" b="1" dirty="0"/>
              <a:t>the Difference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Timothy 5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43400"/>
            <a:ext cx="2238375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1718"/>
            <a:ext cx="4267200" cy="25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17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verses 4, 8 &amp;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Individual responsibility comes first in all cases.</a:t>
            </a:r>
          </a:p>
          <a:p>
            <a:r>
              <a:rPr lang="en-US" sz="4800" dirty="0"/>
              <a:t>The church can only provide for </a:t>
            </a:r>
            <a:r>
              <a:rPr lang="en-US" sz="4800" u="sng" dirty="0"/>
              <a:t>widows indeed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294414"/>
            <a:ext cx="1828800" cy="244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5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Widow Indeed?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man or woman who has no visible means of support</a:t>
            </a:r>
          </a:p>
          <a:p>
            <a:r>
              <a:rPr lang="en-US" sz="2800" dirty="0"/>
              <a:t>Who is too old to be gainfully employed </a:t>
            </a:r>
            <a:r>
              <a:rPr lang="en-US" sz="2800" b="1" dirty="0"/>
              <a:t>[</a:t>
            </a:r>
            <a:r>
              <a:rPr lang="en-US" sz="2800" b="1" dirty="0" err="1"/>
              <a:t>Vs</a:t>
            </a:r>
            <a:r>
              <a:rPr lang="en-US" sz="2800" b="1" dirty="0"/>
              <a:t> 9]</a:t>
            </a:r>
            <a:r>
              <a:rPr lang="en-US" sz="2800" dirty="0"/>
              <a:t> </a:t>
            </a:r>
            <a:r>
              <a:rPr lang="en-US" sz="2800" b="1" i="1" dirty="0"/>
              <a:t>Do not let a widow be taken into the number under 60 years old, having been the wife of one man</a:t>
            </a:r>
            <a:r>
              <a:rPr lang="en-US" sz="2800" dirty="0"/>
              <a:t>.</a:t>
            </a:r>
          </a:p>
          <a:p>
            <a:r>
              <a:rPr lang="en-US" sz="2800" dirty="0"/>
              <a:t>Who also deserves relief because of a life of service to the Lord. </a:t>
            </a:r>
            <a:r>
              <a:rPr lang="en-US" sz="2800" b="1" dirty="0"/>
              <a:t>[</a:t>
            </a:r>
            <a:r>
              <a:rPr lang="en-US" sz="2800" b="1" dirty="0" err="1"/>
              <a:t>Vs</a:t>
            </a:r>
            <a:r>
              <a:rPr lang="en-US" sz="2800" b="1" dirty="0"/>
              <a:t> 10]</a:t>
            </a:r>
            <a:r>
              <a:rPr lang="en-US" sz="2800" dirty="0"/>
              <a:t> </a:t>
            </a:r>
            <a:r>
              <a:rPr lang="en-US" sz="2800" b="1" i="1" dirty="0"/>
              <a:t>Well reported of good works: if she have brought up children, if she had lodged strangers, if she had been hospitable, if she had relieved the afflicted, if she had diligently followed every good work.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2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8229600" cy="2613025"/>
          </a:xfrm>
        </p:spPr>
        <p:txBody>
          <a:bodyPr/>
          <a:lstStyle/>
          <a:p>
            <a:r>
              <a:rPr lang="en-US" b="1" dirty="0"/>
              <a:t>Regarding Finances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8305800" cy="596518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The Individual is not as limited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43400"/>
            <a:ext cx="2238375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1718"/>
            <a:ext cx="4267200" cy="25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5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[Ephesians 4:28]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</a:t>
            </a:r>
            <a:r>
              <a:rPr lang="en-US" sz="4000" u="sng" dirty="0"/>
              <a:t>individual</a:t>
            </a:r>
            <a:r>
              <a:rPr lang="en-US" sz="4000" dirty="0"/>
              <a:t> is to work not only to provide for himself, but also for someone he encounters who needs help.</a:t>
            </a:r>
          </a:p>
          <a:p>
            <a:r>
              <a:rPr lang="en-US" sz="4000" dirty="0"/>
              <a:t>In fact </a:t>
            </a:r>
            <a:r>
              <a:rPr lang="en-US" sz="4000" b="1" i="1" dirty="0"/>
              <a:t>2 Thessalonians 3:10</a:t>
            </a:r>
            <a:r>
              <a:rPr lang="en-US" sz="4000" dirty="0"/>
              <a:t> says </a:t>
            </a:r>
            <a:r>
              <a:rPr lang="en-US" sz="4000" b="1" i="1" dirty="0"/>
              <a:t>If any would not work neither should he eat.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1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[James 2:15-16]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172200" cy="5257800"/>
          </a:xfrm>
        </p:spPr>
        <p:txBody>
          <a:bodyPr/>
          <a:lstStyle/>
          <a:p>
            <a:r>
              <a:rPr lang="en-US" sz="3200" dirty="0"/>
              <a:t>Notice the individual’s responsibility:  </a:t>
            </a:r>
          </a:p>
          <a:p>
            <a:r>
              <a:rPr lang="en-US" sz="3200" dirty="0"/>
              <a:t>This verse does not suggest that you call the treasurer to take care of it.</a:t>
            </a:r>
          </a:p>
          <a:p>
            <a:r>
              <a:rPr lang="en-US" sz="3200" dirty="0"/>
              <a:t>Refer to the parable of the Good Samaritan-- the church was not called to act, but the individual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1" y="381000"/>
            <a:ext cx="23907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5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[1 Corinthians 16:1-2]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the individual can earn his treasury in several legal ways, the church as a collectivity has only one source of revenue.</a:t>
            </a:r>
          </a:p>
          <a:p>
            <a:r>
              <a:rPr lang="en-US" sz="2800" dirty="0"/>
              <a:t>It is the </a:t>
            </a:r>
            <a:r>
              <a:rPr lang="en-US" sz="2800" u="sng" dirty="0"/>
              <a:t>individuals</a:t>
            </a:r>
            <a:r>
              <a:rPr lang="en-US" sz="2800" dirty="0"/>
              <a:t> who lay by in store “</a:t>
            </a:r>
            <a:r>
              <a:rPr lang="en-US" sz="2800" b="1" i="1" dirty="0"/>
              <a:t>On the first day of the week” </a:t>
            </a:r>
            <a:r>
              <a:rPr lang="en-US" sz="2800" dirty="0"/>
              <a:t>As they are </a:t>
            </a:r>
            <a:r>
              <a:rPr lang="en-US" sz="2800" b="1" i="1" u="sng" dirty="0"/>
              <a:t>prospered</a:t>
            </a:r>
          </a:p>
          <a:p>
            <a:r>
              <a:rPr lang="en-US" dirty="0"/>
              <a:t>No bingo, raffles, car washes, bake sales, dinners, concerts or rummage sales.</a:t>
            </a:r>
          </a:p>
          <a:p>
            <a:r>
              <a:rPr lang="en-US" dirty="0"/>
              <a:t>The Bible does not allow for churches to embark in revenue producing businesses: CD sales, book sales, pictures, clothing,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4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5638800"/>
          </a:xfrm>
        </p:spPr>
        <p:txBody>
          <a:bodyPr>
            <a:normAutofit/>
          </a:bodyPr>
          <a:lstStyle/>
          <a:p>
            <a:r>
              <a:rPr lang="en-US" sz="6000" b="1" i="1" dirty="0"/>
              <a:t>If there is a difference in the </a:t>
            </a:r>
            <a:r>
              <a:rPr lang="en-US" sz="6000" b="1" i="1" u="sng" dirty="0"/>
              <a:t>gathering</a:t>
            </a:r>
            <a:r>
              <a:rPr lang="en-US" sz="6000" b="1" i="1" dirty="0"/>
              <a:t> of funds, how can we say there is no difference in the </a:t>
            </a:r>
            <a:r>
              <a:rPr lang="en-US" sz="6000" b="1" i="1" u="sng" dirty="0"/>
              <a:t>use</a:t>
            </a:r>
            <a:r>
              <a:rPr lang="en-US" sz="6000" b="1" i="1" dirty="0"/>
              <a:t> of funds?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7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8229600" cy="2613025"/>
          </a:xfrm>
        </p:spPr>
        <p:txBody>
          <a:bodyPr/>
          <a:lstStyle/>
          <a:p>
            <a:r>
              <a:rPr lang="en-US" b="1" dirty="0"/>
              <a:t>Proper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8305800" cy="596518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Galatians 6:10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43400"/>
            <a:ext cx="2238375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1718"/>
            <a:ext cx="4267200" cy="25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9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individual is authorized to do </a:t>
            </a:r>
            <a:r>
              <a:rPr lang="en-US" u="sng" dirty="0"/>
              <a:t>anything</a:t>
            </a:r>
            <a:r>
              <a:rPr lang="en-US" dirty="0"/>
              <a:t> good for anybody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collectivity can only operate in the arena of Bible authority.</a:t>
            </a:r>
          </a:p>
          <a:p>
            <a:r>
              <a:rPr lang="en-US" dirty="0"/>
              <a:t>Galatians 6:10 does not put the church in the realm of a general Benevolence society.  Why?</a:t>
            </a:r>
          </a:p>
          <a:p>
            <a:r>
              <a:rPr lang="en-US" dirty="0"/>
              <a:t>1.  1 Corinthians 16 said the collection was for needy </a:t>
            </a:r>
            <a:r>
              <a:rPr lang="en-US" u="sng" dirty="0"/>
              <a:t>SAINTS</a:t>
            </a:r>
            <a:endParaRPr lang="en-US" dirty="0"/>
          </a:p>
          <a:p>
            <a:r>
              <a:rPr lang="en-US" dirty="0"/>
              <a:t>2.  Widow indeed and elders are the only ones mentioned specifically (to the exclusion of all else)</a:t>
            </a:r>
          </a:p>
          <a:p>
            <a:r>
              <a:rPr lang="en-US" dirty="0"/>
              <a:t>3.  The Thessalonians, Ephesians and Timothy were all instructed to take care of their own business and families </a:t>
            </a:r>
            <a:r>
              <a:rPr lang="en-US" b="1" i="1" dirty="0"/>
              <a:t>So the church would not be burdened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78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Misunderstanding over the meaning of “church”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Similar misunderstanding over the nature of the </a:t>
            </a:r>
            <a:r>
              <a:rPr lang="en-US" sz="3600" u="sng" dirty="0"/>
              <a:t>church’s actions</a:t>
            </a:r>
            <a:r>
              <a:rPr lang="en-US" sz="3600" dirty="0"/>
              <a:t> and that of </a:t>
            </a:r>
            <a:r>
              <a:rPr lang="en-US" sz="3600" u="sng" dirty="0"/>
              <a:t>individual’s actions</a:t>
            </a:r>
            <a:r>
              <a:rPr lang="en-US" sz="3600" dirty="0"/>
              <a:t>.</a:t>
            </a:r>
          </a:p>
          <a:p>
            <a:r>
              <a:rPr lang="en-US" sz="3600" b="1" i="1" dirty="0"/>
              <a:t>Slogan #1:“Whatever the individual does, the church does.</a:t>
            </a:r>
          </a:p>
          <a:p>
            <a:r>
              <a:rPr lang="en-US" sz="3600" b="1" i="1" dirty="0"/>
              <a:t>Slogan #2:“Whatever the individual can do, the church can do”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9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5181600"/>
          </a:xfrm>
        </p:spPr>
        <p:txBody>
          <a:bodyPr>
            <a:normAutofit fontScale="90000"/>
          </a:bodyPr>
          <a:lstStyle/>
          <a:p>
            <a:r>
              <a:rPr lang="en-US" sz="5400" b="1" i="1" dirty="0"/>
              <a:t>If the church was not to be burdened by supporting its own why can we think that the church can be burdened in regard to strangers?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9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Galatians 6:10 talks about church action instead of individual action then consider: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church is to support “</a:t>
            </a:r>
            <a:r>
              <a:rPr lang="en-US" sz="3600" u="sng" dirty="0"/>
              <a:t>good”</a:t>
            </a:r>
            <a:r>
              <a:rPr lang="en-US" sz="3600" dirty="0"/>
              <a:t> things.</a:t>
            </a:r>
          </a:p>
          <a:p>
            <a:r>
              <a:rPr lang="en-US" sz="3600" dirty="0"/>
              <a:t>1.  Little League Baseball is a good thing.</a:t>
            </a:r>
          </a:p>
          <a:p>
            <a:r>
              <a:rPr lang="en-US" sz="3600" dirty="0"/>
              <a:t>2.  Then the church can support Little League Baseball</a:t>
            </a:r>
          </a:p>
          <a:p>
            <a:r>
              <a:rPr lang="en-US" sz="3600" dirty="0"/>
              <a:t>3.  That same reasoning can apply to the Girl Scouts, Red Cross,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5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This passage does not tell us to do </a:t>
            </a:r>
            <a:r>
              <a:rPr lang="en-US" sz="3600" u="sng" dirty="0"/>
              <a:t>benevolence</a:t>
            </a:r>
            <a:r>
              <a:rPr lang="en-US" sz="3600" dirty="0"/>
              <a:t> to all men, it tells us to do </a:t>
            </a:r>
            <a:r>
              <a:rPr lang="en-US" sz="3600" u="sng" dirty="0"/>
              <a:t>good</a:t>
            </a:r>
            <a:r>
              <a:rPr lang="en-US" sz="3600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is the ultimate good? </a:t>
            </a:r>
          </a:p>
          <a:p>
            <a:r>
              <a:rPr lang="en-US" sz="4800" dirty="0"/>
              <a:t>To teach the truth.  </a:t>
            </a:r>
          </a:p>
          <a:p>
            <a:r>
              <a:rPr lang="en-US" sz="4800" dirty="0"/>
              <a:t>To save the lost soul from an eternal hell.</a:t>
            </a:r>
          </a:p>
        </p:txBody>
      </p:sp>
    </p:spTree>
    <p:extLst>
      <p:ext uri="{BB962C8B-B14F-4D97-AF65-F5344CB8AC3E}">
        <p14:creationId xmlns:p14="http://schemas.microsoft.com/office/powerpoint/2010/main" val="418870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/>
              <a:t>Argument: “Well, how can we teach a hungry person?  We must take care of his immediate needs.”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11201400" cy="4419600"/>
          </a:xfrm>
        </p:spPr>
        <p:txBody>
          <a:bodyPr>
            <a:normAutofit/>
          </a:bodyPr>
          <a:lstStyle/>
          <a:p>
            <a:r>
              <a:rPr lang="en-US" dirty="0"/>
              <a:t>Whatever you convert a person </a:t>
            </a:r>
            <a:r>
              <a:rPr lang="en-US" u="sng" dirty="0"/>
              <a:t>with</a:t>
            </a:r>
            <a:r>
              <a:rPr lang="en-US" dirty="0"/>
              <a:t>, that’s what you have converted him </a:t>
            </a:r>
            <a:r>
              <a:rPr lang="en-US" u="sng" dirty="0"/>
              <a:t>to</a:t>
            </a:r>
            <a:r>
              <a:rPr lang="en-US" dirty="0"/>
              <a:t>.</a:t>
            </a:r>
          </a:p>
          <a:p>
            <a:r>
              <a:rPr lang="en-US" dirty="0"/>
              <a:t>If you convert a person with hamburgers, when the hamburgers stop coming, so will they.</a:t>
            </a:r>
          </a:p>
          <a:p>
            <a:r>
              <a:rPr lang="en-US" dirty="0"/>
              <a:t>Jesus was not ignorant that man had immediate needs yet he said, </a:t>
            </a:r>
            <a:r>
              <a:rPr lang="en-US" b="1" i="1" dirty="0"/>
              <a:t>Man does not live by bread alone, but by every word that proceeds from the mouth of God</a:t>
            </a:r>
            <a:r>
              <a:rPr lang="en-US" dirty="0"/>
              <a:t> </a:t>
            </a:r>
            <a:r>
              <a:rPr lang="en-US" b="1" i="1" dirty="0"/>
              <a:t>[Matthew 4:4]</a:t>
            </a:r>
            <a:endParaRPr lang="en-US" dirty="0"/>
          </a:p>
          <a:p>
            <a:pPr marL="0" indent="0" algn="ctr">
              <a:buNone/>
            </a:pPr>
            <a:r>
              <a:rPr lang="en-US" sz="5400" b="1" i="1" dirty="0"/>
              <a:t>[Matthew 6:33]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3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8229600" cy="2613025"/>
          </a:xfrm>
        </p:spPr>
        <p:txBody>
          <a:bodyPr/>
          <a:lstStyle/>
          <a:p>
            <a:r>
              <a:rPr lang="en-US" b="1" dirty="0"/>
              <a:t>Why Are There Benevolent Societies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8305800" cy="596518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And Other Related Organizations?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43400"/>
            <a:ext cx="2238375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1718"/>
            <a:ext cx="4267200" cy="25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0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Laziness</a:t>
            </a:r>
            <a:r>
              <a:rPr lang="en-US" sz="4000" dirty="0"/>
              <a:t> -- </a:t>
            </a:r>
            <a:r>
              <a:rPr lang="en-US" sz="4000" b="1" i="1" dirty="0"/>
              <a:t>I don’t want to be bothered with someone else.</a:t>
            </a:r>
          </a:p>
          <a:p>
            <a:r>
              <a:rPr lang="en-US" sz="4000" u="sng" dirty="0"/>
              <a:t>Affluence</a:t>
            </a:r>
            <a:r>
              <a:rPr lang="en-US" sz="4000" dirty="0"/>
              <a:t> -- </a:t>
            </a:r>
            <a:r>
              <a:rPr lang="en-US" sz="4000" b="1" i="1" dirty="0"/>
              <a:t>Why not pay someone to take care of it for me?</a:t>
            </a:r>
          </a:p>
          <a:p>
            <a:r>
              <a:rPr lang="en-US" sz="4000" u="sng" dirty="0"/>
              <a:t>Selfishness</a:t>
            </a:r>
            <a:r>
              <a:rPr lang="en-US" sz="4000" dirty="0"/>
              <a:t> -- </a:t>
            </a:r>
            <a:r>
              <a:rPr lang="en-US" sz="4000" b="1" i="1" dirty="0"/>
              <a:t>I’m not willing to share with anyone else.</a:t>
            </a:r>
          </a:p>
        </p:txBody>
      </p:sp>
    </p:spTree>
    <p:extLst>
      <p:ext uri="{BB962C8B-B14F-4D97-AF65-F5344CB8AC3E}">
        <p14:creationId xmlns:p14="http://schemas.microsoft.com/office/powerpoint/2010/main" val="297298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125200" cy="5029200"/>
          </a:xfrm>
        </p:spPr>
        <p:txBody>
          <a:bodyPr>
            <a:noAutofit/>
          </a:bodyPr>
          <a:lstStyle/>
          <a:p>
            <a:r>
              <a:rPr lang="en-US" sz="3200" u="sng" dirty="0"/>
              <a:t>Hypocrisy</a:t>
            </a:r>
            <a:r>
              <a:rPr lang="en-US" sz="3200" dirty="0"/>
              <a:t> -- </a:t>
            </a:r>
            <a:r>
              <a:rPr lang="en-US" sz="3200" b="1" i="1" dirty="0"/>
              <a:t>I love my fellow man, it’s just that I don’t want to get my hands dirty in their dirty little lives</a:t>
            </a:r>
            <a:r>
              <a:rPr lang="en-US" sz="3200" dirty="0"/>
              <a:t>.</a:t>
            </a:r>
          </a:p>
          <a:p>
            <a:r>
              <a:rPr lang="en-US" sz="3200" u="sng" dirty="0"/>
              <a:t>Apathy</a:t>
            </a:r>
            <a:r>
              <a:rPr lang="en-US" sz="3200" dirty="0"/>
              <a:t> -- </a:t>
            </a:r>
            <a:r>
              <a:rPr lang="en-US" sz="3200" b="1" i="1" dirty="0"/>
              <a:t>I really don’t care what the Bible would have me do, nor do I care what happens to the peons of this world.</a:t>
            </a:r>
          </a:p>
          <a:p>
            <a:r>
              <a:rPr lang="en-US" sz="3200" u="sng" dirty="0"/>
              <a:t>Expediency</a:t>
            </a:r>
            <a:r>
              <a:rPr lang="en-US" sz="3200" dirty="0"/>
              <a:t> -- </a:t>
            </a:r>
            <a:r>
              <a:rPr lang="en-US" sz="3200" b="1" i="1" dirty="0"/>
              <a:t>I don’t want to be bothered getting personally involved.  Here’s an extra contribution -- You take care of it.</a:t>
            </a:r>
          </a:p>
        </p:txBody>
      </p:sp>
    </p:spTree>
    <p:extLst>
      <p:ext uri="{BB962C8B-B14F-4D97-AF65-F5344CB8AC3E}">
        <p14:creationId xmlns:p14="http://schemas.microsoft.com/office/powerpoint/2010/main" val="144600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Lack of respect for God’s word </a:t>
            </a:r>
            <a:r>
              <a:rPr lang="en-US" sz="4400" dirty="0"/>
              <a:t>-- </a:t>
            </a:r>
            <a:r>
              <a:rPr lang="en-US" sz="4400" b="1" i="1" dirty="0"/>
              <a:t>I know what the Bible says, BUT........ </a:t>
            </a:r>
          </a:p>
          <a:p>
            <a:pPr marL="0" indent="0" algn="ctr">
              <a:buNone/>
            </a:pPr>
            <a:r>
              <a:rPr lang="en-US" sz="5400" b="1" i="1" dirty="0"/>
              <a:t>[Matthew 7:21-23]</a:t>
            </a:r>
            <a:r>
              <a:rPr lang="en-US" sz="5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41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“Whatever the individual does, the church does.”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church is a </a:t>
            </a:r>
            <a:r>
              <a:rPr lang="en-US" sz="2800" u="sng" dirty="0"/>
              <a:t>collective</a:t>
            </a:r>
            <a:r>
              <a:rPr lang="en-US" sz="2800" dirty="0"/>
              <a:t> noun,</a:t>
            </a:r>
          </a:p>
          <a:p>
            <a:r>
              <a:rPr lang="en-US" sz="2800" dirty="0"/>
              <a:t>Although it is comprised of individual members, they don’t always do everything in unison</a:t>
            </a:r>
          </a:p>
          <a:p>
            <a:r>
              <a:rPr lang="en-US" sz="2800" dirty="0"/>
              <a:t>The legs can’t do anything that the lungs can do; neither can the kidneys support the weight of the body as the feet do.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378324"/>
            <a:ext cx="38100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93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8229600" cy="2613025"/>
          </a:xfrm>
        </p:spPr>
        <p:txBody>
          <a:bodyPr/>
          <a:lstStyle/>
          <a:p>
            <a:r>
              <a:rPr lang="en-US" b="1" dirty="0"/>
              <a:t>Perfect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18:15-17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43400"/>
            <a:ext cx="2238375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1718"/>
            <a:ext cx="4267200" cy="25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1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vs. Collective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If </a:t>
            </a:r>
            <a:r>
              <a:rPr lang="en-US" sz="2800" b="1" i="1" u="sng" dirty="0"/>
              <a:t>your</a:t>
            </a:r>
            <a:r>
              <a:rPr lang="en-US" sz="2800" b="1" i="1" dirty="0"/>
              <a:t> brother trespasses against you, go and tell him his fault between you and him alone:</a:t>
            </a:r>
            <a:r>
              <a:rPr lang="en-US" sz="2800" dirty="0"/>
              <a:t> [individual action]</a:t>
            </a:r>
          </a:p>
          <a:p>
            <a:r>
              <a:rPr lang="en-US" sz="2800" b="1" i="1" dirty="0"/>
              <a:t>if he shall hear </a:t>
            </a:r>
            <a:r>
              <a:rPr lang="en-US" sz="2800" b="1" i="1" u="sng" dirty="0"/>
              <a:t>you,</a:t>
            </a:r>
            <a:r>
              <a:rPr lang="en-US" sz="2800" b="1" i="1" dirty="0"/>
              <a:t> you have gained your brother.  But if he will not hear you, then take with you </a:t>
            </a:r>
            <a:r>
              <a:rPr lang="en-US" sz="2800" b="1" i="1" u="sng" dirty="0"/>
              <a:t>one or two more</a:t>
            </a:r>
            <a:r>
              <a:rPr lang="en-US" sz="2800" b="1" i="1" dirty="0"/>
              <a:t>, that in the mouth of two or three </a:t>
            </a:r>
            <a:r>
              <a:rPr lang="en-US" sz="2800" b="1" i="1" u="sng" dirty="0"/>
              <a:t>witnesses</a:t>
            </a:r>
            <a:r>
              <a:rPr lang="en-US" sz="2800" b="1" i="1" dirty="0"/>
              <a:t> every word may be established.</a:t>
            </a:r>
            <a:r>
              <a:rPr lang="en-US" sz="2800" dirty="0"/>
              <a:t> [plurality of action] </a:t>
            </a:r>
          </a:p>
          <a:p>
            <a:r>
              <a:rPr lang="en-US" sz="2800" b="1" i="1" dirty="0"/>
              <a:t>And if he shall neglect to hear them, tell it unto the </a:t>
            </a:r>
            <a:r>
              <a:rPr lang="en-US" sz="2800" b="1" i="1" u="sng" dirty="0"/>
              <a:t>church</a:t>
            </a:r>
            <a:r>
              <a:rPr lang="en-US" sz="2800" b="1" i="1" dirty="0"/>
              <a:t>: but if he neglect to hear the </a:t>
            </a:r>
            <a:r>
              <a:rPr lang="en-US" sz="2800" b="1" i="1" u="sng" dirty="0"/>
              <a:t>church</a:t>
            </a:r>
            <a:r>
              <a:rPr lang="en-US" sz="2800" b="1" i="1" dirty="0"/>
              <a:t>, let him be unto you as a heathen and a publican. </a:t>
            </a:r>
            <a:r>
              <a:rPr lang="en-US" sz="2800" dirty="0"/>
              <a:t>[Collective action]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6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word “church” by nature must be a collective 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63246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If there is no difference in the terms then one person can be a church.</a:t>
            </a:r>
          </a:p>
          <a:p>
            <a:r>
              <a:rPr lang="en-US" sz="2800" dirty="0"/>
              <a:t>One cow can be a herd.</a:t>
            </a:r>
          </a:p>
          <a:p>
            <a:r>
              <a:rPr lang="en-US" sz="2800" dirty="0"/>
              <a:t>One bird constitutes a flock,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196" y="1371600"/>
            <a:ext cx="308266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308" y="3995304"/>
            <a:ext cx="3533775" cy="2355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948834"/>
            <a:ext cx="25050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2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8229600" cy="2613025"/>
          </a:xfrm>
        </p:spPr>
        <p:txBody>
          <a:bodyPr/>
          <a:lstStyle/>
          <a:p>
            <a:r>
              <a:rPr lang="en-US" b="1" dirty="0"/>
              <a:t>Determining the Purpose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Corinthians 8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4343400"/>
            <a:ext cx="2238375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01718"/>
            <a:ext cx="4267200" cy="258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Corinthians 8 RE: </a:t>
            </a:r>
            <a:r>
              <a:rPr lang="en-US" dirty="0"/>
              <a:t>eating meat offered to idols.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In one situation you should eat it. [Verses 4-6]</a:t>
            </a:r>
          </a:p>
          <a:p>
            <a:r>
              <a:rPr lang="en-US" sz="4000" dirty="0"/>
              <a:t>In another situation you should avoid it. [Verses 7-13]</a:t>
            </a:r>
          </a:p>
          <a:p>
            <a:r>
              <a:rPr lang="en-US" sz="4000" dirty="0"/>
              <a:t>The </a:t>
            </a:r>
            <a:r>
              <a:rPr lang="en-US" sz="4000" u="sng" dirty="0"/>
              <a:t>purpose</a:t>
            </a:r>
            <a:r>
              <a:rPr lang="en-US" sz="4000" dirty="0"/>
              <a:t> for which it is done makes a difference.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2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I were to play ball this afternoon, would this be a work of the church? [No]</a:t>
            </a:r>
          </a:p>
          <a:p>
            <a:r>
              <a:rPr lang="en-US" sz="2800" dirty="0"/>
              <a:t>If several brethren got together and played ball, would this be considered a work of the church? [ No]</a:t>
            </a:r>
          </a:p>
          <a:p>
            <a:r>
              <a:rPr lang="en-US" sz="2800" dirty="0"/>
              <a:t>Even if every member of the church played ball, that still would not be a work of the church because it was not the </a:t>
            </a:r>
            <a:r>
              <a:rPr lang="en-US" sz="2800" u="sng" dirty="0"/>
              <a:t>purpose</a:t>
            </a:r>
            <a:r>
              <a:rPr lang="en-US" sz="2800" dirty="0"/>
              <a:t> of coming together.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495800"/>
            <a:ext cx="2666999" cy="218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0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166</TotalTime>
  <Words>1241</Words>
  <Application>Microsoft Office PowerPoint</Application>
  <PresentationFormat>Widescreen</PresentationFormat>
  <Paragraphs>90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Clarity</vt:lpstr>
      <vt:lpstr>Role of The Individual and The Collectivity</vt:lpstr>
      <vt:lpstr>Misunderstanding over the meaning of “church”</vt:lpstr>
      <vt:lpstr>“Whatever the individual does, the church does.”</vt:lpstr>
      <vt:lpstr>Perfect Example</vt:lpstr>
      <vt:lpstr>Individual vs. Collective</vt:lpstr>
      <vt:lpstr>The word “church” by nature must be a collective noun</vt:lpstr>
      <vt:lpstr>Determining the Purpose</vt:lpstr>
      <vt:lpstr>Corinthians 8 RE: eating meat offered to idols.</vt:lpstr>
      <vt:lpstr>Example</vt:lpstr>
      <vt:lpstr>the Difference</vt:lpstr>
      <vt:lpstr>Read verses 4, 8 &amp; 16</vt:lpstr>
      <vt:lpstr>What is a Widow Indeed?</vt:lpstr>
      <vt:lpstr>Regarding Finances</vt:lpstr>
      <vt:lpstr>[Ephesians 4:28] </vt:lpstr>
      <vt:lpstr>[James 2:15-16] </vt:lpstr>
      <vt:lpstr>[1 Corinthians 16:1-2] </vt:lpstr>
      <vt:lpstr>If there is a difference in the gathering of funds, how can we say there is no difference in the use of funds? </vt:lpstr>
      <vt:lpstr>Proper Application</vt:lpstr>
      <vt:lpstr>The individual is authorized to do anything good for anybody  </vt:lpstr>
      <vt:lpstr>If the church was not to be burdened by supporting its own why can we think that the church can be burdened in regard to strangers? </vt:lpstr>
      <vt:lpstr>If Galatians 6:10 talks about church action instead of individual action then consider: </vt:lpstr>
      <vt:lpstr>This passage does not tell us to do benevolence to all men, it tells us to do good.</vt:lpstr>
      <vt:lpstr>Argument: “Well, how can we teach a hungry person?  We must take care of his immediate needs.”</vt:lpstr>
      <vt:lpstr>Why Are There Benevolent Societies</vt:lpstr>
      <vt:lpstr>Possible Reasons</vt:lpstr>
      <vt:lpstr>Possible Reasons</vt:lpstr>
      <vt:lpstr>Possible Reasons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Individual and The Collectivity</dc:title>
  <dc:creator>WMaxx</dc:creator>
  <cp:lastModifiedBy>Bill McIlvain</cp:lastModifiedBy>
  <cp:revision>22</cp:revision>
  <dcterms:created xsi:type="dcterms:W3CDTF">2010-10-03T04:59:06Z</dcterms:created>
  <dcterms:modified xsi:type="dcterms:W3CDTF">2023-11-11T22:07:58Z</dcterms:modified>
</cp:coreProperties>
</file>