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2" r:id="rId6"/>
    <p:sldId id="259"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60" r:id="rId20"/>
    <p:sldId id="276" r:id="rId21"/>
    <p:sldId id="277" r:id="rId22"/>
    <p:sldId id="280" r:id="rId23"/>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68" autoAdjust="0"/>
  </p:normalViewPr>
  <p:slideViewPr>
    <p:cSldViewPr>
      <p:cViewPr varScale="1">
        <p:scale>
          <a:sx n="104" d="100"/>
          <a:sy n="104" d="100"/>
        </p:scale>
        <p:origin x="42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Espace réservé de la date 3"/>
          <p:cNvSpPr>
            <a:spLocks noGrp="1"/>
          </p:cNvSpPr>
          <p:nvPr>
            <p:ph type="dt" sz="half" idx="10"/>
          </p:nvPr>
        </p:nvSpPr>
        <p:spPr/>
        <p:txBody>
          <a:bodyPr/>
          <a:lstStyle>
            <a:lvl1pPr>
              <a:defRPr/>
            </a:lvl1pPr>
          </a:lstStyle>
          <a:p>
            <a:pPr>
              <a:defRPr/>
            </a:pPr>
            <a:fld id="{0CCF3836-A4EE-4C62-955B-F58BE6BA81B7}" type="datetimeFigureOut">
              <a:rPr lang="en-US" smtClean="0"/>
              <a:pPr>
                <a:defRPr/>
              </a:pPr>
              <a:t>12/2/2023</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6611CB4-4C24-4EC0-814C-284109C453DD}" type="slidenum">
              <a:rPr lang="en-US" smtClean="0"/>
              <a:pPr>
                <a:defRPr/>
              </a:pPr>
              <a:t>‹#›</a:t>
            </a:fld>
            <a:endParaRPr lang="en-US"/>
          </a:p>
        </p:txBody>
      </p:sp>
    </p:spTree>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e la date 3"/>
          <p:cNvSpPr>
            <a:spLocks noGrp="1"/>
          </p:cNvSpPr>
          <p:nvPr>
            <p:ph type="dt" sz="half" idx="10"/>
          </p:nvPr>
        </p:nvSpPr>
        <p:spPr/>
        <p:txBody>
          <a:bodyPr/>
          <a:lstStyle>
            <a:lvl1pPr>
              <a:defRPr/>
            </a:lvl1pPr>
          </a:lstStyle>
          <a:p>
            <a:pPr>
              <a:defRPr/>
            </a:pPr>
            <a:fld id="{7C891973-D89B-4E8C-B943-8AE222D3695A}" type="datetimeFigureOut">
              <a:rPr lang="en-US" smtClean="0"/>
              <a:pPr>
                <a:defRPr/>
              </a:pPr>
              <a:t>12/2/2023</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45A3FCE-BAC2-4A88-81F3-75EE4CC0AA05}" type="slidenum">
              <a:rPr lang="en-US" smtClean="0"/>
              <a:pPr>
                <a:defRPr/>
              </a:pPr>
              <a:t>‹#›</a:t>
            </a:fld>
            <a:endParaRPr lang="en-US"/>
          </a:p>
        </p:txBody>
      </p:sp>
    </p:spTree>
  </p:cSld>
  <p:clrMapOvr>
    <a:masterClrMapping/>
  </p:clrMapOvr>
  <p:transition spd="med">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e la date 3"/>
          <p:cNvSpPr>
            <a:spLocks noGrp="1"/>
          </p:cNvSpPr>
          <p:nvPr>
            <p:ph type="dt" sz="half" idx="10"/>
          </p:nvPr>
        </p:nvSpPr>
        <p:spPr/>
        <p:txBody>
          <a:bodyPr/>
          <a:lstStyle>
            <a:lvl1pPr>
              <a:defRPr/>
            </a:lvl1pPr>
          </a:lstStyle>
          <a:p>
            <a:pPr>
              <a:defRPr/>
            </a:pPr>
            <a:fld id="{CD91C075-AFE0-445E-9D09-3E51F07E97D2}" type="datetimeFigureOut">
              <a:rPr lang="en-US" smtClean="0"/>
              <a:pPr>
                <a:defRPr/>
              </a:pPr>
              <a:t>12/2/2023</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9B33E51-BCE5-41A3-84FA-486BA23D98D0}" type="slidenum">
              <a:rPr lang="en-US" smtClean="0"/>
              <a:pPr>
                <a:defRPr/>
              </a:pPr>
              <a:t>‹#›</a:t>
            </a:fld>
            <a:endParaRPr lang="en-US"/>
          </a:p>
        </p:txBody>
      </p:sp>
    </p:spTree>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e la date 3"/>
          <p:cNvSpPr>
            <a:spLocks noGrp="1"/>
          </p:cNvSpPr>
          <p:nvPr>
            <p:ph type="dt" sz="half" idx="10"/>
          </p:nvPr>
        </p:nvSpPr>
        <p:spPr/>
        <p:txBody>
          <a:bodyPr/>
          <a:lstStyle>
            <a:lvl1pPr>
              <a:defRPr/>
            </a:lvl1pPr>
          </a:lstStyle>
          <a:p>
            <a:pPr>
              <a:defRPr/>
            </a:pPr>
            <a:fld id="{37BE307E-60E8-4A35-9513-F6234FCA47BF}" type="datetimeFigureOut">
              <a:rPr lang="en-US" smtClean="0"/>
              <a:pPr>
                <a:defRPr/>
              </a:pPr>
              <a:t>12/2/2023</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11732CF-1876-4D2C-AC64-128D15155C92}" type="slidenum">
              <a:rPr lang="en-US" smtClean="0"/>
              <a:pPr>
                <a:defRPr/>
              </a:pPr>
              <a:t>‹#›</a:t>
            </a:fld>
            <a:endParaRPr lang="en-US"/>
          </a:p>
        </p:txBody>
      </p:sp>
    </p:spTree>
  </p:cSld>
  <p:clrMapOvr>
    <a:masterClrMapping/>
  </p:clrMapOvr>
  <p:transition spd="med">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63FA3396-FD4F-421B-AA39-5C661E4D668D}" type="datetimeFigureOut">
              <a:rPr lang="en-US" smtClean="0"/>
              <a:pPr>
                <a:defRPr/>
              </a:pPr>
              <a:t>12/2/2023</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5FF7EE1-CDF5-4F96-8B07-253BA443A174}" type="slidenum">
              <a:rPr lang="en-US" smtClean="0"/>
              <a:pPr>
                <a:defRPr/>
              </a:pPr>
              <a:t>‹#›</a:t>
            </a:fld>
            <a:endParaRPr lang="en-US"/>
          </a:p>
        </p:txBody>
      </p:sp>
    </p:spTree>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e la date 3"/>
          <p:cNvSpPr>
            <a:spLocks noGrp="1"/>
          </p:cNvSpPr>
          <p:nvPr>
            <p:ph type="dt" sz="half" idx="10"/>
          </p:nvPr>
        </p:nvSpPr>
        <p:spPr/>
        <p:txBody>
          <a:bodyPr/>
          <a:lstStyle>
            <a:lvl1pPr>
              <a:defRPr/>
            </a:lvl1pPr>
          </a:lstStyle>
          <a:p>
            <a:pPr>
              <a:defRPr/>
            </a:pPr>
            <a:fld id="{C40ED3BA-A9CF-4AEB-AC5D-01207DA55C27}" type="datetimeFigureOut">
              <a:rPr lang="en-US" smtClean="0"/>
              <a:pPr>
                <a:defRPr/>
              </a:pPr>
              <a:t>12/2/2023</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9B3D4E69-7641-4CB8-A134-4D51C384A478}" type="slidenum">
              <a:rPr lang="en-US" smtClean="0"/>
              <a:pPr>
                <a:defRPr/>
              </a:pPr>
              <a:t>‹#›</a:t>
            </a:fld>
            <a:endParaRPr lang="en-US"/>
          </a:p>
        </p:txBody>
      </p:sp>
    </p:spTree>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Espace réservé de la date 3"/>
          <p:cNvSpPr>
            <a:spLocks noGrp="1"/>
          </p:cNvSpPr>
          <p:nvPr>
            <p:ph type="dt" sz="half" idx="10"/>
          </p:nvPr>
        </p:nvSpPr>
        <p:spPr/>
        <p:txBody>
          <a:bodyPr/>
          <a:lstStyle>
            <a:lvl1pPr>
              <a:defRPr/>
            </a:lvl1pPr>
          </a:lstStyle>
          <a:p>
            <a:pPr>
              <a:defRPr/>
            </a:pPr>
            <a:fld id="{8432CCEE-92B0-40C2-BCEB-1C52C98E7285}" type="datetimeFigureOut">
              <a:rPr lang="en-US" smtClean="0"/>
              <a:pPr>
                <a:defRPr/>
              </a:pPr>
              <a:t>12/2/2023</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854F3F14-FEDE-4F0D-B4EF-B58DF0DAE3BC}" type="slidenum">
              <a:rPr lang="en-US" smtClean="0"/>
              <a:pPr>
                <a:defRPr/>
              </a:pPr>
              <a:t>‹#›</a:t>
            </a:fld>
            <a:endParaRPr lang="en-US"/>
          </a:p>
        </p:txBody>
      </p:sp>
    </p:spTree>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p>
        </p:txBody>
      </p:sp>
      <p:sp>
        <p:nvSpPr>
          <p:cNvPr id="3" name="Espace réservé de la date 3"/>
          <p:cNvSpPr>
            <a:spLocks noGrp="1"/>
          </p:cNvSpPr>
          <p:nvPr>
            <p:ph type="dt" sz="half" idx="10"/>
          </p:nvPr>
        </p:nvSpPr>
        <p:spPr/>
        <p:txBody>
          <a:bodyPr/>
          <a:lstStyle>
            <a:lvl1pPr>
              <a:defRPr/>
            </a:lvl1pPr>
          </a:lstStyle>
          <a:p>
            <a:pPr>
              <a:defRPr/>
            </a:pPr>
            <a:fld id="{B1B4949F-5BEF-4BF6-8D45-52AF9D860146}" type="datetimeFigureOut">
              <a:rPr lang="en-US" smtClean="0"/>
              <a:pPr>
                <a:defRPr/>
              </a:pPr>
              <a:t>12/2/2023</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550D059A-BD19-474F-A889-533824470D12}" type="slidenum">
              <a:rPr lang="en-US" smtClean="0"/>
              <a:pPr>
                <a:defRPr/>
              </a:pPr>
              <a:t>‹#›</a:t>
            </a:fld>
            <a:endParaRPr lang="en-US"/>
          </a:p>
        </p:txBody>
      </p:sp>
    </p:spTree>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F3517B3-7EEC-4381-8FFF-DA6240B4FF8E}" type="datetimeFigureOut">
              <a:rPr lang="en-US" smtClean="0"/>
              <a:pPr>
                <a:defRPr/>
              </a:pPr>
              <a:t>12/2/2023</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C83E4954-9E28-4D03-8678-E28AECEE68E1}" type="slidenum">
              <a:rPr lang="en-US" smtClean="0"/>
              <a:pPr>
                <a:defRPr/>
              </a:pPr>
              <a:t>‹#›</a:t>
            </a:fld>
            <a:endParaRPr lang="en-US"/>
          </a:p>
        </p:txBody>
      </p:sp>
    </p:spTree>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DE1531FB-ACC9-4532-B6D1-1958BE07F4DE}" type="datetimeFigureOut">
              <a:rPr lang="en-US" smtClean="0"/>
              <a:pPr>
                <a:defRPr/>
              </a:pPr>
              <a:t>12/2/2023</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7A62C57B-9DEE-4B86-98F1-14D07C71676C}" type="slidenum">
              <a:rPr lang="en-US" smtClean="0"/>
              <a:pPr>
                <a:defRPr/>
              </a:pPr>
              <a:t>‹#›</a:t>
            </a:fld>
            <a:endParaRPr lang="en-US"/>
          </a:p>
        </p:txBody>
      </p:sp>
    </p:spTree>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03FDB40-EC1A-4459-B159-06A98D254D3F}" type="datetimeFigureOut">
              <a:rPr lang="en-US" smtClean="0"/>
              <a:pPr>
                <a:defRPr/>
              </a:pPr>
              <a:t>12/2/2023</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2DF8A467-F6D2-458D-B706-016D4B84E400}" type="slidenum">
              <a:rPr lang="en-US" smtClean="0"/>
              <a:pPr>
                <a:defRPr/>
              </a:pPr>
              <a:t>‹#›</a:t>
            </a:fld>
            <a:endParaRPr lang="en-US"/>
          </a:p>
        </p:txBody>
      </p:sp>
    </p:spTree>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30F31A-4737-466C-83E5-A9537067C6D3}" type="datetimeFigureOut">
              <a:rPr lang="en-US" smtClean="0"/>
              <a:pPr>
                <a:defRPr/>
              </a:pPr>
              <a:t>12/2/2023</a:t>
            </a:fld>
            <a:endParaRPr lang="en-US"/>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C3FFF9E-E323-42EE-8888-AF22B6B15EE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ld"/>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4" descr="demon face.jpg"/>
          <p:cNvPicPr>
            <a:picLocks noChangeAspect="1"/>
          </p:cNvPicPr>
          <p:nvPr/>
        </p:nvPicPr>
        <p:blipFill>
          <a:blip r:embed="rId3" cstate="print"/>
          <a:stretch>
            <a:fillRect/>
          </a:stretch>
        </p:blipFill>
        <p:spPr>
          <a:xfrm>
            <a:off x="9144000" y="4695825"/>
            <a:ext cx="2514600" cy="1885950"/>
          </a:xfrm>
          <a:prstGeom prst="rect">
            <a:avLst/>
          </a:prstGeom>
        </p:spPr>
      </p:pic>
      <p:pic>
        <p:nvPicPr>
          <p:cNvPr id="4" name="Picture 3" descr="demon hell-blade.jpg"/>
          <p:cNvPicPr>
            <a:picLocks noChangeAspect="1"/>
          </p:cNvPicPr>
          <p:nvPr/>
        </p:nvPicPr>
        <p:blipFill>
          <a:blip r:embed="rId4" cstate="print"/>
          <a:stretch>
            <a:fillRect/>
          </a:stretch>
        </p:blipFill>
        <p:spPr>
          <a:xfrm>
            <a:off x="228600" y="228600"/>
            <a:ext cx="1447800" cy="1792180"/>
          </a:xfrm>
          <a:prstGeom prst="rect">
            <a:avLst/>
          </a:prstGeom>
        </p:spPr>
      </p:pic>
      <p:sp>
        <p:nvSpPr>
          <p:cNvPr id="2050" name="Titre 1"/>
          <p:cNvSpPr>
            <a:spLocks noGrp="1"/>
          </p:cNvSpPr>
          <p:nvPr>
            <p:ph type="ctrTitle"/>
          </p:nvPr>
        </p:nvSpPr>
        <p:spPr>
          <a:xfrm>
            <a:off x="2438400" y="1371601"/>
            <a:ext cx="7772400" cy="1470025"/>
          </a:xfrm>
        </p:spPr>
        <p:txBody>
          <a:bodyPr/>
          <a:lstStyle/>
          <a:p>
            <a:r>
              <a:rPr lang="en-US" sz="6000" b="1" dirty="0">
                <a:solidFill>
                  <a:schemeClr val="bg1"/>
                </a:solidFill>
              </a:rPr>
              <a:t>Demonic Activity –Yesterday &amp; Today</a:t>
            </a:r>
            <a:endParaRPr lang="en-US" dirty="0">
              <a:solidFill>
                <a:schemeClr val="bg1"/>
              </a:solidFill>
            </a:endParaRPr>
          </a:p>
        </p:txBody>
      </p:sp>
      <p:sp>
        <p:nvSpPr>
          <p:cNvPr id="2051" name="Sous-titre 2"/>
          <p:cNvSpPr>
            <a:spLocks noGrp="1"/>
          </p:cNvSpPr>
          <p:nvPr>
            <p:ph type="subTitle" idx="1"/>
          </p:nvPr>
        </p:nvSpPr>
        <p:spPr>
          <a:xfrm>
            <a:off x="2743200" y="4572000"/>
            <a:ext cx="5943600" cy="1066800"/>
          </a:xfrm>
        </p:spPr>
        <p:txBody>
          <a:bodyPr/>
          <a:lstStyle/>
          <a:p>
            <a:r>
              <a:rPr lang="en-US" sz="4000" b="1" dirty="0">
                <a:solidFill>
                  <a:schemeClr val="bg1"/>
                </a:solidFill>
              </a:rPr>
              <a:t>Reading – 1 Timothy 4:1-8</a:t>
            </a:r>
            <a:endParaRPr lang="fr-FR" sz="4000" dirty="0">
              <a:solidFill>
                <a:schemeClr val="bg1"/>
              </a:solidFill>
            </a:endParaRPr>
          </a:p>
        </p:txBody>
      </p:sp>
    </p:spTree>
  </p:cSld>
  <p:clrMapOvr>
    <a:masterClrMapping/>
  </p:clrMapOvr>
  <p:transition spd="med">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a:solidFill>
                  <a:schemeClr val="bg1"/>
                </a:solidFill>
              </a:rPr>
              <a:t>An Idol is Nothing </a:t>
            </a:r>
            <a:r>
              <a:rPr lang="fr-CA" sz="2800" dirty="0">
                <a:solidFill>
                  <a:schemeClr val="bg1"/>
                </a:solidFill>
              </a:rPr>
              <a:t>1 Corinthians 8:4</a:t>
            </a:r>
            <a:endParaRPr lang="fr-FR" sz="2800" dirty="0">
              <a:solidFill>
                <a:schemeClr val="bg1"/>
              </a:solidFill>
            </a:endParaRPr>
          </a:p>
        </p:txBody>
      </p:sp>
      <p:sp>
        <p:nvSpPr>
          <p:cNvPr id="4099" name="Espace réservé du contenu 2"/>
          <p:cNvSpPr>
            <a:spLocks noGrp="1"/>
          </p:cNvSpPr>
          <p:nvPr>
            <p:ph idx="1"/>
          </p:nvPr>
        </p:nvSpPr>
        <p:spPr>
          <a:xfrm>
            <a:off x="152400" y="2057400"/>
            <a:ext cx="8991599" cy="4525962"/>
          </a:xfrm>
        </p:spPr>
        <p:txBody>
          <a:bodyPr/>
          <a:lstStyle/>
          <a:p>
            <a:r>
              <a:rPr lang="en-US" dirty="0"/>
              <a:t>Understand the spiritual </a:t>
            </a:r>
            <a:r>
              <a:rPr lang="en-US" u="sng" dirty="0"/>
              <a:t>reality</a:t>
            </a:r>
            <a:r>
              <a:rPr lang="en-US" dirty="0"/>
              <a:t> that was represented by idols.</a:t>
            </a:r>
          </a:p>
          <a:p>
            <a:r>
              <a:rPr lang="en-US" dirty="0"/>
              <a:t>They were physical representations of the forces of spiritual darkness. </a:t>
            </a:r>
          </a:p>
          <a:p>
            <a:pPr algn="ctr">
              <a:buNone/>
            </a:pPr>
            <a:r>
              <a:rPr lang="en-US" sz="4800" b="1" i="1" dirty="0"/>
              <a:t>1 Corinthians 10:19-20</a:t>
            </a:r>
            <a:r>
              <a:rPr lang="en-US" sz="4800" dirty="0"/>
              <a:t> </a:t>
            </a:r>
          </a:p>
          <a:p>
            <a:r>
              <a:rPr lang="en-US" dirty="0"/>
              <a:t>The warning exists in having fellowship with demons. --- </a:t>
            </a:r>
            <a:r>
              <a:rPr lang="en-US" sz="4000" b="1" dirty="0"/>
              <a:t> </a:t>
            </a:r>
            <a:r>
              <a:rPr lang="en-US" sz="4800" b="1" dirty="0"/>
              <a:t>Why? </a:t>
            </a:r>
            <a:endParaRPr lang="en-US" b="1" dirty="0"/>
          </a:p>
          <a:p>
            <a:pPr algn="ctr">
              <a:buNone/>
            </a:pPr>
            <a:endParaRPr lang="fr-FR" dirty="0"/>
          </a:p>
        </p:txBody>
      </p:sp>
      <p:pic>
        <p:nvPicPr>
          <p:cNvPr id="3" name="Picture 2">
            <a:extLst>
              <a:ext uri="{FF2B5EF4-FFF2-40B4-BE49-F238E27FC236}">
                <a16:creationId xmlns:a16="http://schemas.microsoft.com/office/drawing/2014/main" id="{E5E9BFBF-34FD-ADCA-95FA-1A8124D40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74" y="76200"/>
            <a:ext cx="1386230" cy="1828800"/>
          </a:xfrm>
          <a:prstGeom prst="rect">
            <a:avLst/>
          </a:prstGeom>
        </p:spPr>
      </p:pic>
      <p:pic>
        <p:nvPicPr>
          <p:cNvPr id="5" name="Picture 4">
            <a:extLst>
              <a:ext uri="{FF2B5EF4-FFF2-40B4-BE49-F238E27FC236}">
                <a16:creationId xmlns:a16="http://schemas.microsoft.com/office/drawing/2014/main" id="{EF4668BE-2450-75F8-7EB7-4462E035A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757" y="4495801"/>
            <a:ext cx="3933151" cy="2359890"/>
          </a:xfrm>
          <a:prstGeom prst="rect">
            <a:avLst/>
          </a:prstGeom>
        </p:spPr>
      </p:pic>
      <p:pic>
        <p:nvPicPr>
          <p:cNvPr id="7" name="Picture 6">
            <a:extLst>
              <a:ext uri="{FF2B5EF4-FFF2-40B4-BE49-F238E27FC236}">
                <a16:creationId xmlns:a16="http://schemas.microsoft.com/office/drawing/2014/main" id="{3661991E-1EDB-2529-4899-FCEB02848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0" y="1295400"/>
            <a:ext cx="1953455" cy="2133600"/>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 calcmode="lin" valueType="num">
                                      <p:cBhvr additive="base">
                                        <p:cTn id="11"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 calcmode="lin" valueType="num">
                                      <p:cBhvr additive="base">
                                        <p:cTn id="17"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 y="76200"/>
            <a:ext cx="2758152" cy="2895600"/>
          </a:xfrm>
          <a:prstGeom prst="rect">
            <a:avLst/>
          </a:prstGeom>
        </p:spPr>
      </p:pic>
      <p:sp>
        <p:nvSpPr>
          <p:cNvPr id="2050" name="Titre 1"/>
          <p:cNvSpPr>
            <a:spLocks noGrp="1"/>
          </p:cNvSpPr>
          <p:nvPr>
            <p:ph type="ctrTitle"/>
          </p:nvPr>
        </p:nvSpPr>
        <p:spPr>
          <a:xfrm>
            <a:off x="2743200" y="1371601"/>
            <a:ext cx="7467600" cy="1470025"/>
          </a:xfrm>
        </p:spPr>
        <p:txBody>
          <a:bodyPr/>
          <a:lstStyle/>
          <a:p>
            <a:r>
              <a:rPr lang="en-US" sz="6000" b="1" dirty="0">
                <a:solidFill>
                  <a:schemeClr val="bg1"/>
                </a:solidFill>
              </a:rPr>
              <a:t>Demons Are The Force Behind the Doctrines</a:t>
            </a:r>
            <a:endParaRPr lang="en-US" dirty="0">
              <a:solidFill>
                <a:schemeClr val="bg1"/>
              </a:solidFill>
            </a:endParaRPr>
          </a:p>
        </p:txBody>
      </p:sp>
      <p:sp>
        <p:nvSpPr>
          <p:cNvPr id="2051" name="Sous-titre 2"/>
          <p:cNvSpPr>
            <a:spLocks noGrp="1"/>
          </p:cNvSpPr>
          <p:nvPr>
            <p:ph type="subTitle" idx="1"/>
          </p:nvPr>
        </p:nvSpPr>
        <p:spPr>
          <a:xfrm>
            <a:off x="2743200" y="4572000"/>
            <a:ext cx="5943600" cy="1066800"/>
          </a:xfrm>
        </p:spPr>
        <p:txBody>
          <a:bodyPr/>
          <a:lstStyle/>
          <a:p>
            <a:r>
              <a:rPr lang="en-US" sz="4000" b="1" dirty="0">
                <a:solidFill>
                  <a:schemeClr val="bg1"/>
                </a:solidFill>
              </a:rPr>
              <a:t>Revelation 13:2 &amp; 4</a:t>
            </a:r>
            <a:endParaRPr lang="fr-FR" sz="40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7854874" y="4572000"/>
            <a:ext cx="4337126" cy="2264435"/>
          </a:xfrm>
          <a:prstGeom prst="rect">
            <a:avLst/>
          </a:prstGeom>
        </p:spPr>
      </p:pic>
    </p:spTree>
  </p:cSld>
  <p:clrMapOvr>
    <a:masterClrMapping/>
  </p:clrMapOvr>
  <p:transition spd="med">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mon hell-blade.jpg"/>
          <p:cNvPicPr>
            <a:picLocks noChangeAspect="1"/>
          </p:cNvPicPr>
          <p:nvPr/>
        </p:nvPicPr>
        <p:blipFill>
          <a:blip r:embed="rId3" cstate="print"/>
          <a:stretch>
            <a:fillRect/>
          </a:stretch>
        </p:blipFill>
        <p:spPr>
          <a:xfrm>
            <a:off x="418862" y="228600"/>
            <a:ext cx="1227520" cy="1792180"/>
          </a:xfrm>
          <a:prstGeom prst="rect">
            <a:avLst/>
          </a:prstGeom>
        </p:spPr>
      </p:pic>
      <p:sp>
        <p:nvSpPr>
          <p:cNvPr id="2050" name="Titre 1"/>
          <p:cNvSpPr>
            <a:spLocks noGrp="1"/>
          </p:cNvSpPr>
          <p:nvPr>
            <p:ph type="ctrTitle"/>
          </p:nvPr>
        </p:nvSpPr>
        <p:spPr>
          <a:xfrm>
            <a:off x="2743200" y="914400"/>
            <a:ext cx="7772400" cy="2362200"/>
          </a:xfrm>
        </p:spPr>
        <p:txBody>
          <a:bodyPr/>
          <a:lstStyle/>
          <a:p>
            <a:r>
              <a:rPr lang="en-US" sz="6000" b="1" dirty="0">
                <a:solidFill>
                  <a:schemeClr val="bg1"/>
                </a:solidFill>
              </a:rPr>
              <a:t>Maybe These Are More Accurate Pictures</a:t>
            </a:r>
            <a:endParaRPr lang="en-US" dirty="0">
              <a:solidFill>
                <a:schemeClr val="bg1"/>
              </a:solidFill>
            </a:endParaRPr>
          </a:p>
        </p:txBody>
      </p:sp>
      <p:sp>
        <p:nvSpPr>
          <p:cNvPr id="2051" name="Sous-titre 2"/>
          <p:cNvSpPr>
            <a:spLocks noGrp="1"/>
          </p:cNvSpPr>
          <p:nvPr>
            <p:ph type="subTitle" idx="1"/>
          </p:nvPr>
        </p:nvSpPr>
        <p:spPr>
          <a:xfrm>
            <a:off x="2743200" y="4572000"/>
            <a:ext cx="5943600" cy="1066800"/>
          </a:xfrm>
        </p:spPr>
        <p:txBody>
          <a:bodyPr/>
          <a:lstStyle/>
          <a:p>
            <a:r>
              <a:rPr lang="en-US" b="1" dirty="0">
                <a:solidFill>
                  <a:schemeClr val="bg1"/>
                </a:solidFill>
              </a:rPr>
              <a:t>Revelation 13:2 &amp; 4</a:t>
            </a:r>
            <a:endParaRPr lang="fr-FR" dirty="0">
              <a:solidFill>
                <a:schemeClr val="bg1"/>
              </a:solidFill>
            </a:endParaRPr>
          </a:p>
        </p:txBody>
      </p:sp>
      <p:pic>
        <p:nvPicPr>
          <p:cNvPr id="5" name="Picture 4" descr="demon face.jpg"/>
          <p:cNvPicPr>
            <a:picLocks noChangeAspect="1"/>
          </p:cNvPicPr>
          <p:nvPr/>
        </p:nvPicPr>
        <p:blipFill>
          <a:blip r:embed="rId4" cstate="print"/>
          <a:stretch>
            <a:fillRect/>
          </a:stretch>
        </p:blipFill>
        <p:spPr>
          <a:xfrm>
            <a:off x="8381999" y="4695824"/>
            <a:ext cx="2085975" cy="2085975"/>
          </a:xfrm>
          <a:prstGeom prst="rect">
            <a:avLst/>
          </a:prstGeom>
        </p:spPr>
      </p:pic>
      <p:pic>
        <p:nvPicPr>
          <p:cNvPr id="6" name="Picture 5" descr="demon - augustine.jpg"/>
          <p:cNvPicPr>
            <a:picLocks noChangeAspect="1"/>
          </p:cNvPicPr>
          <p:nvPr/>
        </p:nvPicPr>
        <p:blipFill>
          <a:blip r:embed="rId5" cstate="print"/>
          <a:stretch>
            <a:fillRect/>
          </a:stretch>
        </p:blipFill>
        <p:spPr>
          <a:xfrm>
            <a:off x="57474" y="3133723"/>
            <a:ext cx="2277326" cy="3648075"/>
          </a:xfrm>
          <a:prstGeom prst="rect">
            <a:avLst/>
          </a:prstGeom>
        </p:spPr>
      </p:pic>
      <p:pic>
        <p:nvPicPr>
          <p:cNvPr id="7" name="Picture 6" descr="demon augustine book.jpg"/>
          <p:cNvPicPr>
            <a:picLocks noChangeAspect="1"/>
          </p:cNvPicPr>
          <p:nvPr/>
        </p:nvPicPr>
        <p:blipFill>
          <a:blip r:embed="rId6" cstate="print"/>
          <a:stretch>
            <a:fillRect/>
          </a:stretch>
        </p:blipFill>
        <p:spPr>
          <a:xfrm>
            <a:off x="10515601" y="291084"/>
            <a:ext cx="1498588" cy="2324944"/>
          </a:xfrm>
          <a:prstGeom prst="rect">
            <a:avLst/>
          </a:prstGeom>
        </p:spPr>
      </p:pic>
    </p:spTree>
  </p:cSld>
  <p:clrMapOvr>
    <a:masterClrMapping/>
  </p:clrMapOvr>
  <p:transition spd="med">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sz="6000" dirty="0">
                <a:solidFill>
                  <a:schemeClr val="bg1"/>
                </a:solidFill>
              </a:rPr>
              <a:t>Deception</a:t>
            </a:r>
            <a:endParaRPr lang="fr-FR" sz="6000" dirty="0">
              <a:solidFill>
                <a:schemeClr val="bg1"/>
              </a:solidFill>
            </a:endParaRPr>
          </a:p>
        </p:txBody>
      </p:sp>
      <p:sp>
        <p:nvSpPr>
          <p:cNvPr id="5123" name="Espace réservé du contenu 2"/>
          <p:cNvSpPr>
            <a:spLocks noGrp="1"/>
          </p:cNvSpPr>
          <p:nvPr>
            <p:ph idx="1"/>
          </p:nvPr>
        </p:nvSpPr>
        <p:spPr>
          <a:xfrm>
            <a:off x="2438399" y="1954212"/>
            <a:ext cx="9592623" cy="5083175"/>
          </a:xfrm>
        </p:spPr>
        <p:txBody>
          <a:bodyPr/>
          <a:lstStyle/>
          <a:p>
            <a:r>
              <a:rPr lang="en-US" dirty="0"/>
              <a:t>Some who follow doctrines of demons are not deliberately bowing down to demons.  </a:t>
            </a:r>
          </a:p>
          <a:p>
            <a:r>
              <a:rPr lang="en-US" dirty="0"/>
              <a:t>Instead, they are deceived into participating in a false religion. </a:t>
            </a:r>
          </a:p>
          <a:p>
            <a:r>
              <a:rPr lang="en-US" dirty="0"/>
              <a:t>These false religious practices did not just originate from the imagination of men -- there were other spiritual forces at work --- </a:t>
            </a:r>
          </a:p>
          <a:p>
            <a:endParaRPr lang="fr-FR" dirty="0"/>
          </a:p>
        </p:txBody>
      </p:sp>
      <p:pic>
        <p:nvPicPr>
          <p:cNvPr id="4" name="Picture 3" descr="idol - mary and child.jpg"/>
          <p:cNvPicPr>
            <a:picLocks noChangeAspect="1"/>
          </p:cNvPicPr>
          <p:nvPr/>
        </p:nvPicPr>
        <p:blipFill>
          <a:blip r:embed="rId3" cstate="print"/>
          <a:stretch>
            <a:fillRect/>
          </a:stretch>
        </p:blipFill>
        <p:spPr>
          <a:xfrm>
            <a:off x="160977" y="152400"/>
            <a:ext cx="1792514" cy="4343400"/>
          </a:xfrm>
          <a:prstGeom prst="rect">
            <a:avLst/>
          </a:prstGeom>
        </p:spPr>
      </p:pic>
    </p:spTree>
  </p:cSld>
  <p:clrMapOvr>
    <a:masterClrMapping/>
  </p:clrMapOvr>
  <p:transition spd="med">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a:solidFill>
                  <a:schemeClr val="bg1"/>
                </a:solidFill>
              </a:rPr>
              <a:t>Ephesians 6:12</a:t>
            </a:r>
            <a:endParaRPr lang="fr-FR" dirty="0">
              <a:solidFill>
                <a:schemeClr val="bg1"/>
              </a:solidFill>
            </a:endParaRPr>
          </a:p>
        </p:txBody>
      </p:sp>
      <p:sp>
        <p:nvSpPr>
          <p:cNvPr id="5123" name="Espace réservé du contenu 2"/>
          <p:cNvSpPr>
            <a:spLocks noGrp="1"/>
          </p:cNvSpPr>
          <p:nvPr>
            <p:ph idx="1"/>
          </p:nvPr>
        </p:nvSpPr>
        <p:spPr>
          <a:xfrm>
            <a:off x="2286000" y="1905001"/>
            <a:ext cx="9829800" cy="4800600"/>
          </a:xfrm>
        </p:spPr>
        <p:txBody>
          <a:bodyPr/>
          <a:lstStyle/>
          <a:p>
            <a:r>
              <a:rPr lang="en-US" dirty="0"/>
              <a:t>These "principalities and powers" are continually at work trying to draw people away from true worship (John 4:24). </a:t>
            </a:r>
          </a:p>
          <a:p>
            <a:r>
              <a:rPr lang="en-US" dirty="0"/>
              <a:t>They were behind the idolatry of the Canaanite religions, the idolatry of the Greeks and  Romans, and the rise of the beast. </a:t>
            </a:r>
          </a:p>
          <a:p>
            <a:r>
              <a:rPr lang="en-US" dirty="0"/>
              <a:t>They are the reason for the Spirit’s  warning in </a:t>
            </a:r>
          </a:p>
          <a:p>
            <a:pPr marL="0" indent="0" algn="ctr">
              <a:buNone/>
            </a:pPr>
            <a:r>
              <a:rPr lang="en-US" sz="3600" b="1" i="1" dirty="0"/>
              <a:t>1 Timothy 4:1</a:t>
            </a:r>
            <a:endParaRPr lang="en-US" sz="3600" dirty="0"/>
          </a:p>
          <a:p>
            <a:endParaRPr lang="fr-FR" dirty="0"/>
          </a:p>
        </p:txBody>
      </p:sp>
      <p:pic>
        <p:nvPicPr>
          <p:cNvPr id="4" name="Picture 3" descr="idol - mary and child.jpg"/>
          <p:cNvPicPr>
            <a:picLocks noChangeAspect="1"/>
          </p:cNvPicPr>
          <p:nvPr/>
        </p:nvPicPr>
        <p:blipFill>
          <a:blip r:embed="rId3" cstate="print"/>
          <a:stretch>
            <a:fillRect/>
          </a:stretch>
        </p:blipFill>
        <p:spPr>
          <a:xfrm>
            <a:off x="76200" y="2057400"/>
            <a:ext cx="1792514" cy="3112277"/>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0" dur="500"/>
                                        <p:tgtEl>
                                          <p:spTgt spid="512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3" dur="500"/>
                                        <p:tgtEl>
                                          <p:spTgt spid="512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16" dur="500"/>
                                        <p:tgtEl>
                                          <p:spTgt spid="512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a:solidFill>
                  <a:schemeClr val="bg1"/>
                </a:solidFill>
              </a:rPr>
              <a:t>Deception</a:t>
            </a:r>
            <a:endParaRPr lang="fr-FR" dirty="0">
              <a:solidFill>
                <a:schemeClr val="bg1"/>
              </a:solidFill>
            </a:endParaRPr>
          </a:p>
        </p:txBody>
      </p:sp>
      <p:sp>
        <p:nvSpPr>
          <p:cNvPr id="5123" name="Espace réservé du contenu 2"/>
          <p:cNvSpPr>
            <a:spLocks noGrp="1"/>
          </p:cNvSpPr>
          <p:nvPr>
            <p:ph idx="1"/>
          </p:nvPr>
        </p:nvSpPr>
        <p:spPr>
          <a:xfrm>
            <a:off x="3234980" y="2148672"/>
            <a:ext cx="8913236" cy="4306104"/>
          </a:xfrm>
        </p:spPr>
        <p:txBody>
          <a:bodyPr/>
          <a:lstStyle/>
          <a:p>
            <a:r>
              <a:rPr lang="en-US" dirty="0"/>
              <a:t>Doctrines of demons take on many forms and come in many varieties, but they all serve the same purpose. </a:t>
            </a:r>
          </a:p>
          <a:p>
            <a:r>
              <a:rPr lang="en-US" dirty="0"/>
              <a:t>They all turn people away from the truth and deceive them into believing a lie. </a:t>
            </a:r>
          </a:p>
          <a:p>
            <a:r>
              <a:rPr lang="en-US" dirty="0"/>
              <a:t>Satan is still having great success with the very first lie he ever told mankind ---- </a:t>
            </a:r>
          </a:p>
          <a:p>
            <a:endParaRPr lang="fr-FR" dirty="0"/>
          </a:p>
        </p:txBody>
      </p:sp>
      <p:pic>
        <p:nvPicPr>
          <p:cNvPr id="4" name="Picture 3" descr="idol - mary and child.jpg"/>
          <p:cNvPicPr>
            <a:picLocks noChangeAspect="1"/>
          </p:cNvPicPr>
          <p:nvPr/>
        </p:nvPicPr>
        <p:blipFill>
          <a:blip r:embed="rId3" cstate="print"/>
          <a:stretch>
            <a:fillRect/>
          </a:stretch>
        </p:blipFill>
        <p:spPr>
          <a:xfrm>
            <a:off x="228600" y="367020"/>
            <a:ext cx="2320580" cy="2009160"/>
          </a:xfrm>
          <a:prstGeom prst="rect">
            <a:avLst/>
          </a:prstGeom>
        </p:spPr>
      </p:pic>
      <p:pic>
        <p:nvPicPr>
          <p:cNvPr id="5" name="Picture 4" descr="buddha-gold.jpg"/>
          <p:cNvPicPr>
            <a:picLocks noChangeAspect="1"/>
          </p:cNvPicPr>
          <p:nvPr/>
        </p:nvPicPr>
        <p:blipFill>
          <a:blip r:embed="rId4" cstate="print"/>
          <a:stretch>
            <a:fillRect/>
          </a:stretch>
        </p:blipFill>
        <p:spPr>
          <a:xfrm>
            <a:off x="914400" y="2148672"/>
            <a:ext cx="2059564" cy="2743200"/>
          </a:xfrm>
          <a:prstGeom prst="rect">
            <a:avLst/>
          </a:prstGeom>
        </p:spPr>
      </p:pic>
      <p:pic>
        <p:nvPicPr>
          <p:cNvPr id="6" name="Picture 5" descr="krishna.jpg"/>
          <p:cNvPicPr>
            <a:picLocks noChangeAspect="1"/>
          </p:cNvPicPr>
          <p:nvPr/>
        </p:nvPicPr>
        <p:blipFill>
          <a:blip r:embed="rId5" cstate="print"/>
          <a:stretch>
            <a:fillRect/>
          </a:stretch>
        </p:blipFill>
        <p:spPr>
          <a:xfrm>
            <a:off x="152400" y="4891872"/>
            <a:ext cx="1419803" cy="1828800"/>
          </a:xfrm>
          <a:prstGeom prst="rect">
            <a:avLst/>
          </a:prstGeom>
        </p:spPr>
      </p:pic>
    </p:spTree>
  </p:cSld>
  <p:clrMapOvr>
    <a:masterClrMapping/>
  </p:clrMapOvr>
  <p:transition spd="med">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mon hell-blade.jpg"/>
          <p:cNvPicPr>
            <a:picLocks noChangeAspect="1"/>
          </p:cNvPicPr>
          <p:nvPr/>
        </p:nvPicPr>
        <p:blipFill>
          <a:blip r:embed="rId3" cstate="print"/>
          <a:stretch>
            <a:fillRect/>
          </a:stretch>
        </p:blipFill>
        <p:spPr>
          <a:xfrm>
            <a:off x="228600" y="76200"/>
            <a:ext cx="3030951" cy="1896509"/>
          </a:xfrm>
          <a:prstGeom prst="rect">
            <a:avLst/>
          </a:prstGeom>
        </p:spPr>
      </p:pic>
      <p:sp>
        <p:nvSpPr>
          <p:cNvPr id="2050" name="Titre 1"/>
          <p:cNvSpPr>
            <a:spLocks noGrp="1"/>
          </p:cNvSpPr>
          <p:nvPr>
            <p:ph type="ctrTitle"/>
          </p:nvPr>
        </p:nvSpPr>
        <p:spPr>
          <a:xfrm>
            <a:off x="2743200" y="1371601"/>
            <a:ext cx="7467600" cy="1470025"/>
          </a:xfrm>
        </p:spPr>
        <p:txBody>
          <a:bodyPr/>
          <a:lstStyle/>
          <a:p>
            <a:r>
              <a:rPr lang="en-US" sz="6000" b="1" dirty="0">
                <a:solidFill>
                  <a:schemeClr val="bg1"/>
                </a:solidFill>
              </a:rPr>
              <a:t>Original Sin And The Original Demon</a:t>
            </a:r>
            <a:endParaRPr lang="en-US" dirty="0">
              <a:solidFill>
                <a:schemeClr val="bg1"/>
              </a:solidFill>
            </a:endParaRPr>
          </a:p>
        </p:txBody>
      </p:sp>
      <p:sp>
        <p:nvSpPr>
          <p:cNvPr id="2051" name="Sous-titre 2"/>
          <p:cNvSpPr>
            <a:spLocks noGrp="1"/>
          </p:cNvSpPr>
          <p:nvPr>
            <p:ph type="subTitle" idx="1"/>
          </p:nvPr>
        </p:nvSpPr>
        <p:spPr>
          <a:xfrm>
            <a:off x="2743200" y="4572000"/>
            <a:ext cx="5943600" cy="1066800"/>
          </a:xfrm>
        </p:spPr>
        <p:txBody>
          <a:bodyPr/>
          <a:lstStyle/>
          <a:p>
            <a:r>
              <a:rPr lang="en-US" sz="4400" b="1" dirty="0">
                <a:solidFill>
                  <a:schemeClr val="bg1"/>
                </a:solidFill>
              </a:rPr>
              <a:t>Genesis 2:16-17</a:t>
            </a:r>
          </a:p>
          <a:p>
            <a:r>
              <a:rPr lang="en-US" sz="4400" b="1" dirty="0">
                <a:solidFill>
                  <a:schemeClr val="bg1"/>
                </a:solidFill>
              </a:rPr>
              <a:t>Genesis 3:1-4</a:t>
            </a:r>
            <a:endParaRPr lang="fr-FR" sz="4400" dirty="0">
              <a:solidFill>
                <a:schemeClr val="bg1"/>
              </a:solidFill>
            </a:endParaRPr>
          </a:p>
        </p:txBody>
      </p:sp>
      <p:pic>
        <p:nvPicPr>
          <p:cNvPr id="5" name="Picture 4" descr="demon face.jpg"/>
          <p:cNvPicPr>
            <a:picLocks noChangeAspect="1"/>
          </p:cNvPicPr>
          <p:nvPr/>
        </p:nvPicPr>
        <p:blipFill>
          <a:blip r:embed="rId4" cstate="print"/>
          <a:stretch>
            <a:fillRect/>
          </a:stretch>
        </p:blipFill>
        <p:spPr>
          <a:xfrm>
            <a:off x="7924800" y="4876800"/>
            <a:ext cx="2514600" cy="1885950"/>
          </a:xfrm>
          <a:prstGeom prst="rect">
            <a:avLst/>
          </a:prstGeom>
        </p:spPr>
      </p:pic>
    </p:spTree>
  </p:cSld>
  <p:clrMapOvr>
    <a:masterClrMapping/>
  </p:clrMapOvr>
  <p:transition spd="med">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3352800" y="274638"/>
            <a:ext cx="8305800" cy="1143000"/>
          </a:xfrm>
        </p:spPr>
        <p:txBody>
          <a:bodyPr/>
          <a:lstStyle/>
          <a:p>
            <a:pPr algn="l"/>
            <a:r>
              <a:rPr lang="fr-CA" dirty="0"/>
              <a:t>Satan still speaking today </a:t>
            </a:r>
            <a:r>
              <a:rPr lang="fr-CA" dirty="0" err="1"/>
              <a:t>thru</a:t>
            </a:r>
            <a:r>
              <a:rPr lang="fr-CA" dirty="0"/>
              <a:t> men.</a:t>
            </a:r>
            <a:endParaRPr lang="fr-FR" dirty="0"/>
          </a:p>
        </p:txBody>
      </p:sp>
      <p:sp>
        <p:nvSpPr>
          <p:cNvPr id="6147" name="Espace réservé du contenu 2"/>
          <p:cNvSpPr>
            <a:spLocks noGrp="1"/>
          </p:cNvSpPr>
          <p:nvPr>
            <p:ph idx="1"/>
          </p:nvPr>
        </p:nvSpPr>
        <p:spPr>
          <a:xfrm>
            <a:off x="3657600" y="1600201"/>
            <a:ext cx="8077200" cy="4525963"/>
          </a:xfrm>
        </p:spPr>
        <p:txBody>
          <a:bodyPr/>
          <a:lstStyle/>
          <a:p>
            <a:r>
              <a:rPr lang="en-US" b="1" dirty="0"/>
              <a:t>"Does a Christian's sins damn his soul? We take the position that a Christian's sins do not damn his soul. </a:t>
            </a:r>
          </a:p>
          <a:p>
            <a:r>
              <a:rPr lang="en-US" b="1" dirty="0"/>
              <a:t>The way a Christian lives, what he says, his character, his conduct, or his attitude toward other people have nothing whatever to do with the salvation of his soul… </a:t>
            </a:r>
            <a:endParaRPr lang="en-US" dirty="0"/>
          </a:p>
        </p:txBody>
      </p:sp>
    </p:spTree>
  </p:cSld>
  <p:clrMapOvr>
    <a:masterClrMapping/>
  </p:clrMapOvr>
  <p:transition spd="med">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3810000" y="274638"/>
            <a:ext cx="6400800" cy="1143000"/>
          </a:xfrm>
        </p:spPr>
        <p:txBody>
          <a:bodyPr/>
          <a:lstStyle/>
          <a:p>
            <a:pPr algn="l"/>
            <a:r>
              <a:rPr lang="fr-CA" dirty="0"/>
              <a:t>Satan still speaks today.</a:t>
            </a:r>
            <a:endParaRPr lang="fr-FR" dirty="0"/>
          </a:p>
        </p:txBody>
      </p:sp>
      <p:sp>
        <p:nvSpPr>
          <p:cNvPr id="6147" name="Espace réservé du contenu 2"/>
          <p:cNvSpPr>
            <a:spLocks noGrp="1"/>
          </p:cNvSpPr>
          <p:nvPr>
            <p:ph idx="1"/>
          </p:nvPr>
        </p:nvSpPr>
        <p:spPr>
          <a:xfrm>
            <a:off x="3352800" y="1295401"/>
            <a:ext cx="8458200" cy="4830763"/>
          </a:xfrm>
        </p:spPr>
        <p:txBody>
          <a:bodyPr/>
          <a:lstStyle/>
          <a:p>
            <a:r>
              <a:rPr lang="en-US" b="1" dirty="0"/>
              <a:t>“… All the prayers a man may pray, all the Bibles he may read, all the churches he may belong to, all the services he may attend, all the sermons he may practice, all the debts he may pay, all the ordinances he may observe, all the laws he may keep, all the benevolent acts he may perform, will not make his soul one whit safer…</a:t>
            </a:r>
            <a:endParaRPr lang="en-US" dirty="0"/>
          </a:p>
        </p:txBody>
      </p:sp>
    </p:spTree>
  </p:cSld>
  <p:clrMapOvr>
    <a:masterClrMapping/>
  </p:clrMapOvr>
  <p:transition spd="med">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3810000" y="274638"/>
            <a:ext cx="6400800" cy="1143000"/>
          </a:xfrm>
        </p:spPr>
        <p:txBody>
          <a:bodyPr/>
          <a:lstStyle/>
          <a:p>
            <a:pPr algn="l"/>
            <a:r>
              <a:rPr lang="fr-CA" dirty="0"/>
              <a:t>Satan still speaks today.</a:t>
            </a:r>
            <a:endParaRPr lang="fr-FR" dirty="0"/>
          </a:p>
        </p:txBody>
      </p:sp>
      <p:sp>
        <p:nvSpPr>
          <p:cNvPr id="6147" name="Espace réservé du contenu 2"/>
          <p:cNvSpPr>
            <a:spLocks noGrp="1"/>
          </p:cNvSpPr>
          <p:nvPr>
            <p:ph idx="1"/>
          </p:nvPr>
        </p:nvSpPr>
        <p:spPr>
          <a:xfrm>
            <a:off x="3505200" y="1600200"/>
            <a:ext cx="8382000" cy="5105400"/>
          </a:xfrm>
        </p:spPr>
        <p:txBody>
          <a:bodyPr/>
          <a:lstStyle/>
          <a:p>
            <a:r>
              <a:rPr lang="en-US" sz="3600" b="1" dirty="0"/>
              <a:t>“… and all the sins he may commit, from idolatry to murder will not make his soul in any more danger. </a:t>
            </a:r>
          </a:p>
          <a:p>
            <a:r>
              <a:rPr lang="en-US" sz="3600" b="1" dirty="0"/>
              <a:t>The way a man lives has nothing whatever to do with the salvation of his soul." </a:t>
            </a:r>
          </a:p>
          <a:p>
            <a:endParaRPr lang="en-US" sz="2400" b="1" dirty="0"/>
          </a:p>
          <a:p>
            <a:r>
              <a:rPr lang="en-US" sz="2000" b="1" dirty="0"/>
              <a:t>Quoted in "What is the Church of Christ" by V. E. Howard, Central Printers &amp; Publishers, pg. 335.</a:t>
            </a:r>
            <a:endParaRPr lang="en-US" sz="2800" dirty="0"/>
          </a:p>
        </p:txBody>
      </p:sp>
    </p:spTree>
  </p:cSld>
  <p:clrMapOvr>
    <a:masterClrMapping/>
  </p:clrMapOvr>
  <p:transition spd="med">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962400" y="274638"/>
            <a:ext cx="7620000" cy="1143000"/>
          </a:xfrm>
        </p:spPr>
        <p:txBody>
          <a:bodyPr/>
          <a:lstStyle/>
          <a:p>
            <a:r>
              <a:rPr lang="fr-CA" dirty="0">
                <a:solidFill>
                  <a:schemeClr val="bg1"/>
                </a:solidFill>
              </a:rPr>
              <a:t>Is It Still Happening?</a:t>
            </a:r>
            <a:endParaRPr lang="fr-FR" dirty="0">
              <a:solidFill>
                <a:schemeClr val="bg1"/>
              </a:solidFill>
            </a:endParaRPr>
          </a:p>
        </p:txBody>
      </p:sp>
      <p:sp>
        <p:nvSpPr>
          <p:cNvPr id="5123" name="Espace réservé du contenu 2"/>
          <p:cNvSpPr>
            <a:spLocks noGrp="1"/>
          </p:cNvSpPr>
          <p:nvPr>
            <p:ph idx="1"/>
          </p:nvPr>
        </p:nvSpPr>
        <p:spPr>
          <a:xfrm>
            <a:off x="457200" y="3126418"/>
            <a:ext cx="11276445" cy="3025775"/>
          </a:xfrm>
        </p:spPr>
        <p:txBody>
          <a:bodyPr/>
          <a:lstStyle/>
          <a:p>
            <a:r>
              <a:rPr lang="fr-FR" dirty="0"/>
              <a:t>Are Demons merely imaginary Creatures?</a:t>
            </a:r>
          </a:p>
          <a:p>
            <a:r>
              <a:rPr lang="fr-FR" dirty="0"/>
              <a:t>If they once existed, then when did they cease to be active?</a:t>
            </a:r>
          </a:p>
          <a:p>
            <a:r>
              <a:rPr lang="en-US" dirty="0"/>
              <a:t>When writing to Timothy, the apostle Paul warned him of the time coming when men </a:t>
            </a:r>
            <a:r>
              <a:rPr lang="en-US" u="sng" dirty="0"/>
              <a:t>will</a:t>
            </a:r>
            <a:r>
              <a:rPr lang="en-US" dirty="0"/>
              <a:t> </a:t>
            </a:r>
            <a:r>
              <a:rPr lang="en-US" b="1" i="1" dirty="0"/>
              <a:t>"depart from the faith, giving heed to deceiving spirits and doctrines of demons" </a:t>
            </a:r>
          </a:p>
          <a:p>
            <a:pPr>
              <a:buNone/>
            </a:pPr>
            <a:r>
              <a:rPr lang="en-US" sz="4000" b="1" i="1" dirty="0"/>
              <a:t>(1 Timothy 4:1).</a:t>
            </a:r>
            <a:endParaRPr lang="fr-FR" sz="4000" dirty="0"/>
          </a:p>
          <a:p>
            <a:endParaRPr lang="fr-FR" dirty="0"/>
          </a:p>
        </p:txBody>
      </p:sp>
      <p:pic>
        <p:nvPicPr>
          <p:cNvPr id="3" name="Picture 2">
            <a:extLst>
              <a:ext uri="{FF2B5EF4-FFF2-40B4-BE49-F238E27FC236}">
                <a16:creationId xmlns:a16="http://schemas.microsoft.com/office/drawing/2014/main" id="{DC01E192-7553-BA9A-90B7-55FDB0650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 t="4005" r="834" b="13333"/>
          <a:stretch/>
        </p:blipFill>
        <p:spPr>
          <a:xfrm>
            <a:off x="76200" y="76200"/>
            <a:ext cx="4495800" cy="2858707"/>
          </a:xfrm>
          <a:prstGeom prst="rect">
            <a:avLst/>
          </a:prstGeom>
        </p:spPr>
      </p:pic>
    </p:spTree>
  </p:cSld>
  <p:clrMapOvr>
    <a:masterClrMapping/>
  </p:clrMapOvr>
  <p:transition spd="med">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3048000" y="274638"/>
            <a:ext cx="8153400" cy="2239962"/>
          </a:xfrm>
        </p:spPr>
        <p:txBody>
          <a:bodyPr/>
          <a:lstStyle/>
          <a:p>
            <a:r>
              <a:rPr lang="en-US" dirty="0"/>
              <a:t>Quoted from: Pastor Sam Morris.</a:t>
            </a:r>
          </a:p>
        </p:txBody>
      </p:sp>
      <p:sp>
        <p:nvSpPr>
          <p:cNvPr id="6147" name="Espace réservé du contenu 2"/>
          <p:cNvSpPr>
            <a:spLocks noGrp="1"/>
          </p:cNvSpPr>
          <p:nvPr>
            <p:ph idx="1"/>
          </p:nvPr>
        </p:nvSpPr>
        <p:spPr>
          <a:xfrm>
            <a:off x="3810000" y="1828800"/>
            <a:ext cx="6324600" cy="4038600"/>
          </a:xfrm>
        </p:spPr>
        <p:txBody>
          <a:bodyPr/>
          <a:lstStyle/>
          <a:p>
            <a:r>
              <a:rPr lang="en-US" sz="2800" dirty="0"/>
              <a:t>Can you hear the hiss of the serpent as he says, "Go ahead and sin, you will not surely die!" </a:t>
            </a:r>
          </a:p>
          <a:p>
            <a:endParaRPr lang="en-US" sz="2800" dirty="0"/>
          </a:p>
        </p:txBody>
      </p:sp>
      <p:pic>
        <p:nvPicPr>
          <p:cNvPr id="4" name="Picture 3" descr="demon hell-blade.jpg"/>
          <p:cNvPicPr>
            <a:picLocks noChangeAspect="1"/>
          </p:cNvPicPr>
          <p:nvPr/>
        </p:nvPicPr>
        <p:blipFill>
          <a:blip r:embed="rId3" cstate="print"/>
          <a:stretch>
            <a:fillRect/>
          </a:stretch>
        </p:blipFill>
        <p:spPr>
          <a:xfrm>
            <a:off x="4572000" y="3435926"/>
            <a:ext cx="5469066" cy="3422073"/>
          </a:xfrm>
          <a:prstGeom prst="rect">
            <a:avLst/>
          </a:prstGeom>
        </p:spPr>
      </p:pic>
    </p:spTree>
  </p:cSld>
  <p:clrMapOvr>
    <a:masterClrMapping/>
  </p:clrMapOvr>
  <p:transition spd="med">
    <p:pull dir="l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demon hell-blade.jpg"/>
          <p:cNvPicPr>
            <a:picLocks noChangeAspect="1"/>
          </p:cNvPicPr>
          <p:nvPr/>
        </p:nvPicPr>
        <p:blipFill>
          <a:blip r:embed="rId3" cstate="print"/>
          <a:stretch>
            <a:fillRect/>
          </a:stretch>
        </p:blipFill>
        <p:spPr>
          <a:xfrm>
            <a:off x="1752600" y="207386"/>
            <a:ext cx="3030951" cy="1786536"/>
          </a:xfrm>
          <a:prstGeom prst="rect">
            <a:avLst/>
          </a:prstGeom>
        </p:spPr>
      </p:pic>
      <p:sp>
        <p:nvSpPr>
          <p:cNvPr id="2050" name="Titre 1"/>
          <p:cNvSpPr>
            <a:spLocks noGrp="1"/>
          </p:cNvSpPr>
          <p:nvPr>
            <p:ph type="ctrTitle"/>
          </p:nvPr>
        </p:nvSpPr>
        <p:spPr>
          <a:xfrm>
            <a:off x="4648200" y="1524001"/>
            <a:ext cx="5562600" cy="1317625"/>
          </a:xfrm>
        </p:spPr>
        <p:txBody>
          <a:bodyPr/>
          <a:lstStyle/>
          <a:p>
            <a:r>
              <a:rPr lang="en-US" sz="4800" b="1" dirty="0">
                <a:solidFill>
                  <a:schemeClr val="bg1"/>
                </a:solidFill>
              </a:rPr>
              <a:t>The Word of God and REAL Salvation</a:t>
            </a:r>
            <a:endParaRPr lang="en-US" sz="3600" dirty="0">
              <a:solidFill>
                <a:schemeClr val="bg1"/>
              </a:solidFill>
            </a:endParaRPr>
          </a:p>
        </p:txBody>
      </p:sp>
      <p:sp>
        <p:nvSpPr>
          <p:cNvPr id="2051" name="Sous-titre 2"/>
          <p:cNvSpPr>
            <a:spLocks noGrp="1"/>
          </p:cNvSpPr>
          <p:nvPr>
            <p:ph type="subTitle" idx="1"/>
          </p:nvPr>
        </p:nvSpPr>
        <p:spPr>
          <a:xfrm>
            <a:off x="2743200" y="4267200"/>
            <a:ext cx="5943600" cy="762000"/>
          </a:xfrm>
        </p:spPr>
        <p:txBody>
          <a:bodyPr/>
          <a:lstStyle/>
          <a:p>
            <a:r>
              <a:rPr lang="en-US" b="1" dirty="0">
                <a:solidFill>
                  <a:schemeClr val="bg1"/>
                </a:solidFill>
              </a:rPr>
              <a:t>These may all sound good</a:t>
            </a:r>
            <a:endParaRPr lang="fr-FR" dirty="0">
              <a:solidFill>
                <a:schemeClr val="bg1"/>
              </a:solidFill>
            </a:endParaRPr>
          </a:p>
        </p:txBody>
      </p:sp>
      <p:pic>
        <p:nvPicPr>
          <p:cNvPr id="5" name="Picture 4" descr="demon face.jpg"/>
          <p:cNvPicPr>
            <a:picLocks noChangeAspect="1"/>
          </p:cNvPicPr>
          <p:nvPr/>
        </p:nvPicPr>
        <p:blipFill>
          <a:blip r:embed="rId4" cstate="print"/>
          <a:stretch>
            <a:fillRect/>
          </a:stretch>
        </p:blipFill>
        <p:spPr>
          <a:xfrm>
            <a:off x="9144000" y="4800600"/>
            <a:ext cx="1306268" cy="1885950"/>
          </a:xfrm>
          <a:prstGeom prst="rect">
            <a:avLst/>
          </a:prstGeom>
        </p:spPr>
      </p:pic>
      <p:pic>
        <p:nvPicPr>
          <p:cNvPr id="6" name="Picture 5" descr="qur-an.gif"/>
          <p:cNvPicPr>
            <a:picLocks noChangeAspect="1"/>
          </p:cNvPicPr>
          <p:nvPr/>
        </p:nvPicPr>
        <p:blipFill>
          <a:blip r:embed="rId5" cstate="print"/>
          <a:stretch>
            <a:fillRect/>
          </a:stretch>
        </p:blipFill>
        <p:spPr>
          <a:xfrm>
            <a:off x="1828800" y="4876800"/>
            <a:ext cx="1387086" cy="1885950"/>
          </a:xfrm>
          <a:prstGeom prst="rect">
            <a:avLst/>
          </a:prstGeom>
        </p:spPr>
      </p:pic>
      <p:pic>
        <p:nvPicPr>
          <p:cNvPr id="7" name="Picture 6" descr="dianetics.jpg"/>
          <p:cNvPicPr>
            <a:picLocks noChangeAspect="1"/>
          </p:cNvPicPr>
          <p:nvPr/>
        </p:nvPicPr>
        <p:blipFill>
          <a:blip r:embed="rId6" cstate="print"/>
          <a:stretch>
            <a:fillRect/>
          </a:stretch>
        </p:blipFill>
        <p:spPr>
          <a:xfrm>
            <a:off x="3810000" y="5029201"/>
            <a:ext cx="1143000" cy="1651733"/>
          </a:xfrm>
          <a:prstGeom prst="rect">
            <a:avLst/>
          </a:prstGeom>
        </p:spPr>
      </p:pic>
      <p:pic>
        <p:nvPicPr>
          <p:cNvPr id="8" name="Picture 7" descr="science and health book.jpg"/>
          <p:cNvPicPr>
            <a:picLocks noChangeAspect="1"/>
          </p:cNvPicPr>
          <p:nvPr/>
        </p:nvPicPr>
        <p:blipFill>
          <a:blip r:embed="rId7" cstate="print"/>
          <a:stretch>
            <a:fillRect/>
          </a:stretch>
        </p:blipFill>
        <p:spPr>
          <a:xfrm>
            <a:off x="7620000" y="4800600"/>
            <a:ext cx="1347388" cy="1905000"/>
          </a:xfrm>
          <a:prstGeom prst="rect">
            <a:avLst/>
          </a:prstGeom>
        </p:spPr>
      </p:pic>
      <p:pic>
        <p:nvPicPr>
          <p:cNvPr id="9" name="Picture 8" descr="scientology logo.jpg"/>
          <p:cNvPicPr>
            <a:picLocks noChangeAspect="1"/>
          </p:cNvPicPr>
          <p:nvPr/>
        </p:nvPicPr>
        <p:blipFill>
          <a:blip r:embed="rId8" cstate="print"/>
          <a:stretch>
            <a:fillRect/>
          </a:stretch>
        </p:blipFill>
        <p:spPr>
          <a:xfrm>
            <a:off x="5257800" y="5334000"/>
            <a:ext cx="2070554" cy="1047750"/>
          </a:xfrm>
          <a:prstGeom prst="rect">
            <a:avLst/>
          </a:prstGeom>
        </p:spPr>
      </p:pic>
    </p:spTree>
  </p:cSld>
  <p:clrMapOvr>
    <a:masterClrMapping/>
  </p:clrMapOvr>
  <p:transition spd="med">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743200" y="381001"/>
            <a:ext cx="7467600" cy="2460625"/>
          </a:xfrm>
        </p:spPr>
        <p:txBody>
          <a:bodyPr/>
          <a:lstStyle/>
          <a:p>
            <a:r>
              <a:rPr lang="en-US" sz="6000" b="1" dirty="0">
                <a:solidFill>
                  <a:schemeClr val="bg1"/>
                </a:solidFill>
              </a:rPr>
              <a:t>Don’t Fall For Something That Just “Sounds” Good</a:t>
            </a:r>
            <a:endParaRPr lang="en-US" dirty="0">
              <a:solidFill>
                <a:schemeClr val="bg1"/>
              </a:solidFill>
            </a:endParaRPr>
          </a:p>
        </p:txBody>
      </p:sp>
      <p:sp>
        <p:nvSpPr>
          <p:cNvPr id="2051" name="Sous-titre 2"/>
          <p:cNvSpPr>
            <a:spLocks noGrp="1"/>
          </p:cNvSpPr>
          <p:nvPr>
            <p:ph type="subTitle" idx="1"/>
          </p:nvPr>
        </p:nvSpPr>
        <p:spPr>
          <a:xfrm>
            <a:off x="2743200" y="4572000"/>
            <a:ext cx="7010400" cy="1828800"/>
          </a:xfrm>
        </p:spPr>
        <p:txBody>
          <a:bodyPr/>
          <a:lstStyle/>
          <a:p>
            <a:r>
              <a:rPr lang="en-US" sz="4400" b="1" dirty="0">
                <a:solidFill>
                  <a:schemeClr val="bg1"/>
                </a:solidFill>
              </a:rPr>
              <a:t>Investigate and Accept that which truly IS good!</a:t>
            </a:r>
            <a:endParaRPr lang="fr-FR" sz="4400" dirty="0">
              <a:solidFill>
                <a:schemeClr val="bg1"/>
              </a:solidFill>
            </a:endParaRPr>
          </a:p>
        </p:txBody>
      </p:sp>
    </p:spTree>
  </p:cSld>
  <p:clrMapOvr>
    <a:masterClrMapping/>
  </p:clrMapOvr>
  <p:transition spd="med">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a:solidFill>
                  <a:schemeClr val="bg1"/>
                </a:solidFill>
              </a:rPr>
              <a:t>Verse 3 of our Text</a:t>
            </a:r>
            <a:endParaRPr lang="fr-FR" dirty="0">
              <a:solidFill>
                <a:schemeClr val="bg1"/>
              </a:solidFill>
            </a:endParaRPr>
          </a:p>
        </p:txBody>
      </p:sp>
      <p:sp>
        <p:nvSpPr>
          <p:cNvPr id="5123" name="Espace réservé du contenu 2"/>
          <p:cNvSpPr>
            <a:spLocks noGrp="1"/>
          </p:cNvSpPr>
          <p:nvPr>
            <p:ph idx="1"/>
          </p:nvPr>
        </p:nvSpPr>
        <p:spPr>
          <a:xfrm>
            <a:off x="1295400" y="1928813"/>
            <a:ext cx="8915400" cy="4525962"/>
          </a:xfrm>
        </p:spPr>
        <p:txBody>
          <a:bodyPr/>
          <a:lstStyle/>
          <a:p>
            <a:pPr>
              <a:buNone/>
            </a:pPr>
            <a:r>
              <a:rPr lang="en-US" dirty="0"/>
              <a:t>Identifies two of the coming doctrines of demons. </a:t>
            </a:r>
          </a:p>
          <a:p>
            <a:pPr marL="514350" indent="-514350">
              <a:buFont typeface="+mj-lt"/>
              <a:buAutoNum type="arabicPeriod"/>
            </a:pPr>
            <a:r>
              <a:rPr lang="en-US" dirty="0"/>
              <a:t>Apostates would forbid marriage</a:t>
            </a:r>
          </a:p>
          <a:p>
            <a:pPr marL="514350" indent="-514350">
              <a:buFont typeface="+mj-lt"/>
              <a:buAutoNum type="arabicPeriod"/>
            </a:pPr>
            <a:r>
              <a:rPr lang="en-US" dirty="0"/>
              <a:t>Command people to not eat meats. </a:t>
            </a:r>
          </a:p>
          <a:p>
            <a:r>
              <a:rPr lang="en-US" dirty="0"/>
              <a:t>In spite of this clear passage, some religious groups still forbid their priests and nuns to marry and claim that to eat certain foods is sinful. </a:t>
            </a:r>
          </a:p>
          <a:p>
            <a:endParaRPr lang="fr-FR"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100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5123">
                                            <p:txEl>
                                              <p:pRg st="2" end="2"/>
                                            </p:txEl>
                                          </p:spTgt>
                                        </p:tgtEl>
                                        <p:attrNameLst>
                                          <p:attrName>style.visibility</p:attrName>
                                        </p:attrNameLst>
                                      </p:cBhvr>
                                      <p:to>
                                        <p:strVal val="visible"/>
                                      </p:to>
                                    </p:set>
                                    <p:anim calcmode="lin" valueType="num">
                                      <p:cBhvr additive="base">
                                        <p:cTn id="12"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fade">
                                      <p:cBhvr>
                                        <p:cTn id="18" dur="1000"/>
                                        <p:tgtEl>
                                          <p:spTgt spid="5123">
                                            <p:txEl>
                                              <p:pRg st="3" end="3"/>
                                            </p:txEl>
                                          </p:spTgt>
                                        </p:tgtEl>
                                      </p:cBhvr>
                                    </p:animEffect>
                                    <p:anim calcmode="lin" valueType="num">
                                      <p:cBhvr>
                                        <p:cTn id="1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5123">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2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3810000" y="274638"/>
            <a:ext cx="6477000" cy="1143000"/>
          </a:xfrm>
        </p:spPr>
        <p:txBody>
          <a:bodyPr/>
          <a:lstStyle/>
          <a:p>
            <a:pPr algn="l"/>
            <a:r>
              <a:rPr lang="fr-CA" dirty="0"/>
              <a:t>Possession is not their forte -- Doctrines are.</a:t>
            </a:r>
            <a:endParaRPr lang="fr-FR" dirty="0"/>
          </a:p>
        </p:txBody>
      </p:sp>
      <p:sp>
        <p:nvSpPr>
          <p:cNvPr id="3075" name="Espace réservé du contenu 2"/>
          <p:cNvSpPr>
            <a:spLocks noGrp="1"/>
          </p:cNvSpPr>
          <p:nvPr>
            <p:ph idx="1"/>
          </p:nvPr>
        </p:nvSpPr>
        <p:spPr>
          <a:xfrm>
            <a:off x="3810000" y="1600201"/>
            <a:ext cx="8077200" cy="4525963"/>
          </a:xfrm>
        </p:spPr>
        <p:txBody>
          <a:bodyPr/>
          <a:lstStyle/>
          <a:p>
            <a:pPr lvl="0"/>
            <a:r>
              <a:rPr lang="en-US" b="1" i="1" dirty="0"/>
              <a:t>Matthew 16:12 -  </a:t>
            </a:r>
            <a:r>
              <a:rPr lang="en-US" b="1" i="1" u="sng" dirty="0"/>
              <a:t>doctrine of the Pharisees and Sadducees</a:t>
            </a:r>
            <a:r>
              <a:rPr lang="en-US" b="1" i="1" dirty="0"/>
              <a:t>. </a:t>
            </a:r>
          </a:p>
          <a:p>
            <a:pPr lvl="0"/>
            <a:r>
              <a:rPr lang="en-US" b="1" i="1" dirty="0"/>
              <a:t>2 John 9 - </a:t>
            </a:r>
            <a:r>
              <a:rPr lang="en-US" b="1" i="1" u="sng" dirty="0"/>
              <a:t>transgresses and does not abide in the doctrine of Christ</a:t>
            </a:r>
            <a:r>
              <a:rPr lang="en-US" b="1" i="1" dirty="0"/>
              <a:t> </a:t>
            </a:r>
          </a:p>
          <a:p>
            <a:pPr lvl="0"/>
            <a:r>
              <a:rPr lang="en-US" b="1" i="1" dirty="0"/>
              <a:t>Revelation 2:14 - </a:t>
            </a:r>
            <a:r>
              <a:rPr lang="en-US" b="1" i="1" u="sng" dirty="0"/>
              <a:t>doctrine of Balaam</a:t>
            </a:r>
            <a:r>
              <a:rPr lang="en-US" b="1" i="1" dirty="0"/>
              <a:t> </a:t>
            </a:r>
          </a:p>
          <a:p>
            <a:pPr lvl="0"/>
            <a:r>
              <a:rPr lang="en-US" b="1" i="1" dirty="0"/>
              <a:t>Revelation 2:15 - </a:t>
            </a:r>
            <a:r>
              <a:rPr lang="en-US" b="1" i="1" u="sng" dirty="0"/>
              <a:t>doctrine of the Nicolaitans</a:t>
            </a:r>
            <a:endParaRPr lang="en-US" b="1" i="1"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fade">
                                      <p:cBhvr>
                                        <p:cTn id="13" dur="1000"/>
                                        <p:tgtEl>
                                          <p:spTgt spid="3075">
                                            <p:txEl>
                                              <p:pRg st="1" end="1"/>
                                            </p:txEl>
                                          </p:spTgt>
                                        </p:tgtEl>
                                      </p:cBhvr>
                                    </p:animEffect>
                                    <p:anim calcmode="lin" valueType="num">
                                      <p:cBhvr>
                                        <p:cTn id="14"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5">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1000"/>
                                        <p:tgtEl>
                                          <p:spTgt spid="3075">
                                            <p:txEl>
                                              <p:pRg st="2" end="2"/>
                                            </p:txEl>
                                          </p:spTgt>
                                        </p:tgtEl>
                                      </p:cBhvr>
                                    </p:animEffect>
                                    <p:anim calcmode="lin" valueType="num">
                                      <p:cBhvr>
                                        <p:cTn id="20"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075">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5">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Effect transition="in" filter="fade">
                                      <p:cBhvr>
                                        <p:cTn id="25" dur="1000"/>
                                        <p:tgtEl>
                                          <p:spTgt spid="3075">
                                            <p:txEl>
                                              <p:pRg st="3" end="3"/>
                                            </p:txEl>
                                          </p:spTgt>
                                        </p:tgtEl>
                                      </p:cBhvr>
                                    </p:animEffect>
                                    <p:anim calcmode="lin" valueType="num">
                                      <p:cBhvr>
                                        <p:cTn id="26"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075">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7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200" y="76200"/>
            <a:ext cx="3657601" cy="2057400"/>
          </a:xfrm>
          <a:prstGeom prst="rect">
            <a:avLst/>
          </a:prstGeom>
        </p:spPr>
      </p:pic>
      <p:sp>
        <p:nvSpPr>
          <p:cNvPr id="2050" name="Titre 1"/>
          <p:cNvSpPr>
            <a:spLocks noGrp="1"/>
          </p:cNvSpPr>
          <p:nvPr>
            <p:ph type="ctrTitle"/>
          </p:nvPr>
        </p:nvSpPr>
        <p:spPr>
          <a:xfrm>
            <a:off x="2438400" y="1371601"/>
            <a:ext cx="7772400" cy="1470025"/>
          </a:xfrm>
        </p:spPr>
        <p:txBody>
          <a:bodyPr/>
          <a:lstStyle/>
          <a:p>
            <a:r>
              <a:rPr lang="en-US" sz="6000" b="1" dirty="0">
                <a:solidFill>
                  <a:schemeClr val="bg1"/>
                </a:solidFill>
              </a:rPr>
              <a:t>We Are Involved In A Spiritual Struggle</a:t>
            </a:r>
            <a:endParaRPr lang="en-US" dirty="0">
              <a:solidFill>
                <a:schemeClr val="bg1"/>
              </a:solidFill>
            </a:endParaRPr>
          </a:p>
        </p:txBody>
      </p:sp>
      <p:sp>
        <p:nvSpPr>
          <p:cNvPr id="2051" name="Sous-titre 2"/>
          <p:cNvSpPr>
            <a:spLocks noGrp="1"/>
          </p:cNvSpPr>
          <p:nvPr>
            <p:ph type="subTitle" idx="1"/>
          </p:nvPr>
        </p:nvSpPr>
        <p:spPr>
          <a:xfrm>
            <a:off x="2743200" y="4572000"/>
            <a:ext cx="5943600" cy="1066800"/>
          </a:xfrm>
        </p:spPr>
        <p:txBody>
          <a:bodyPr/>
          <a:lstStyle/>
          <a:p>
            <a:r>
              <a:rPr lang="en-US" sz="4800" b="1" dirty="0">
                <a:solidFill>
                  <a:schemeClr val="bg1"/>
                </a:solidFill>
              </a:rPr>
              <a:t>2 Corinthians 4:4</a:t>
            </a:r>
            <a:endParaRPr lang="fr-FR" sz="4800" dirty="0">
              <a:solidFill>
                <a:schemeClr val="bg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5893"/>
          <a:stretch/>
        </p:blipFill>
        <p:spPr>
          <a:xfrm>
            <a:off x="8877232" y="4572000"/>
            <a:ext cx="3162368" cy="2232025"/>
          </a:xfrm>
          <a:prstGeom prst="rect">
            <a:avLst/>
          </a:prstGeom>
        </p:spPr>
      </p:pic>
    </p:spTree>
  </p:cSld>
  <p:clrMapOvr>
    <a:masterClrMapping/>
  </p:clrMapOvr>
  <p:transition spd="med">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a:solidFill>
                  <a:schemeClr val="bg1"/>
                </a:solidFill>
              </a:rPr>
              <a:t>Service To Demons?</a:t>
            </a:r>
            <a:endParaRPr lang="fr-FR" dirty="0">
              <a:solidFill>
                <a:schemeClr val="bg1"/>
              </a:solidFill>
            </a:endParaRPr>
          </a:p>
        </p:txBody>
      </p:sp>
      <p:sp>
        <p:nvSpPr>
          <p:cNvPr id="4099" name="Espace réservé du contenu 2"/>
          <p:cNvSpPr>
            <a:spLocks noGrp="1"/>
          </p:cNvSpPr>
          <p:nvPr>
            <p:ph idx="1"/>
          </p:nvPr>
        </p:nvSpPr>
        <p:spPr>
          <a:xfrm>
            <a:off x="304800" y="1928813"/>
            <a:ext cx="9906000" cy="4525962"/>
          </a:xfrm>
        </p:spPr>
        <p:txBody>
          <a:bodyPr/>
          <a:lstStyle/>
          <a:p>
            <a:r>
              <a:rPr lang="en-US" dirty="0"/>
              <a:t>The Bible identifies several different practices as actually being service to demons, whether the worshippers recognize it or not. </a:t>
            </a:r>
          </a:p>
          <a:p>
            <a:r>
              <a:rPr lang="en-US" dirty="0"/>
              <a:t>Psalm 106 is a historical psalm that gives a general history of the practices of Israel.</a:t>
            </a:r>
          </a:p>
          <a:p>
            <a:pPr algn="ctr">
              <a:buNone/>
            </a:pPr>
            <a:r>
              <a:rPr lang="en-US" sz="7200" b="1" i="1" dirty="0"/>
              <a:t>Psalm 106:34-37</a:t>
            </a:r>
            <a:endParaRPr lang="fr-FR" dirty="0"/>
          </a:p>
        </p:txBody>
      </p:sp>
    </p:spTree>
  </p:cSld>
  <p:clrMapOvr>
    <a:masterClrMapping/>
  </p:clrMapOvr>
  <p:transition spd="med">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a:solidFill>
                  <a:schemeClr val="bg1"/>
                </a:solidFill>
              </a:rPr>
              <a:t>Service To Demons?</a:t>
            </a:r>
            <a:endParaRPr lang="fr-FR" dirty="0">
              <a:solidFill>
                <a:schemeClr val="bg1"/>
              </a:solidFill>
            </a:endParaRPr>
          </a:p>
        </p:txBody>
      </p:sp>
      <p:sp>
        <p:nvSpPr>
          <p:cNvPr id="4099" name="Espace réservé du contenu 2"/>
          <p:cNvSpPr>
            <a:spLocks noGrp="1"/>
          </p:cNvSpPr>
          <p:nvPr>
            <p:ph idx="1"/>
          </p:nvPr>
        </p:nvSpPr>
        <p:spPr>
          <a:xfrm>
            <a:off x="533400" y="1928813"/>
            <a:ext cx="9677400" cy="4831216"/>
          </a:xfrm>
        </p:spPr>
        <p:txBody>
          <a:bodyPr/>
          <a:lstStyle/>
          <a:p>
            <a:r>
              <a:rPr lang="en-US" dirty="0"/>
              <a:t>When did the Israel ever sacrifice their children to demons? The very next verse tells us. </a:t>
            </a:r>
            <a:r>
              <a:rPr lang="en-US" b="1" i="1" dirty="0"/>
              <a:t>Psalm 106:38 </a:t>
            </a:r>
            <a:r>
              <a:rPr lang="en-US" dirty="0"/>
              <a:t> </a:t>
            </a:r>
          </a:p>
          <a:p>
            <a:pPr marL="0" indent="0">
              <a:buNone/>
            </a:pPr>
            <a:r>
              <a:rPr lang="en-US" sz="4000" b="1" i="1" u="sng" dirty="0"/>
              <a:t>Cross Reference Verses:</a:t>
            </a:r>
          </a:p>
          <a:p>
            <a:pPr marL="0" indent="0">
              <a:buNone/>
            </a:pPr>
            <a:r>
              <a:rPr lang="en-US" sz="4000" b="1" i="1" dirty="0"/>
              <a:t>2 Kings 16:3  </a:t>
            </a:r>
          </a:p>
          <a:p>
            <a:pPr lvl="0"/>
            <a:r>
              <a:rPr lang="en-US" sz="4000" b="1" i="1" dirty="0"/>
              <a:t>2 Kings 21:6 </a:t>
            </a:r>
          </a:p>
          <a:p>
            <a:pPr lvl="0"/>
            <a:r>
              <a:rPr lang="en-US" sz="4000" b="1" i="1" dirty="0"/>
              <a:t>2 Kings 17:17 </a:t>
            </a:r>
          </a:p>
          <a:p>
            <a:r>
              <a:rPr lang="en-US" sz="4000" b="1" dirty="0"/>
              <a:t>Jeremiah 32:35</a:t>
            </a:r>
            <a:endParaRPr lang="fr-FR" dirty="0"/>
          </a:p>
        </p:txBody>
      </p:sp>
      <p:pic>
        <p:nvPicPr>
          <p:cNvPr id="4" name="Picture 3" descr="Molech Flame.jpg"/>
          <p:cNvPicPr>
            <a:picLocks noChangeAspect="1"/>
          </p:cNvPicPr>
          <p:nvPr/>
        </p:nvPicPr>
        <p:blipFill>
          <a:blip r:embed="rId3" cstate="print"/>
          <a:stretch>
            <a:fillRect/>
          </a:stretch>
        </p:blipFill>
        <p:spPr>
          <a:xfrm>
            <a:off x="8557260" y="3048000"/>
            <a:ext cx="3307080" cy="3712029"/>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edge">
                                      <p:cBhvr>
                                        <p:cTn id="7" dur="10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edge">
                                      <p:cBhvr>
                                        <p:cTn id="12" dur="10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wedge">
                                      <p:cBhvr>
                                        <p:cTn id="17" dur="1000"/>
                                        <p:tgtEl>
                                          <p:spTgt spid="4099">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edge">
                                      <p:cBhvr>
                                        <p:cTn id="25" dur="1000"/>
                                        <p:tgtEl>
                                          <p:spTgt spid="40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wedge">
                                      <p:cBhvr>
                                        <p:cTn id="30"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a:solidFill>
                  <a:schemeClr val="bg1"/>
                </a:solidFill>
              </a:rPr>
              <a:t>A Spiritual Reality Behind the Idols</a:t>
            </a:r>
            <a:endParaRPr lang="fr-FR" dirty="0">
              <a:solidFill>
                <a:schemeClr val="bg1"/>
              </a:solidFill>
            </a:endParaRPr>
          </a:p>
        </p:txBody>
      </p:sp>
      <p:sp>
        <p:nvSpPr>
          <p:cNvPr id="4099" name="Espace réservé du contenu 2"/>
          <p:cNvSpPr>
            <a:spLocks noGrp="1"/>
          </p:cNvSpPr>
          <p:nvPr>
            <p:ph idx="1"/>
          </p:nvPr>
        </p:nvSpPr>
        <p:spPr>
          <a:xfrm>
            <a:off x="304800" y="1928813"/>
            <a:ext cx="11125200" cy="4525962"/>
          </a:xfrm>
        </p:spPr>
        <p:txBody>
          <a:bodyPr/>
          <a:lstStyle/>
          <a:p>
            <a:r>
              <a:rPr lang="en-US" dirty="0"/>
              <a:t>They were not serving stone, metal and wood, but the demons, who were the spiritual reality represented by the idols. </a:t>
            </a:r>
          </a:p>
          <a:p>
            <a:r>
              <a:rPr lang="en-US" dirty="0"/>
              <a:t>God commanded the Israelites to bring their sacrifices to the tabernacle instead of out in the open fields. The reason is found in… </a:t>
            </a:r>
          </a:p>
          <a:p>
            <a:pPr algn="ctr">
              <a:buNone/>
            </a:pPr>
            <a:r>
              <a:rPr lang="en-US" sz="8000" b="1" i="1" dirty="0"/>
              <a:t>Leviticus 17:6-7</a:t>
            </a:r>
            <a:endParaRPr lang="fr-FR" sz="4000"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anim calcmode="lin" valueType="num">
                                      <p:cBhvr>
                                        <p:cTn id="8"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1000"/>
                                        <p:tgtEl>
                                          <p:spTgt spid="4099">
                                            <p:txEl>
                                              <p:pRg st="2" end="2"/>
                                            </p:txEl>
                                          </p:spTgt>
                                        </p:tgtEl>
                                      </p:cBhvr>
                                    </p:animEffect>
                                    <p:anim calcmode="lin" valueType="num">
                                      <p:cBhvr>
                                        <p:cTn id="14"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a:solidFill>
                  <a:schemeClr val="bg1"/>
                </a:solidFill>
              </a:rPr>
              <a:t>A Spiritual Reality Behind the Idols</a:t>
            </a:r>
            <a:endParaRPr lang="fr-FR" dirty="0">
              <a:solidFill>
                <a:schemeClr val="bg1"/>
              </a:solidFill>
            </a:endParaRPr>
          </a:p>
        </p:txBody>
      </p:sp>
      <p:sp>
        <p:nvSpPr>
          <p:cNvPr id="4099" name="Espace réservé du contenu 2"/>
          <p:cNvSpPr>
            <a:spLocks noGrp="1"/>
          </p:cNvSpPr>
          <p:nvPr>
            <p:ph idx="1"/>
          </p:nvPr>
        </p:nvSpPr>
        <p:spPr>
          <a:xfrm>
            <a:off x="1143000" y="1928813"/>
            <a:ext cx="9067800" cy="4525962"/>
          </a:xfrm>
        </p:spPr>
        <p:txBody>
          <a:bodyPr/>
          <a:lstStyle/>
          <a:p>
            <a:r>
              <a:rPr lang="en-US" dirty="0"/>
              <a:t>Moses foretold the future of the nation of Israel when they would offer sacrifices, "to demons”  </a:t>
            </a:r>
          </a:p>
          <a:p>
            <a:pPr algn="ctr">
              <a:buNone/>
            </a:pPr>
            <a:r>
              <a:rPr lang="en-US" sz="5400" b="1" i="1" dirty="0"/>
              <a:t>Deuteronomy 32:17</a:t>
            </a:r>
            <a:r>
              <a:rPr lang="en-US" sz="5400" dirty="0"/>
              <a:t> </a:t>
            </a:r>
            <a:endParaRPr lang="en-US" dirty="0"/>
          </a:p>
          <a:p>
            <a:r>
              <a:rPr lang="en-US" dirty="0"/>
              <a:t>Jeroboam led the northern tribes of Israel into apostasy after Solomon’s death.</a:t>
            </a:r>
          </a:p>
          <a:p>
            <a:pPr algn="ctr">
              <a:buNone/>
            </a:pPr>
            <a:r>
              <a:rPr lang="en-US" sz="5400" b="1" i="1" dirty="0"/>
              <a:t>2 Chronicles 11:15</a:t>
            </a:r>
            <a:endParaRPr lang="fr-FR"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1000"/>
                                        <p:tgtEl>
                                          <p:spTgt spid="4099">
                                            <p:txEl>
                                              <p:pRg st="2" end="2"/>
                                            </p:txEl>
                                          </p:spTgt>
                                        </p:tgtEl>
                                      </p:cBhvr>
                                    </p:animEffect>
                                    <p:anim calcmode="lin" valueType="num">
                                      <p:cBhvr>
                                        <p:cTn id="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fade">
                                      <p:cBhvr>
                                        <p:cTn id="13" dur="1000"/>
                                        <p:tgtEl>
                                          <p:spTgt spid="4099">
                                            <p:txEl>
                                              <p:pRg st="3" end="3"/>
                                            </p:txEl>
                                          </p:spTgt>
                                        </p:tgtEl>
                                      </p:cBhvr>
                                    </p:animEffect>
                                    <p:anim calcmode="lin" valueType="num">
                                      <p:cBhvr>
                                        <p:cTn id="14"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nd orang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and orange powerpoint</Template>
  <TotalTime>424</TotalTime>
  <Words>882</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black and orange powerpoint</vt:lpstr>
      <vt:lpstr>Demonic Activity –Yesterday &amp; Today</vt:lpstr>
      <vt:lpstr>Is It Still Happening?</vt:lpstr>
      <vt:lpstr>Verse 3 of our Text</vt:lpstr>
      <vt:lpstr>Possession is not their forte -- Doctrines are.</vt:lpstr>
      <vt:lpstr>We Are Involved In A Spiritual Struggle</vt:lpstr>
      <vt:lpstr>Service To Demons?</vt:lpstr>
      <vt:lpstr>Service To Demons?</vt:lpstr>
      <vt:lpstr>A Spiritual Reality Behind the Idols</vt:lpstr>
      <vt:lpstr>A Spiritual Reality Behind the Idols</vt:lpstr>
      <vt:lpstr>An Idol is Nothing 1 Corinthians 8:4</vt:lpstr>
      <vt:lpstr>Demons Are The Force Behind the Doctrines</vt:lpstr>
      <vt:lpstr>Maybe These Are More Accurate Pictures</vt:lpstr>
      <vt:lpstr>Deception</vt:lpstr>
      <vt:lpstr>Ephesians 6:12</vt:lpstr>
      <vt:lpstr>Deception</vt:lpstr>
      <vt:lpstr>Original Sin And The Original Demon</vt:lpstr>
      <vt:lpstr>Satan still speaking today thru men.</vt:lpstr>
      <vt:lpstr>Satan still speaks today.</vt:lpstr>
      <vt:lpstr>Satan still speaks today.</vt:lpstr>
      <vt:lpstr>Quoted from: Pastor Sam Morris.</vt:lpstr>
      <vt:lpstr>The Word of God and REAL Salvation</vt:lpstr>
      <vt:lpstr>Don’t Fall For Something That Just “Sounds”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Demonic Activity</dc:title>
  <dc:creator>WMaxx</dc:creator>
  <cp:lastModifiedBy>Bill McIlvain</cp:lastModifiedBy>
  <cp:revision>48</cp:revision>
  <dcterms:created xsi:type="dcterms:W3CDTF">2010-07-31T18:41:12Z</dcterms:created>
  <dcterms:modified xsi:type="dcterms:W3CDTF">2023-12-02T21:54:29Z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TC300097281033</vt:lpwstr>
  </property>
</Properties>
</file>