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6" r:id="rId2"/>
    <p:sldId id="271" r:id="rId3"/>
    <p:sldId id="258" r:id="rId4"/>
    <p:sldId id="257" r:id="rId5"/>
    <p:sldId id="272" r:id="rId6"/>
    <p:sldId id="269" r:id="rId7"/>
    <p:sldId id="260" r:id="rId8"/>
    <p:sldId id="261" r:id="rId9"/>
    <p:sldId id="273" r:id="rId10"/>
    <p:sldId id="270" r:id="rId11"/>
    <p:sldId id="274" r:id="rId12"/>
    <p:sldId id="263" r:id="rId13"/>
    <p:sldId id="264" r:id="rId14"/>
    <p:sldId id="265" r:id="rId15"/>
    <p:sldId id="275" r:id="rId16"/>
    <p:sldId id="266" r:id="rId17"/>
    <p:sldId id="276" r:id="rId18"/>
    <p:sldId id="267" r:id="rId19"/>
  </p:sldIdLst>
  <p:sldSz cx="12192000" cy="685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14" y="6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01" y="5293518"/>
            <a:ext cx="12192124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01" y="5293518"/>
            <a:ext cx="12192124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" y="5545933"/>
            <a:ext cx="12195177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2400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0" y="1676400"/>
            <a:ext cx="51816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3203574"/>
            <a:ext cx="51816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6"/>
            <a:ext cx="12192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Freeform 10"/>
          <p:cNvSpPr/>
          <p:nvPr/>
        </p:nvSpPr>
        <p:spPr>
          <a:xfrm>
            <a:off x="173" y="5502670"/>
            <a:ext cx="12192088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A2CD5C5-A64F-4E41-84CA-50B07334EA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Freeform 7"/>
          <p:cNvSpPr/>
          <p:nvPr/>
        </p:nvSpPr>
        <p:spPr>
          <a:xfrm>
            <a:off x="2409853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Freeform 8"/>
          <p:cNvSpPr/>
          <p:nvPr/>
        </p:nvSpPr>
        <p:spPr>
          <a:xfrm>
            <a:off x="-261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Freeform 9"/>
          <p:cNvSpPr/>
          <p:nvPr/>
        </p:nvSpPr>
        <p:spPr>
          <a:xfrm>
            <a:off x="2240967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0E85D-36A7-4E28-AD83-67B83A76CC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Freeform 7"/>
          <p:cNvSpPr/>
          <p:nvPr/>
        </p:nvSpPr>
        <p:spPr>
          <a:xfrm>
            <a:off x="2409853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Freeform 8"/>
          <p:cNvSpPr/>
          <p:nvPr/>
        </p:nvSpPr>
        <p:spPr>
          <a:xfrm>
            <a:off x="-261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Freeform 9"/>
          <p:cNvSpPr/>
          <p:nvPr/>
        </p:nvSpPr>
        <p:spPr>
          <a:xfrm>
            <a:off x="2240967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E63EB-17D3-4A45-B238-082B29869B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1336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2133600"/>
            <a:ext cx="508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9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5A63A-C837-4975-ACFB-9F613294B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543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Freeform 7"/>
          <p:cNvSpPr/>
          <p:nvPr/>
        </p:nvSpPr>
        <p:spPr>
          <a:xfrm>
            <a:off x="2409853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103632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/>
          <p:cNvSpPr/>
          <p:nvPr/>
        </p:nvSpPr>
        <p:spPr>
          <a:xfrm>
            <a:off x="-261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Freeform 9"/>
          <p:cNvSpPr/>
          <p:nvPr/>
        </p:nvSpPr>
        <p:spPr>
          <a:xfrm>
            <a:off x="2240967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79FE5-5D70-462E-8D26-AAD5762A0F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" y="5545933"/>
            <a:ext cx="12195177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01" y="5293518"/>
            <a:ext cx="12192124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101" y="5293518"/>
            <a:ext cx="12192124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633788"/>
            <a:ext cx="103632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133601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6"/>
            <a:ext cx="12192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Freeform 10"/>
          <p:cNvSpPr/>
          <p:nvPr/>
        </p:nvSpPr>
        <p:spPr>
          <a:xfrm>
            <a:off x="173" y="5502670"/>
            <a:ext cx="12192088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EB4EA-CE3E-4D3C-9F9C-0E70E1BB9D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2409853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Freeform 8"/>
          <p:cNvSpPr/>
          <p:nvPr/>
        </p:nvSpPr>
        <p:spPr>
          <a:xfrm>
            <a:off x="0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reeform 9"/>
          <p:cNvSpPr/>
          <p:nvPr/>
        </p:nvSpPr>
        <p:spPr>
          <a:xfrm>
            <a:off x="-261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Freeform 10"/>
          <p:cNvSpPr/>
          <p:nvPr/>
        </p:nvSpPr>
        <p:spPr>
          <a:xfrm>
            <a:off x="2240967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5389F-3284-4D2E-8146-36101BD825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914400" y="1536192"/>
            <a:ext cx="48768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6400800" y="1536192"/>
            <a:ext cx="48768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2409853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35113"/>
            <a:ext cx="48768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1535113"/>
            <a:ext cx="48768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261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Freeform 12"/>
          <p:cNvSpPr/>
          <p:nvPr/>
        </p:nvSpPr>
        <p:spPr>
          <a:xfrm>
            <a:off x="2240967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4F825-DAAD-4983-869B-74441597B2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914400" y="2209800"/>
            <a:ext cx="48768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6400800" y="2209800"/>
            <a:ext cx="48768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2" y="5010152"/>
            <a:ext cx="9918700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Freeform 6"/>
          <p:cNvSpPr/>
          <p:nvPr/>
        </p:nvSpPr>
        <p:spPr>
          <a:xfrm>
            <a:off x="0" y="5731668"/>
            <a:ext cx="12196237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reeform 7"/>
          <p:cNvSpPr/>
          <p:nvPr/>
        </p:nvSpPr>
        <p:spPr>
          <a:xfrm>
            <a:off x="1" y="4973411"/>
            <a:ext cx="10233156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Freeform 8"/>
          <p:cNvSpPr/>
          <p:nvPr/>
        </p:nvSpPr>
        <p:spPr>
          <a:xfrm>
            <a:off x="-3176" y="5696242"/>
            <a:ext cx="12195176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136D2-7592-4860-A247-59E8511BA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8"/>
            <a:ext cx="12196237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4381499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Freeform 6"/>
          <p:cNvSpPr/>
          <p:nvPr/>
        </p:nvSpPr>
        <p:spPr>
          <a:xfrm>
            <a:off x="-3176" y="5696242"/>
            <a:ext cx="12195176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Freeform 7"/>
          <p:cNvSpPr/>
          <p:nvPr/>
        </p:nvSpPr>
        <p:spPr>
          <a:xfrm>
            <a:off x="-261" y="5347021"/>
            <a:ext cx="4568308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40E447-1A39-48B5-898F-822826CA57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2" y="5010152"/>
            <a:ext cx="9918700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Freeform 8"/>
          <p:cNvSpPr/>
          <p:nvPr/>
        </p:nvSpPr>
        <p:spPr>
          <a:xfrm>
            <a:off x="0" y="5731668"/>
            <a:ext cx="12196237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208" y="609600"/>
            <a:ext cx="451104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" y="4973411"/>
            <a:ext cx="10233156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Freeform 10"/>
          <p:cNvSpPr/>
          <p:nvPr/>
        </p:nvSpPr>
        <p:spPr>
          <a:xfrm>
            <a:off x="-3176" y="5696242"/>
            <a:ext cx="12195176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277F2-0847-4582-AE91-6851EF3AEE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096000" y="609600"/>
            <a:ext cx="51816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901699" y="1527048"/>
            <a:ext cx="451104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2409853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0" y="609601"/>
            <a:ext cx="51816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261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Freeform 10"/>
          <p:cNvSpPr/>
          <p:nvPr/>
        </p:nvSpPr>
        <p:spPr>
          <a:xfrm>
            <a:off x="2240967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39FC8-CEB6-436A-82C4-E7726638C6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02208" y="609600"/>
            <a:ext cx="451104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902209" y="1524000"/>
            <a:ext cx="4508500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14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3632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00201"/>
            <a:ext cx="103632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34400" y="6416676"/>
            <a:ext cx="2641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" y="6416676"/>
            <a:ext cx="38608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416676"/>
            <a:ext cx="609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fld id="{EB71AB6E-A334-4A0D-B1C3-F0EEF1C68F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en-US" sz="4400" b="1" dirty="0">
                <a:latin typeface="Arial" pitchFamily="34" charset="0"/>
                <a:cs typeface="Times New Roman" pitchFamily="18" charset="0"/>
              </a:rPr>
              <a:t>Maintaining a Persistent Faith</a:t>
            </a:r>
            <a:endParaRPr lang="en-US" sz="44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276600" y="4724400"/>
            <a:ext cx="7010400" cy="1676400"/>
          </a:xfrm>
        </p:spPr>
        <p:txBody>
          <a:bodyPr>
            <a:normAutofit/>
          </a:bodyPr>
          <a:lstStyle/>
          <a:p>
            <a:r>
              <a:rPr lang="en-US" sz="4000" b="1" dirty="0"/>
              <a:t>Reading:  Philippians 3:8-14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1" y="1518538"/>
            <a:ext cx="4146107" cy="31095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74638"/>
            <a:ext cx="7848600" cy="944562"/>
          </a:xfrm>
        </p:spPr>
        <p:txBody>
          <a:bodyPr>
            <a:normAutofit/>
          </a:bodyPr>
          <a:lstStyle/>
          <a:p>
            <a:r>
              <a:rPr lang="en-US" sz="5400" dirty="0"/>
              <a:t>Sad situations: </a:t>
            </a:r>
            <a:endParaRPr lang="en-US" sz="54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371600"/>
            <a:ext cx="11963400" cy="4876800"/>
          </a:xfrm>
        </p:spPr>
        <p:txBody>
          <a:bodyPr>
            <a:normAutofit/>
          </a:bodyPr>
          <a:lstStyle/>
          <a:p>
            <a:r>
              <a:rPr lang="en-US" sz="3200" dirty="0"/>
              <a:t>To see a young person who is not very strong.  </a:t>
            </a:r>
          </a:p>
          <a:p>
            <a:pPr algn="r"/>
            <a:r>
              <a:rPr lang="en-US" sz="1800" dirty="0"/>
              <a:t>You hope they grow and get encouragement.	</a:t>
            </a:r>
          </a:p>
          <a:p>
            <a:r>
              <a:rPr lang="en-US" sz="2800" u="sng" cap="all" dirty="0"/>
              <a:t>sadder situation:</a:t>
            </a:r>
            <a:r>
              <a:rPr lang="en-US" sz="2800" dirty="0"/>
              <a:t> To see an older person who is not very strong.</a:t>
            </a:r>
          </a:p>
          <a:p>
            <a:pPr algn="r"/>
            <a:r>
              <a:rPr lang="en-US" sz="1800" dirty="0"/>
              <a:t>Where have they been all this time?</a:t>
            </a:r>
          </a:p>
          <a:p>
            <a:pPr algn="r"/>
            <a:r>
              <a:rPr lang="en-US" sz="1800" dirty="0"/>
              <a:t>And they still can’t lead prayer or a song or teach a class.</a:t>
            </a:r>
          </a:p>
          <a:p>
            <a:pPr lvl="0"/>
            <a:r>
              <a:rPr lang="en-US" sz="3200" u="sng" cap="all" dirty="0"/>
              <a:t>saddest situation:</a:t>
            </a:r>
            <a:r>
              <a:rPr lang="en-US" sz="3200" dirty="0"/>
              <a:t>  </a:t>
            </a:r>
          </a:p>
          <a:p>
            <a:pPr lvl="0"/>
            <a:r>
              <a:rPr lang="en-US" sz="3200" dirty="0"/>
              <a:t>To see an older person who </a:t>
            </a:r>
            <a:r>
              <a:rPr lang="en-US" sz="3200" u="sng" dirty="0"/>
              <a:t>used</a:t>
            </a:r>
            <a:r>
              <a:rPr lang="en-US" sz="3200" dirty="0"/>
              <a:t> to be strong and active who is now sitting on the sidelines.</a:t>
            </a:r>
          </a:p>
          <a:p>
            <a:pPr marL="68580" indent="0">
              <a:lnSpc>
                <a:spcPct val="90000"/>
              </a:lnSpc>
              <a:buNone/>
            </a:pPr>
            <a:endParaRPr lang="en-US" sz="11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170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uiExpand="1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274638"/>
            <a:ext cx="3886200" cy="4144962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400" b="1" dirty="0">
                <a:latin typeface="Arial" pitchFamily="34" charset="0"/>
                <a:cs typeface="Times New Roman" pitchFamily="18" charset="0"/>
              </a:rPr>
              <a:t>Symptoms Of A Weakening Faith</a:t>
            </a:r>
            <a:endParaRPr lang="en-US" sz="44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924800" y="4495800"/>
            <a:ext cx="2590800" cy="167640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3600" b="1" u="sng" dirty="0"/>
              <a:t>Hope</a:t>
            </a:r>
          </a:p>
          <a:p>
            <a:pPr marL="68580" indent="0" algn="ctr">
              <a:buNone/>
            </a:pPr>
            <a:r>
              <a:rPr lang="en-US" sz="3600" b="1" dirty="0"/>
              <a:t>Faith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74" y="1386220"/>
            <a:ext cx="4146107" cy="310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2223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04800"/>
            <a:ext cx="7696200" cy="10668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Becoming resistant to change.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2971800" y="1295400"/>
            <a:ext cx="9067800" cy="4495800"/>
          </a:xfrm>
        </p:spPr>
        <p:txBody>
          <a:bodyPr>
            <a:normAutofit/>
          </a:bodyPr>
          <a:lstStyle/>
          <a:p>
            <a:r>
              <a:rPr lang="en-US" sz="2800" dirty="0"/>
              <a:t>As we get older we start to resist changing our ways. </a:t>
            </a:r>
          </a:p>
          <a:p>
            <a:r>
              <a:rPr lang="en-US" sz="3200" dirty="0"/>
              <a:t>For our faith to grow we must expect &amp; embrace changes in our spiritual development.</a:t>
            </a:r>
          </a:p>
          <a:p>
            <a:r>
              <a:rPr lang="en-US" sz="3200" dirty="0"/>
              <a:t>To resist change is to resist growth.</a:t>
            </a:r>
          </a:p>
          <a:p>
            <a:r>
              <a:rPr lang="en-US" sz="3200" dirty="0"/>
              <a:t>The biggest change that we can &amp; </a:t>
            </a:r>
            <a:r>
              <a:rPr lang="en-US" sz="3200" u="sng" dirty="0"/>
              <a:t>should</a:t>
            </a:r>
            <a:r>
              <a:rPr lang="en-US" sz="3200" dirty="0"/>
              <a:t> look forward to is</a:t>
            </a:r>
          </a:p>
          <a:p>
            <a:pPr marL="68580" indent="0" algn="r">
              <a:buNone/>
            </a:pPr>
            <a:r>
              <a:rPr lang="en-US" sz="4800" b="1" i="1" dirty="0"/>
              <a:t>1 Corinthians 15:51-58</a:t>
            </a:r>
            <a:endParaRPr lang="en-US" sz="4800" b="1" i="1" dirty="0"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4" y="3871984"/>
            <a:ext cx="2705986" cy="29629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uiExpand="1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11582400" cy="1417638"/>
          </a:xfrm>
        </p:spPr>
        <p:txBody>
          <a:bodyPr>
            <a:normAutofit/>
          </a:bodyPr>
          <a:lstStyle/>
          <a:p>
            <a:r>
              <a:rPr lang="en-US" sz="4000" dirty="0"/>
              <a:t>Focusing &amp; emphasizing the wrong things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6324601" cy="4191000"/>
          </a:xfrm>
        </p:spPr>
        <p:txBody>
          <a:bodyPr>
            <a:noAutofit/>
          </a:bodyPr>
          <a:lstStyle/>
          <a:p>
            <a:r>
              <a:rPr lang="en-US" sz="3200" dirty="0"/>
              <a:t>Taking  the Convenient &amp; Immediate life instead of Eternal Life.  </a:t>
            </a:r>
          </a:p>
          <a:p>
            <a:r>
              <a:rPr lang="en-US" sz="3200" dirty="0"/>
              <a:t>We can forget the reason why we are here...TO BE USEFUL .. Not to collect stuff!</a:t>
            </a:r>
          </a:p>
          <a:p>
            <a:pPr marL="68580" indent="0">
              <a:buNone/>
            </a:pPr>
            <a:endParaRPr lang="en-US" sz="3200" dirty="0"/>
          </a:p>
          <a:p>
            <a:pPr marL="68580" indent="0">
              <a:buNone/>
            </a:pPr>
            <a:endParaRPr lang="en-US" sz="1800" dirty="0"/>
          </a:p>
          <a:p>
            <a:pPr eaLnBrk="1" hangingPunct="1"/>
            <a:endParaRPr lang="en-US" sz="5400" b="1" i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714501"/>
            <a:ext cx="4343399" cy="3619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uiExpand="1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900" y="1399917"/>
            <a:ext cx="3213100" cy="4876800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94488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Letting up on </a:t>
            </a:r>
            <a:r>
              <a:rPr lang="en-US" sz="4000" u="sng" dirty="0"/>
              <a:t>personal</a:t>
            </a:r>
            <a:r>
              <a:rPr lang="en-US" sz="4000" dirty="0"/>
              <a:t> Bible reading </a:t>
            </a:r>
            <a:endParaRPr lang="en-US" sz="4000" b="1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33730"/>
            <a:ext cx="7391400" cy="3657600"/>
          </a:xfrm>
        </p:spPr>
        <p:txBody>
          <a:bodyPr/>
          <a:lstStyle/>
          <a:p>
            <a:r>
              <a:rPr lang="en-US" sz="4000" dirty="0"/>
              <a:t>Not to be confused with regularly scheduled </a:t>
            </a:r>
            <a:r>
              <a:rPr lang="en-US" sz="4000" u="sng" dirty="0"/>
              <a:t>group</a:t>
            </a:r>
            <a:r>
              <a:rPr lang="en-US" sz="4000" dirty="0"/>
              <a:t> study.</a:t>
            </a:r>
          </a:p>
          <a:p>
            <a:r>
              <a:rPr lang="en-US" sz="4000" dirty="0"/>
              <a:t>Missing scheduled group study is advanced signs.</a:t>
            </a:r>
          </a:p>
          <a:p>
            <a:pPr eaLnBrk="1" hangingPunct="1">
              <a:buFontTx/>
              <a:buNone/>
            </a:pPr>
            <a:endParaRPr lang="en-US" b="1" i="1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274638"/>
            <a:ext cx="3886200" cy="4144962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400" b="1" dirty="0">
                <a:latin typeface="Arial" pitchFamily="34" charset="0"/>
                <a:cs typeface="Times New Roman" pitchFamily="18" charset="0"/>
              </a:rPr>
              <a:t>Results Of Letting Up</a:t>
            </a:r>
            <a:endParaRPr lang="en-US" sz="44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924800" y="4495800"/>
            <a:ext cx="2590800" cy="167640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3600" b="1" u="sng" dirty="0"/>
              <a:t>Hope</a:t>
            </a:r>
          </a:p>
          <a:p>
            <a:pPr marL="68580" indent="0" algn="ctr">
              <a:buNone/>
            </a:pPr>
            <a:r>
              <a:rPr lang="en-US" sz="3600" b="1" dirty="0"/>
              <a:t>Faith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74" y="1386220"/>
            <a:ext cx="4146107" cy="310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527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0"/>
            <a:ext cx="11811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We become inactive... &amp; inactivity turns into atrophy.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371600"/>
            <a:ext cx="12115800" cy="4572000"/>
          </a:xfrm>
        </p:spPr>
        <p:txBody>
          <a:bodyPr>
            <a:normAutofit/>
          </a:bodyPr>
          <a:lstStyle/>
          <a:p>
            <a:r>
              <a:rPr lang="en-US" sz="3200" dirty="0"/>
              <a:t>We start to look for someone to do our work for us.</a:t>
            </a:r>
          </a:p>
          <a:p>
            <a:r>
              <a:rPr lang="en-US" sz="3200" dirty="0"/>
              <a:t>Instead of “Here I am, send me.”  We now sing, “Can’t somebody else do it?”</a:t>
            </a:r>
          </a:p>
          <a:p>
            <a:r>
              <a:rPr lang="en-US" sz="3200" dirty="0"/>
              <a:t>What if Paul had this attitude?  There would be no 2nd Timothy epistle</a:t>
            </a:r>
          </a:p>
          <a:p>
            <a:r>
              <a:rPr lang="en-US" sz="3200" dirty="0"/>
              <a:t>What if John had that attitude?  No book of Revelation.  </a:t>
            </a:r>
          </a:p>
          <a:p>
            <a:pPr marL="68580" indent="0">
              <a:buNone/>
            </a:pPr>
            <a:endParaRPr lang="en-US" b="1" i="1" dirty="0">
              <a:cs typeface="Times New Roman" pitchFamily="18" charset="0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86800" y="4229101"/>
            <a:ext cx="3505200" cy="262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274638"/>
            <a:ext cx="3886200" cy="4144962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400" b="1" dirty="0">
                <a:latin typeface="Arial" pitchFamily="34" charset="0"/>
                <a:cs typeface="Times New Roman" pitchFamily="18" charset="0"/>
              </a:rPr>
              <a:t>How To Maintain a Persistent Faith</a:t>
            </a:r>
            <a:endParaRPr lang="en-US" sz="44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924800" y="4495800"/>
            <a:ext cx="2590800" cy="167640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3600" b="1" u="sng" dirty="0"/>
              <a:t>Hope</a:t>
            </a:r>
          </a:p>
          <a:p>
            <a:pPr marL="68580" indent="0" algn="ctr">
              <a:buNone/>
            </a:pPr>
            <a:r>
              <a:rPr lang="en-US" sz="3600" b="1" dirty="0"/>
              <a:t>Faith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74" y="1386220"/>
            <a:ext cx="4146107" cy="310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9070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7772400" cy="838200"/>
          </a:xfrm>
        </p:spPr>
        <p:txBody>
          <a:bodyPr>
            <a:normAutofit/>
          </a:bodyPr>
          <a:lstStyle/>
          <a:p>
            <a:r>
              <a:rPr lang="en-US" sz="4800" b="1" i="1" dirty="0"/>
              <a:t>2 Peter 3:18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12039600" cy="4953000"/>
          </a:xfrm>
        </p:spPr>
        <p:txBody>
          <a:bodyPr>
            <a:normAutofit/>
          </a:bodyPr>
          <a:lstStyle/>
          <a:p>
            <a:r>
              <a:rPr lang="en-US" sz="3200" dirty="0"/>
              <a:t>Read your Bible like a new convert.</a:t>
            </a:r>
          </a:p>
          <a:p>
            <a:r>
              <a:rPr lang="en-US" sz="3200" dirty="0"/>
              <a:t>Pray for Wisdom &amp; Opportunities to teach. </a:t>
            </a:r>
          </a:p>
          <a:p>
            <a:r>
              <a:rPr lang="en-US" sz="3200" dirty="0"/>
              <a:t>Realize that there is no such thing as RETIREMENT in the Lord’s vineyard.</a:t>
            </a:r>
          </a:p>
          <a:p>
            <a:r>
              <a:rPr lang="en-US" sz="3200" dirty="0"/>
              <a:t>Do all you can do to be all you can be.</a:t>
            </a:r>
          </a:p>
          <a:p>
            <a:r>
              <a:rPr lang="en-US" sz="3200" dirty="0"/>
              <a:t>And whatever you do, do it heartily as to the Lord and not unto men.</a:t>
            </a:r>
          </a:p>
          <a:p>
            <a:r>
              <a:rPr lang="en-US" sz="3200" dirty="0"/>
              <a:t>Get right with God &amp; Do It Now!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uiExpand="1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8288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sz="2700" b="1" i="1" dirty="0"/>
              <a:t>[2 Corinthians 13:5]</a:t>
            </a:r>
            <a:r>
              <a:rPr lang="en-US" sz="2700" dirty="0"/>
              <a:t> </a:t>
            </a:r>
            <a:r>
              <a:rPr lang="en-US" b="1" i="1" dirty="0"/>
              <a:t>Examine yourselves whether you be in the faith...</a:t>
            </a:r>
            <a:endParaRPr lang="en-US" dirty="0"/>
          </a:p>
        </p:txBody>
      </p:sp>
      <p:sp>
        <p:nvSpPr>
          <p:cNvPr id="63493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9677400" cy="2895601"/>
          </a:xfrm>
        </p:spPr>
        <p:txBody>
          <a:bodyPr>
            <a:normAutofit/>
          </a:bodyPr>
          <a:lstStyle/>
          <a:p>
            <a:r>
              <a:rPr lang="en-US" sz="4300" b="1" i="1" dirty="0"/>
              <a:t>[Titus 1:13]</a:t>
            </a:r>
            <a:r>
              <a:rPr lang="en-US" sz="4300" dirty="0"/>
              <a:t> </a:t>
            </a:r>
            <a:r>
              <a:rPr lang="en-US" sz="4300" b="1" i="1" dirty="0"/>
              <a:t>Rebuke them sharply that they mat be </a:t>
            </a:r>
            <a:r>
              <a:rPr lang="en-US" sz="4300" b="1" i="1" u="sng" dirty="0"/>
              <a:t>sound</a:t>
            </a:r>
            <a:r>
              <a:rPr lang="en-US" sz="4300" b="1" i="1" dirty="0"/>
              <a:t> in the faith.</a:t>
            </a:r>
            <a:endParaRPr lang="en-US" sz="4300" dirty="0"/>
          </a:p>
          <a:p>
            <a:r>
              <a:rPr lang="en-US" sz="4300" dirty="0"/>
              <a:t>Self- examination is necessary to be &amp; stay  “Sound in the faith”</a:t>
            </a:r>
          </a:p>
          <a:p>
            <a:pPr marL="6858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80625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danger</a:t>
            </a:r>
            <a:r>
              <a:rPr lang="en-US" sz="6000" dirty="0"/>
              <a:t>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2133600"/>
            <a:ext cx="5867400" cy="4191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6000" dirty="0"/>
              <a:t>People can lose conviction &amp; run out of gas.</a:t>
            </a:r>
          </a:p>
          <a:p>
            <a:pPr eaLnBrk="1" hangingPunct="1"/>
            <a:endParaRPr lang="en-US" sz="2800" dirty="0"/>
          </a:p>
        </p:txBody>
      </p:sp>
      <p:pic>
        <p:nvPicPr>
          <p:cNvPr id="5124" name="Picture 5"/>
          <p:cNvPicPr>
            <a:picLocks noGrp="1" noChangeAspect="1" noChangeArrowheads="1"/>
          </p:cNvPicPr>
          <p:nvPr>
            <p:ph type="clipArt"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66" b="19882"/>
          <a:stretch/>
        </p:blipFill>
        <p:spPr>
          <a:xfrm>
            <a:off x="8915400" y="228600"/>
            <a:ext cx="2625954" cy="2930371"/>
          </a:xfr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828800" y="274638"/>
            <a:ext cx="8153400" cy="1143000"/>
          </a:xfrm>
        </p:spPr>
        <p:txBody>
          <a:bodyPr>
            <a:normAutofit/>
          </a:bodyPr>
          <a:lstStyle/>
          <a:p>
            <a:r>
              <a:rPr lang="en-US" sz="4800" b="1" i="1" dirty="0"/>
              <a:t>[Hebrews 2:1]</a:t>
            </a:r>
            <a:endParaRPr lang="en-US" sz="4800" dirty="0"/>
          </a:p>
        </p:txBody>
      </p:sp>
      <p:sp>
        <p:nvSpPr>
          <p:cNvPr id="63493" name="Rectangle 5"/>
          <p:cNvSpPr>
            <a:spLocks noGrp="1" noChangeArrowheads="1"/>
          </p:cNvSpPr>
          <p:nvPr>
            <p:ph idx="1"/>
          </p:nvPr>
        </p:nvSpPr>
        <p:spPr>
          <a:xfrm>
            <a:off x="0" y="1442448"/>
            <a:ext cx="8077200" cy="4800600"/>
          </a:xfrm>
        </p:spPr>
        <p:txBody>
          <a:bodyPr>
            <a:normAutofit/>
          </a:bodyPr>
          <a:lstStyle/>
          <a:p>
            <a:r>
              <a:rPr lang="en-US" sz="2800" b="1" i="1" dirty="0"/>
              <a:t>We ought to give the more earnest heed to the things we have heard, lest at any time we should let them slip.....</a:t>
            </a:r>
            <a:r>
              <a:rPr lang="en-US" sz="2800" dirty="0"/>
              <a:t> Departure does not come overnight.</a:t>
            </a:r>
          </a:p>
          <a:p>
            <a:r>
              <a:rPr lang="en-US" sz="2800" dirty="0"/>
              <a:t>Like a boat caught drifting in a current...You may have a problem and just not know it.</a:t>
            </a:r>
          </a:p>
          <a:p>
            <a:r>
              <a:rPr lang="en-US" sz="2800" b="1" cap="all" dirty="0"/>
              <a:t>temptation</a:t>
            </a:r>
            <a:r>
              <a:rPr lang="en-US" sz="2800" dirty="0"/>
              <a:t>:  People let up on Bible study because  </a:t>
            </a:r>
            <a:r>
              <a:rPr lang="en-US" sz="3600" dirty="0"/>
              <a:t>“I already know it”</a:t>
            </a:r>
            <a:endParaRPr lang="en-US" sz="2400" dirty="0"/>
          </a:p>
          <a:p>
            <a:pPr eaLnBrk="1" hangingPunct="1"/>
            <a:endParaRPr 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6892CA-158F-B20B-1E47-36944E95D7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795" y="2743200"/>
            <a:ext cx="4127205" cy="41272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en-US" sz="4400" b="1" dirty="0">
                <a:latin typeface="Arial" pitchFamily="34" charset="0"/>
                <a:cs typeface="Times New Roman" pitchFamily="18" charset="0"/>
              </a:rPr>
              <a:t>Reminders About Faith</a:t>
            </a:r>
            <a:endParaRPr lang="en-US" sz="44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019800" y="1828800"/>
            <a:ext cx="5105400" cy="3810000"/>
          </a:xfrm>
        </p:spPr>
        <p:txBody>
          <a:bodyPr>
            <a:normAutofit/>
          </a:bodyPr>
          <a:lstStyle/>
          <a:p>
            <a:r>
              <a:rPr lang="en-US" sz="5200" b="1" i="1" dirty="0"/>
              <a:t>Hebrew 11:1</a:t>
            </a:r>
          </a:p>
          <a:p>
            <a:pPr marL="68580" indent="0" algn="ctr">
              <a:buNone/>
            </a:pPr>
            <a:r>
              <a:rPr lang="en-US" sz="7200" b="1" u="sng" dirty="0"/>
              <a:t>Hope</a:t>
            </a:r>
          </a:p>
          <a:p>
            <a:pPr marL="68580" indent="0" algn="ctr">
              <a:buNone/>
            </a:pPr>
            <a:r>
              <a:rPr lang="en-US" sz="7200" b="1" dirty="0"/>
              <a:t>Faith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74" y="1386220"/>
            <a:ext cx="4146107" cy="310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4090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8305800" cy="868362"/>
          </a:xfrm>
        </p:spPr>
        <p:txBody>
          <a:bodyPr>
            <a:normAutofit fontScale="90000"/>
          </a:bodyPr>
          <a:lstStyle/>
          <a:p>
            <a:r>
              <a:rPr lang="en-US" sz="5400" b="1" i="1" dirty="0"/>
              <a:t>Romans 10:17</a:t>
            </a:r>
            <a:endParaRPr lang="en-US" sz="54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7772400" cy="4419600"/>
          </a:xfrm>
        </p:spPr>
        <p:txBody>
          <a:bodyPr/>
          <a:lstStyle/>
          <a:p>
            <a:r>
              <a:rPr lang="en-US" sz="4000" dirty="0"/>
              <a:t>Some people don’t want to hear 1st Principles lessons.   </a:t>
            </a:r>
          </a:p>
          <a:p>
            <a:r>
              <a:rPr lang="en-US" sz="4000" dirty="0"/>
              <a:t>“I don’t need that anymore.”</a:t>
            </a:r>
          </a:p>
          <a:p>
            <a:r>
              <a:rPr lang="en-US" sz="4000" dirty="0"/>
              <a:t>We </a:t>
            </a:r>
            <a:r>
              <a:rPr lang="en-US" sz="4000" u="sng" dirty="0"/>
              <a:t>need</a:t>
            </a:r>
            <a:r>
              <a:rPr lang="en-US" sz="4000" dirty="0"/>
              <a:t> to hear all of it to keep the well from going dry.</a:t>
            </a:r>
          </a:p>
          <a:p>
            <a:pPr marL="68580" indent="0">
              <a:lnSpc>
                <a:spcPct val="90000"/>
              </a:lnSpc>
              <a:buNone/>
            </a:pP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1905000"/>
            <a:ext cx="3581400" cy="337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8820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10820400" cy="868362"/>
          </a:xfrm>
        </p:spPr>
        <p:txBody>
          <a:bodyPr>
            <a:normAutofit/>
          </a:bodyPr>
          <a:lstStyle/>
          <a:p>
            <a:r>
              <a:rPr lang="en-US" dirty="0"/>
              <a:t>Faith has Degrees.  What kind do you have?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95400"/>
            <a:ext cx="8229600" cy="4267200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The Centurion had </a:t>
            </a:r>
            <a:r>
              <a:rPr lang="en-US" sz="3200" u="sng" dirty="0"/>
              <a:t>great</a:t>
            </a:r>
            <a:r>
              <a:rPr lang="en-US" sz="3200" dirty="0"/>
              <a:t> faith in Matthew 8. </a:t>
            </a:r>
          </a:p>
          <a:p>
            <a:r>
              <a:rPr lang="en-US" sz="3200" dirty="0"/>
              <a:t>Romans 4:19 …</a:t>
            </a:r>
            <a:r>
              <a:rPr lang="en-US" sz="3200" b="1" i="1" dirty="0"/>
              <a:t>being not </a:t>
            </a:r>
            <a:r>
              <a:rPr lang="en-US" sz="3200" b="1" i="1" u="sng" dirty="0"/>
              <a:t>weak</a:t>
            </a:r>
            <a:r>
              <a:rPr lang="en-US" sz="3200" b="1" i="1" dirty="0"/>
              <a:t> in faith.</a:t>
            </a:r>
            <a:endParaRPr lang="en-US" sz="3200" dirty="0"/>
          </a:p>
          <a:p>
            <a:r>
              <a:rPr lang="en-US" sz="3200" dirty="0"/>
              <a:t>Matthew 6:30 …</a:t>
            </a:r>
            <a:r>
              <a:rPr lang="en-US" sz="3200" b="1" i="1" dirty="0"/>
              <a:t>O Ye of </a:t>
            </a:r>
            <a:r>
              <a:rPr lang="en-US" sz="3200" b="1" i="1" u="sng" dirty="0"/>
              <a:t>little</a:t>
            </a:r>
            <a:r>
              <a:rPr lang="en-US" sz="3200" b="1" i="1" dirty="0"/>
              <a:t> faith.</a:t>
            </a:r>
            <a:endParaRPr lang="en-US" sz="3200" dirty="0"/>
          </a:p>
          <a:p>
            <a:r>
              <a:rPr lang="en-US" sz="3200" dirty="0"/>
              <a:t>Galatians 5:6 … a </a:t>
            </a:r>
            <a:r>
              <a:rPr lang="en-US" sz="3200" b="1" i="1" u="sng" dirty="0"/>
              <a:t>working</a:t>
            </a:r>
            <a:r>
              <a:rPr lang="en-US" sz="3200" b="1" i="1" dirty="0"/>
              <a:t> faith</a:t>
            </a:r>
            <a:endParaRPr lang="en-US" sz="3200" dirty="0"/>
          </a:p>
          <a:p>
            <a:r>
              <a:rPr lang="en-US" sz="3200" dirty="0"/>
              <a:t>Then there’s dead faith.  </a:t>
            </a:r>
          </a:p>
          <a:p>
            <a:pPr marL="68580" indent="0" algn="ctr">
              <a:buNone/>
            </a:pPr>
            <a:r>
              <a:rPr lang="en-US" sz="6000" b="1" i="1" dirty="0"/>
              <a:t>James 2:19 &amp; 20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Faith must grow. </a:t>
            </a:r>
            <a:endParaRPr lang="en-US" sz="48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266700" y="1295400"/>
            <a:ext cx="10058400" cy="4038599"/>
          </a:xfrm>
        </p:spPr>
        <p:txBody>
          <a:bodyPr>
            <a:noAutofit/>
          </a:bodyPr>
          <a:lstStyle/>
          <a:p>
            <a:r>
              <a:rPr lang="en-US" sz="3600" dirty="0"/>
              <a:t>If you’re not growing, you’re dying.</a:t>
            </a:r>
          </a:p>
          <a:p>
            <a:r>
              <a:rPr lang="en-US" sz="3600" dirty="0"/>
              <a:t>It is a continual process</a:t>
            </a:r>
            <a:r>
              <a:rPr lang="en-US" sz="3600" b="1" i="1" dirty="0"/>
              <a:t>...</a:t>
            </a:r>
          </a:p>
          <a:p>
            <a:pPr marL="68580" indent="0">
              <a:buNone/>
            </a:pPr>
            <a:r>
              <a:rPr lang="en-US" sz="4800" b="1" i="1" dirty="0"/>
              <a:t>1 Peter 2:2</a:t>
            </a:r>
            <a:endParaRPr lang="en-US" sz="4800" dirty="0"/>
          </a:p>
          <a:p>
            <a:pPr marL="68580" indent="0">
              <a:buNone/>
            </a:pPr>
            <a:r>
              <a:rPr lang="en-US" sz="4800" b="1" i="1" dirty="0"/>
              <a:t>2 Thessalonians 1:3</a:t>
            </a:r>
            <a:endParaRPr lang="en-US" sz="4800" dirty="0"/>
          </a:p>
          <a:p>
            <a:r>
              <a:rPr lang="en-US" sz="3600" dirty="0"/>
              <a:t>Our faith should be always abounding</a:t>
            </a:r>
          </a:p>
          <a:p>
            <a:pPr marL="68580" indent="0" algn="ctr">
              <a:buNone/>
            </a:pPr>
            <a:r>
              <a:rPr lang="en-US" sz="4800" b="1" i="1" dirty="0"/>
              <a:t>1 Corinthians 15:58</a:t>
            </a:r>
            <a:endParaRPr lang="en-US" sz="3600" dirty="0"/>
          </a:p>
          <a:p>
            <a:pPr eaLnBrk="1" hangingPunct="1"/>
            <a:endParaRPr lang="en-US" sz="6000" b="1" i="1" dirty="0"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77400" y="147908"/>
            <a:ext cx="2270125" cy="2904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719" y="137319"/>
            <a:ext cx="7848600" cy="944562"/>
          </a:xfrm>
        </p:spPr>
        <p:txBody>
          <a:bodyPr>
            <a:normAutofit/>
          </a:bodyPr>
          <a:lstStyle/>
          <a:p>
            <a:r>
              <a:rPr lang="en-US" dirty="0"/>
              <a:t>Faith does not stand still.</a:t>
            </a:r>
            <a:endParaRPr lang="en-US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001000" cy="4876800"/>
          </a:xfrm>
        </p:spPr>
        <p:txBody>
          <a:bodyPr>
            <a:normAutofit/>
          </a:bodyPr>
          <a:lstStyle/>
          <a:p>
            <a:r>
              <a:rPr lang="en-US" sz="4000" dirty="0"/>
              <a:t>What happens if you take your foot off of the accelerator when you are going up a hill?   </a:t>
            </a:r>
          </a:p>
          <a:p>
            <a:r>
              <a:rPr lang="en-US" sz="4000" dirty="0"/>
              <a:t>A neutral faith is a drifting faith.</a:t>
            </a:r>
          </a:p>
          <a:p>
            <a:r>
              <a:rPr lang="en-US" sz="4000" dirty="0"/>
              <a:t>This is not pleasing to God</a:t>
            </a:r>
            <a:r>
              <a:rPr lang="en-US" sz="2800" dirty="0"/>
              <a:t>... </a:t>
            </a:r>
          </a:p>
          <a:p>
            <a:pPr marL="68580" indent="0" algn="ctr">
              <a:buNone/>
            </a:pPr>
            <a:r>
              <a:rPr lang="en-US" sz="5400" b="1" i="1" dirty="0"/>
              <a:t>Hebrews 5:12-14</a:t>
            </a:r>
            <a:endParaRPr lang="en-US" sz="12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1" t="4656" b="7173"/>
          <a:stretch/>
        </p:blipFill>
        <p:spPr>
          <a:xfrm>
            <a:off x="8305800" y="237424"/>
            <a:ext cx="3759430" cy="400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4414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uiExpand="1" build="p" autoUpdateAnimBg="0"/>
    </p:bld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887</TotalTime>
  <Words>662</Words>
  <Application>Microsoft Office PowerPoint</Application>
  <PresentationFormat>Widescreen</PresentationFormat>
  <Paragraphs>80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Gill Sans MT</vt:lpstr>
      <vt:lpstr>Times New Roman</vt:lpstr>
      <vt:lpstr>Wingdings 3</vt:lpstr>
      <vt:lpstr>Urban Pop</vt:lpstr>
      <vt:lpstr>Maintaining a Persistent Faith</vt:lpstr>
      <vt:lpstr>[2 Corinthians 13:5] Examine yourselves whether you be in the faith...</vt:lpstr>
      <vt:lpstr>danger:</vt:lpstr>
      <vt:lpstr>[Hebrews 2:1]</vt:lpstr>
      <vt:lpstr>Reminders About Faith</vt:lpstr>
      <vt:lpstr>Romans 10:17</vt:lpstr>
      <vt:lpstr>Faith has Degrees.  What kind do you have?</vt:lpstr>
      <vt:lpstr>Faith must grow. </vt:lpstr>
      <vt:lpstr>Faith does not stand still.</vt:lpstr>
      <vt:lpstr>Sad situations: </vt:lpstr>
      <vt:lpstr>Symptoms Of A Weakening Faith</vt:lpstr>
      <vt:lpstr>Becoming resistant to change.</vt:lpstr>
      <vt:lpstr>Focusing &amp; emphasizing the wrong things </vt:lpstr>
      <vt:lpstr>Letting up on personal Bible reading </vt:lpstr>
      <vt:lpstr>Results Of Letting Up</vt:lpstr>
      <vt:lpstr>We become inactive... &amp; inactivity turns into atrophy.</vt:lpstr>
      <vt:lpstr>How To Maintain a Persistent Faith</vt:lpstr>
      <vt:lpstr>2 Peter 3:18</vt:lpstr>
    </vt:vector>
  </TitlesOfParts>
  <Company>Maxx Computers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To Plan “B”</dc:title>
  <dc:creator>Bill McIlvain</dc:creator>
  <cp:lastModifiedBy>Bill McIlvain</cp:lastModifiedBy>
  <cp:revision>35</cp:revision>
  <cp:lastPrinted>1601-01-01T00:00:00Z</cp:lastPrinted>
  <dcterms:created xsi:type="dcterms:W3CDTF">2007-06-24T02:57:33Z</dcterms:created>
  <dcterms:modified xsi:type="dcterms:W3CDTF">2024-01-13T22:40:38Z</dcterms:modified>
</cp:coreProperties>
</file>