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5" r:id="rId3"/>
    <p:sldId id="273" r:id="rId4"/>
    <p:sldId id="281" r:id="rId5"/>
    <p:sldId id="264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5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46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3" y="4754880"/>
            <a:ext cx="12192003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8" y="4724400"/>
            <a:ext cx="12188827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3" cy="1143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3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2"/>
            <a:ext cx="3200400" cy="1990725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5" y="2362200"/>
            <a:ext cx="3200400" cy="1993392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5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7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2" y="4114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39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3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4"/>
            <a:ext cx="4572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4"/>
            <a:ext cx="4572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2"/>
            <a:ext cx="3200400" cy="1990725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3" y="685800"/>
            <a:ext cx="7239001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7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4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p:transition spd="slow">
    <p:push dir="u"/>
  </p:transition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100000"/>
        <a:buFont typeface="Arial" pitchFamily="34" charset="0"/>
        <a:buChar char="▪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itchFamily="34" charset="0"/>
        <a:buChar char="▪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itchFamily="34" charset="0"/>
        <a:buChar char="▪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itchFamily="34" charset="0"/>
        <a:buChar char="▪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itchFamily="34" charset="0"/>
        <a:buChar char="▪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Sunshine And Rain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/>
              <a:t>Reading – Matthew 5:38-48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9033-9530-5C06-D642-1715ECDA3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42861"/>
            <a:ext cx="6269136" cy="46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057" y="2136169"/>
            <a:ext cx="3216457" cy="1993392"/>
          </a:xfrm>
        </p:spPr>
        <p:txBody>
          <a:bodyPr>
            <a:normAutofit/>
          </a:bodyPr>
          <a:lstStyle/>
          <a:p>
            <a:r>
              <a:rPr lang="en-US" sz="4400" b="1" dirty="0"/>
              <a:t>To Keep One Humble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7821" y="2362200"/>
            <a:ext cx="4520750" cy="51609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Sunshine &amp; Rain Serves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7" y="1228419"/>
            <a:ext cx="2335818" cy="4535128"/>
          </a:xfrm>
        </p:spPr>
      </p:pic>
    </p:spTree>
    <p:extLst>
      <p:ext uri="{BB962C8B-B14F-4D97-AF65-F5344CB8AC3E}">
        <p14:creationId xmlns:p14="http://schemas.microsoft.com/office/powerpoint/2010/main" val="21345672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8599" y="225947"/>
            <a:ext cx="6195194" cy="675771"/>
          </a:xfrm>
        </p:spPr>
        <p:txBody>
          <a:bodyPr>
            <a:normAutofit/>
          </a:bodyPr>
          <a:lstStyle/>
          <a:p>
            <a:r>
              <a:rPr lang="en-US" sz="3600" b="1" dirty="0"/>
              <a:t>Paul Serves as Our Example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4804" y="1017050"/>
            <a:ext cx="8496729" cy="529526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He was highly educated, intellectual, socially prominent &amp; zealous. You might say he “had it all.”</a:t>
            </a:r>
          </a:p>
          <a:p>
            <a:r>
              <a:rPr lang="en-US" sz="3600" dirty="0"/>
              <a:t>Then he was privileged with actually being handpicked &amp; taught by Jesus.</a:t>
            </a:r>
          </a:p>
          <a:p>
            <a:r>
              <a:rPr lang="en-US" sz="3600" dirty="0"/>
              <a:t>He was permitted to see visions (2 Corinthians 12): </a:t>
            </a:r>
          </a:p>
          <a:p>
            <a:r>
              <a:rPr lang="en-US" sz="3600" dirty="0"/>
              <a:t>Wrote 13 NT epistles. </a:t>
            </a:r>
          </a:p>
          <a:p>
            <a:r>
              <a:rPr lang="en-US" sz="3600" dirty="0"/>
              <a:t>He established more churches than anyone else that we know of.</a:t>
            </a:r>
          </a:p>
          <a:p>
            <a:r>
              <a:rPr lang="en-US" sz="3600" dirty="0"/>
              <a:t>If any had opportunity to boast, he could. </a:t>
            </a:r>
          </a:p>
          <a:p>
            <a:pPr marL="34290" indent="0" algn="ctr">
              <a:buNone/>
            </a:pPr>
            <a:r>
              <a:rPr lang="en-US" sz="4000" b="1" i="1" dirty="0"/>
              <a:t>(2 Corinthians 11:21-28)</a:t>
            </a:r>
            <a:endParaRPr lang="en-US" sz="44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9A2AA-2416-AEAB-F103-0E647EB1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r="12764" b="9775"/>
          <a:stretch/>
        </p:blipFill>
        <p:spPr>
          <a:xfrm>
            <a:off x="8979614" y="2153128"/>
            <a:ext cx="3198846" cy="26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076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8599" y="225947"/>
            <a:ext cx="6195194" cy="675771"/>
          </a:xfrm>
        </p:spPr>
        <p:txBody>
          <a:bodyPr>
            <a:normAutofit/>
          </a:bodyPr>
          <a:lstStyle/>
          <a:p>
            <a:r>
              <a:rPr lang="en-US" sz="3600" b="1" dirty="0"/>
              <a:t>Paul Serves as Our Example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1933" y="1017050"/>
            <a:ext cx="9561758" cy="5295260"/>
          </a:xfrm>
        </p:spPr>
        <p:txBody>
          <a:bodyPr>
            <a:normAutofit/>
          </a:bodyPr>
          <a:lstStyle/>
          <a:p>
            <a:r>
              <a:rPr lang="en-US" sz="2000" dirty="0"/>
              <a:t>Everything that happened to him seemed to improve to his spiritual advantage.</a:t>
            </a:r>
          </a:p>
          <a:p>
            <a:r>
              <a:rPr lang="en-US" sz="2000" dirty="0"/>
              <a:t>So how does God respond?</a:t>
            </a:r>
          </a:p>
          <a:p>
            <a:pPr marL="34290" indent="0" algn="ctr">
              <a:buNone/>
            </a:pPr>
            <a:r>
              <a:rPr lang="en-US" sz="5400" b="1" i="1" dirty="0"/>
              <a:t>(2 Corinthians 12:7-9)</a:t>
            </a:r>
            <a:endParaRPr lang="en-US" sz="5400" dirty="0"/>
          </a:p>
          <a:p>
            <a:r>
              <a:rPr lang="en-US" sz="2800" dirty="0"/>
              <a:t>This thorn accomplished God's purpose. </a:t>
            </a:r>
          </a:p>
          <a:p>
            <a:r>
              <a:rPr lang="en-US" sz="2800" dirty="0"/>
              <a:t>That’s why Paul said; </a:t>
            </a:r>
            <a:r>
              <a:rPr lang="en-US" sz="2800" b="1" i="1" dirty="0"/>
              <a:t>Therefore I take pleasure in infirmities, in reproaches, in needs, in persecutions, in distresses, for Christ's sake</a:t>
            </a:r>
            <a:r>
              <a:rPr lang="en-US" sz="2800" dirty="0"/>
              <a:t>. (v. 10).</a:t>
            </a:r>
          </a:p>
          <a:p>
            <a:r>
              <a:rPr lang="en-US" sz="2800" dirty="0"/>
              <a:t>What attitude do we show toward infirmities?  Complain? Cry?  Or do we draw nearer to God in prayer?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690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28" y="2249184"/>
            <a:ext cx="3216457" cy="1993392"/>
          </a:xfrm>
        </p:spPr>
        <p:txBody>
          <a:bodyPr>
            <a:normAutofit/>
          </a:bodyPr>
          <a:lstStyle/>
          <a:p>
            <a:r>
              <a:rPr lang="en-US" sz="4400" b="1" dirty="0"/>
              <a:t>To Correct God’s Children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6805" y="1843548"/>
            <a:ext cx="4621217" cy="51609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Sunshine &amp; Rain Serves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7" y="1228419"/>
            <a:ext cx="2335818" cy="4535128"/>
          </a:xfrm>
        </p:spPr>
      </p:pic>
    </p:spTree>
    <p:extLst>
      <p:ext uri="{BB962C8B-B14F-4D97-AF65-F5344CB8AC3E}">
        <p14:creationId xmlns:p14="http://schemas.microsoft.com/office/powerpoint/2010/main" val="39510818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564" y="1"/>
            <a:ext cx="7850229" cy="901718"/>
          </a:xfrm>
        </p:spPr>
        <p:txBody>
          <a:bodyPr>
            <a:normAutofit/>
          </a:bodyPr>
          <a:lstStyle/>
          <a:p>
            <a:r>
              <a:rPr lang="en-US" sz="4400" b="1" i="1" dirty="0"/>
              <a:t>(Hebrews 12:5-9</a:t>
            </a:r>
            <a:r>
              <a:rPr lang="en-US" sz="3600" b="1" i="1" dirty="0"/>
              <a:t>)</a:t>
            </a:r>
            <a:endParaRPr lang="en-US" sz="3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017050"/>
            <a:ext cx="10383691" cy="52952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Parents chasten children whom they love... </a:t>
            </a:r>
          </a:p>
          <a:p>
            <a:pPr marL="34290" indent="0" algn="ctr">
              <a:buNone/>
            </a:pPr>
            <a:r>
              <a:rPr lang="en-US" sz="3600" b="1" i="1" dirty="0"/>
              <a:t>(Proverbs 22:15)</a:t>
            </a:r>
            <a:endParaRPr lang="en-US" sz="3600" dirty="0"/>
          </a:p>
          <a:p>
            <a:r>
              <a:rPr lang="en-US" sz="2800" dirty="0"/>
              <a:t>Parents can make mistakes but what God does is for our good. </a:t>
            </a:r>
          </a:p>
          <a:p>
            <a:pPr marL="34290" indent="0" algn="ctr">
              <a:buNone/>
            </a:pPr>
            <a:r>
              <a:rPr lang="en-US" sz="3600" b="1" i="1" dirty="0"/>
              <a:t>(Hebrews 12:10-11) </a:t>
            </a:r>
          </a:p>
          <a:p>
            <a:r>
              <a:rPr lang="en-US" sz="2800" dirty="0"/>
              <a:t>The Psalmist said that suffering is used to bring about such good. </a:t>
            </a:r>
          </a:p>
          <a:p>
            <a:pPr marL="34290" indent="0" algn="ctr">
              <a:buNone/>
            </a:pPr>
            <a:r>
              <a:rPr lang="en-US" sz="3600" b="1" i="1" dirty="0"/>
              <a:t>(Psalms 119:67 &amp; 71) </a:t>
            </a:r>
          </a:p>
          <a:p>
            <a:r>
              <a:rPr lang="en-US" sz="2800" dirty="0"/>
              <a:t>Hear what the Bible has to say to us.. </a:t>
            </a:r>
          </a:p>
          <a:p>
            <a:pPr marL="34290" indent="0" algn="ctr">
              <a:buNone/>
            </a:pPr>
            <a:r>
              <a:rPr lang="en-US" sz="3600" b="1" i="1" dirty="0"/>
              <a:t>(1 Corinthians 11:32) </a:t>
            </a:r>
          </a:p>
          <a:p>
            <a:r>
              <a:rPr lang="en-US" sz="2800" dirty="0"/>
              <a:t>Chastened is not the same as being condemned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8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757" y="1"/>
            <a:ext cx="7768036" cy="901718"/>
          </a:xfrm>
        </p:spPr>
        <p:txBody>
          <a:bodyPr>
            <a:normAutofit/>
          </a:bodyPr>
          <a:lstStyle/>
          <a:p>
            <a:r>
              <a:rPr lang="en-US" sz="4400" b="1" i="1" dirty="0"/>
              <a:t>(2 Timothy 3:16-17)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8238" y="1017050"/>
            <a:ext cx="9935110" cy="5295260"/>
          </a:xfrm>
        </p:spPr>
        <p:txBody>
          <a:bodyPr>
            <a:normAutofit/>
          </a:bodyPr>
          <a:lstStyle/>
          <a:p>
            <a:r>
              <a:rPr lang="en-US" sz="2400" dirty="0"/>
              <a:t>When the word of reproof From God's word comes to from other faithful brethren to bring correction in your life, how do you respond?  </a:t>
            </a:r>
          </a:p>
          <a:p>
            <a:r>
              <a:rPr lang="en-US" sz="2400" dirty="0"/>
              <a:t>Do you resent it and go elsewhere? </a:t>
            </a:r>
          </a:p>
          <a:p>
            <a:r>
              <a:rPr lang="en-US" sz="2400" dirty="0"/>
              <a:t>Are you one of those described in (</a:t>
            </a:r>
            <a:r>
              <a:rPr lang="en-US" sz="2400" b="1" i="1" dirty="0"/>
              <a:t>2 Timothy 4:2-4) 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28" y="3263484"/>
            <a:ext cx="5739973" cy="31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362" y="2228636"/>
            <a:ext cx="3216457" cy="1993392"/>
          </a:xfrm>
        </p:spPr>
        <p:txBody>
          <a:bodyPr>
            <a:normAutofit/>
          </a:bodyPr>
          <a:lstStyle/>
          <a:p>
            <a:r>
              <a:rPr lang="en-US" sz="4400" b="1" dirty="0"/>
              <a:t>To Remind Us Of Our Dual Nature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3111" y="1846104"/>
            <a:ext cx="4497928" cy="51609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Sunshine &amp; Rain Serves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7" y="1228419"/>
            <a:ext cx="2335818" cy="4535128"/>
          </a:xfrm>
        </p:spPr>
      </p:pic>
    </p:spTree>
    <p:extLst>
      <p:ext uri="{BB962C8B-B14F-4D97-AF65-F5344CB8AC3E}">
        <p14:creationId xmlns:p14="http://schemas.microsoft.com/office/powerpoint/2010/main" val="2271997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8643" y="225947"/>
            <a:ext cx="7285150" cy="675771"/>
          </a:xfrm>
        </p:spPr>
        <p:txBody>
          <a:bodyPr>
            <a:normAutofit fontScale="90000"/>
          </a:bodyPr>
          <a:lstStyle/>
          <a:p>
            <a:r>
              <a:rPr lang="en-US" sz="4400" b="1" i="1" dirty="0"/>
              <a:t>(2 Corinthians 4:8)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" y="1017049"/>
            <a:ext cx="6873410" cy="5691975"/>
          </a:xfrm>
        </p:spPr>
        <p:txBody>
          <a:bodyPr>
            <a:noAutofit/>
          </a:bodyPr>
          <a:lstStyle/>
          <a:p>
            <a:r>
              <a:rPr lang="en-US" sz="2400" dirty="0"/>
              <a:t>They were "Down, but not out." 				</a:t>
            </a:r>
            <a:r>
              <a:rPr lang="en-US" sz="4400" b="1" i="1" dirty="0"/>
              <a:t>(2 Corinthians 4:16)  </a:t>
            </a:r>
            <a:endParaRPr lang="en-US" sz="2400" b="1" i="1" dirty="0"/>
          </a:p>
          <a:p>
            <a:r>
              <a:rPr lang="en-US" sz="2400" dirty="0"/>
              <a:t>Our aches &amp; pains if taken in the proper perspective should help us set mind on heaven.</a:t>
            </a:r>
          </a:p>
          <a:p>
            <a:r>
              <a:rPr lang="en-US" sz="2400" dirty="0"/>
              <a:t>In all things, God is "trying" or testing us to “strengthen” us.  It is the Devil who “tempts" to destroy us.</a:t>
            </a:r>
          </a:p>
          <a:p>
            <a:r>
              <a:rPr lang="en-US" sz="2400" dirty="0"/>
              <a:t>Temptation to do evil is </a:t>
            </a:r>
            <a:r>
              <a:rPr lang="en-US" sz="2400" b="1" u="sng" dirty="0"/>
              <a:t>not</a:t>
            </a:r>
            <a:r>
              <a:rPr lang="en-US" sz="2400" dirty="0"/>
              <a:t> from God: His purpose is to improve us and make us stronger. </a:t>
            </a:r>
          </a:p>
          <a:p>
            <a:pPr marL="34290" indent="0" algn="ctr">
              <a:buNone/>
            </a:pPr>
            <a:r>
              <a:rPr lang="en-US" sz="4400" b="1" i="1" dirty="0"/>
              <a:t>(1 Peter 1:7)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9DA34-5E23-FDB9-6D54-8252782C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83" y="0"/>
            <a:ext cx="5348067" cy="2807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443C5-FEB1-DE19-51C0-86B276C68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57" y="2923066"/>
            <a:ext cx="5337793" cy="33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4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4935" y="1143000"/>
            <a:ext cx="10852935" cy="2667000"/>
          </a:xfrm>
        </p:spPr>
        <p:txBody>
          <a:bodyPr/>
          <a:lstStyle/>
          <a:p>
            <a:r>
              <a:rPr lang="en-US" dirty="0"/>
              <a:t>What attitude do you have toward the "bad things"?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52170" y="3810000"/>
            <a:ext cx="4530903" cy="1779142"/>
          </a:xfrm>
        </p:spPr>
        <p:txBody>
          <a:bodyPr anchor="b">
            <a:norm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“Curse God And Die”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39" y="159428"/>
            <a:ext cx="2957050" cy="2267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1" y="4001631"/>
            <a:ext cx="2383743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1143001"/>
            <a:ext cx="3967316" cy="179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07165" y="5491316"/>
            <a:ext cx="68580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Thank God for Everything!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08" b="4131"/>
          <a:stretch/>
        </p:blipFill>
        <p:spPr>
          <a:xfrm>
            <a:off x="1959067" y="51619"/>
            <a:ext cx="8155858" cy="53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8599" y="225947"/>
            <a:ext cx="6195194" cy="675771"/>
          </a:xfrm>
        </p:spPr>
        <p:txBody>
          <a:bodyPr>
            <a:normAutofit/>
          </a:bodyPr>
          <a:lstStyle/>
          <a:p>
            <a:r>
              <a:rPr lang="en-US" sz="3600" dirty="0"/>
              <a:t>Main Argument of the Atheist: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2376" y="1017051"/>
            <a:ext cx="8310283" cy="4127627"/>
          </a:xfrm>
        </p:spPr>
        <p:txBody>
          <a:bodyPr>
            <a:normAutofit/>
          </a:bodyPr>
          <a:lstStyle/>
          <a:p>
            <a:r>
              <a:rPr lang="en-US" sz="2800" b="1" dirty="0"/>
              <a:t>"If there is an omnipotent God, one who is characterized by love, why does He allow suffering in the world?“</a:t>
            </a:r>
          </a:p>
          <a:p>
            <a:r>
              <a:rPr lang="en-US" sz="2800" dirty="0"/>
              <a:t>Men see the ravages of war, famine, and other natural disasters and question if God exists.</a:t>
            </a:r>
          </a:p>
          <a:p>
            <a:r>
              <a:rPr lang="en-US" sz="2800" dirty="0"/>
              <a:t>It’s bad enough when it is in the world, but when it comes home…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93" y="4114800"/>
            <a:ext cx="3179097" cy="2384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18" y="3773077"/>
            <a:ext cx="1900290" cy="274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65" y="0"/>
            <a:ext cx="2957050" cy="35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8599" y="225947"/>
            <a:ext cx="6195194" cy="67577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Job 4:2-5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017051"/>
            <a:ext cx="7666703" cy="4127627"/>
          </a:xfrm>
        </p:spPr>
        <p:txBody>
          <a:bodyPr>
            <a:normAutofit/>
          </a:bodyPr>
          <a:lstStyle/>
          <a:p>
            <a:r>
              <a:rPr lang="en-US" sz="2400" b="1" dirty="0"/>
              <a:t>"If God is characterized by love, why does He allow ME to suffer in the world?“</a:t>
            </a:r>
          </a:p>
          <a:p>
            <a:r>
              <a:rPr lang="en-US" sz="2400" dirty="0"/>
              <a:t>Sunshine &amp; Rain have been in the world since the beginning of recorded history. </a:t>
            </a:r>
          </a:p>
          <a:p>
            <a:r>
              <a:rPr lang="en-US" sz="2400" dirty="0"/>
              <a:t>It is easier to understand why bad things happen to bad people. </a:t>
            </a:r>
          </a:p>
          <a:p>
            <a:r>
              <a:rPr lang="en-US" sz="2400" dirty="0"/>
              <a:t>It is harder to understand why bad things happen to those trying to be good.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75" y="4114799"/>
            <a:ext cx="2384323" cy="2384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37" y="4770610"/>
            <a:ext cx="1900290" cy="1728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39" y="159428"/>
            <a:ext cx="2957050" cy="22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908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 Unfair Paradox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Whoever said life was FAIR??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8419"/>
            <a:ext cx="5442155" cy="4535128"/>
          </a:xfrm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8599" y="225947"/>
            <a:ext cx="9533825" cy="675771"/>
          </a:xfrm>
        </p:spPr>
        <p:txBody>
          <a:bodyPr>
            <a:normAutofit/>
          </a:bodyPr>
          <a:lstStyle/>
          <a:p>
            <a:r>
              <a:rPr lang="en-US" sz="3600" dirty="0"/>
              <a:t>Evil practices bring on much suffering.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207559"/>
            <a:ext cx="5691490" cy="5424493"/>
          </a:xfrm>
        </p:spPr>
        <p:txBody>
          <a:bodyPr>
            <a:normAutofit/>
          </a:bodyPr>
          <a:lstStyle/>
          <a:p>
            <a:r>
              <a:rPr lang="en-US" sz="2800" dirty="0"/>
              <a:t>The drunk driver </a:t>
            </a:r>
          </a:p>
          <a:p>
            <a:pPr lvl="0"/>
            <a:r>
              <a:rPr lang="en-US" sz="2800" dirty="0"/>
              <a:t>The drug user </a:t>
            </a:r>
          </a:p>
          <a:p>
            <a:pPr lvl="0"/>
            <a:r>
              <a:rPr lang="en-US" sz="2800" dirty="0"/>
              <a:t>Diseases of the unrighteous -  AIDS </a:t>
            </a:r>
          </a:p>
          <a:p>
            <a:r>
              <a:rPr lang="en-US" sz="2800" dirty="0"/>
              <a:t>Gambling &amp; Poverty – </a:t>
            </a:r>
          </a:p>
          <a:p>
            <a:pPr marL="34290" indent="0">
              <a:buNone/>
            </a:pPr>
            <a:r>
              <a:rPr lang="en-US" sz="3600" b="1" i="1" dirty="0"/>
              <a:t>(2 Thessalonians 3:10)</a:t>
            </a:r>
          </a:p>
          <a:p>
            <a:r>
              <a:rPr lang="en-US" sz="2800" dirty="0"/>
              <a:t>At the same time we are completely at a loss to explain how a Christian can fall on hard times.</a:t>
            </a:r>
          </a:p>
          <a:p>
            <a:r>
              <a:rPr lang="en-US" sz="2800" dirty="0"/>
              <a:t>We may surmise that maybe he wasn’t a praying man.</a:t>
            </a:r>
          </a:p>
          <a:p>
            <a:pPr marL="34290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60" y="1207560"/>
            <a:ext cx="2967058" cy="1980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5" y="3737309"/>
            <a:ext cx="3477333" cy="27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12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541" y="225947"/>
            <a:ext cx="10856259" cy="675771"/>
          </a:xfrm>
        </p:spPr>
        <p:txBody>
          <a:bodyPr>
            <a:noAutofit/>
          </a:bodyPr>
          <a:lstStyle/>
          <a:p>
            <a:r>
              <a:rPr lang="en-US" sz="3200" dirty="0"/>
              <a:t>At times, God answers prayers of good people by saying "NO”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4446" y="1017050"/>
            <a:ext cx="7584141" cy="5276174"/>
          </a:xfrm>
        </p:spPr>
        <p:txBody>
          <a:bodyPr>
            <a:normAutofit/>
          </a:bodyPr>
          <a:lstStyle/>
          <a:p>
            <a:r>
              <a:rPr lang="en-US" sz="2000" dirty="0"/>
              <a:t>God's "No" is not an indication of His disfavor.</a:t>
            </a:r>
          </a:p>
          <a:p>
            <a:r>
              <a:rPr lang="en-US" sz="2000" dirty="0"/>
              <a:t>God said "NO" to His own Son. </a:t>
            </a:r>
          </a:p>
          <a:p>
            <a:pPr marL="34290" indent="0" algn="ctr">
              <a:buNone/>
            </a:pPr>
            <a:r>
              <a:rPr lang="en-US" sz="4000" b="1" i="1" dirty="0"/>
              <a:t>(Matthew 26:39) </a:t>
            </a:r>
            <a:endParaRPr lang="en-US" sz="4000" dirty="0"/>
          </a:p>
          <a:p>
            <a:r>
              <a:rPr lang="en-US" sz="2000" dirty="0"/>
              <a:t>He said "NO" to Paul. </a:t>
            </a:r>
          </a:p>
          <a:p>
            <a:pPr marL="34290" indent="0" algn="ctr">
              <a:buNone/>
            </a:pPr>
            <a:r>
              <a:rPr lang="en-US" sz="4000" b="1" i="1" dirty="0"/>
              <a:t>(2 Corinthians 12:7-8)</a:t>
            </a:r>
          </a:p>
          <a:p>
            <a:r>
              <a:rPr lang="en-US" sz="2000" dirty="0"/>
              <a:t>We shouldn’t be upset or surprised when He says "NO" to our requests, or when we are allowed to suffer. This is not an indication of His disfavor. </a:t>
            </a:r>
          </a:p>
          <a:p>
            <a:pPr marL="34290" indent="0" algn="ctr">
              <a:buNone/>
            </a:pPr>
            <a:r>
              <a:rPr lang="en-US" sz="4000" b="1" i="1" dirty="0"/>
              <a:t>(1 Peter 4:12-19)</a:t>
            </a:r>
            <a:endParaRPr lang="en-US" sz="8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73" y="1207560"/>
            <a:ext cx="3348913" cy="25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7509" y="2432304"/>
            <a:ext cx="3925030" cy="1993392"/>
          </a:xfrm>
        </p:spPr>
        <p:txBody>
          <a:bodyPr>
            <a:normAutofit/>
          </a:bodyPr>
          <a:lstStyle/>
          <a:p>
            <a:r>
              <a:rPr lang="en-US" sz="4400" b="1" dirty="0"/>
              <a:t>To Accomplish His Will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6674" y="2432304"/>
            <a:ext cx="3925030" cy="51609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Sunshine &amp; Rain is used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4" y="92079"/>
            <a:ext cx="3364730" cy="6532821"/>
          </a:xfrm>
        </p:spPr>
      </p:pic>
    </p:spTree>
    <p:extLst>
      <p:ext uri="{BB962C8B-B14F-4D97-AF65-F5344CB8AC3E}">
        <p14:creationId xmlns:p14="http://schemas.microsoft.com/office/powerpoint/2010/main" val="17886112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8599" y="225947"/>
            <a:ext cx="6195194" cy="675771"/>
          </a:xfrm>
        </p:spPr>
        <p:txBody>
          <a:bodyPr>
            <a:noAutofit/>
          </a:bodyPr>
          <a:lstStyle/>
          <a:p>
            <a:r>
              <a:rPr lang="en-US" sz="6000" b="1" dirty="0"/>
              <a:t>Romans 3:25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017051"/>
            <a:ext cx="7666703" cy="4127627"/>
          </a:xfrm>
        </p:spPr>
        <p:txBody>
          <a:bodyPr>
            <a:normAutofit/>
          </a:bodyPr>
          <a:lstStyle/>
          <a:p>
            <a:r>
              <a:rPr lang="en-US" sz="3200" dirty="0"/>
              <a:t>He allowed Jesus to suffer so He could be just in dealing with sin. </a:t>
            </a:r>
          </a:p>
          <a:p>
            <a:r>
              <a:rPr lang="en-US" sz="3200" dirty="0"/>
              <a:t>God allowed Jesus to suffer to perfect Him. </a:t>
            </a:r>
            <a:r>
              <a:rPr lang="en-US" sz="3200" b="1" i="1" dirty="0"/>
              <a:t>(Hebrews 5:7-9)</a:t>
            </a:r>
          </a:p>
          <a:p>
            <a:r>
              <a:rPr lang="en-US" sz="3200" dirty="0"/>
              <a:t>Are you perfect yet or could you stand a little more perfecting?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44" y="3674782"/>
            <a:ext cx="3621445" cy="2412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06" y="4395755"/>
            <a:ext cx="1900290" cy="1728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81" y="314450"/>
            <a:ext cx="2957050" cy="19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838" y="1"/>
            <a:ext cx="7839955" cy="901718"/>
          </a:xfrm>
        </p:spPr>
        <p:txBody>
          <a:bodyPr>
            <a:normAutofit/>
          </a:bodyPr>
          <a:lstStyle/>
          <a:p>
            <a:r>
              <a:rPr lang="en-US" sz="4400" b="1" dirty="0"/>
              <a:t>Acts 7:54&amp;58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7402" y="1017050"/>
            <a:ext cx="7706391" cy="529526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Did Stephen suffer because of his sin? </a:t>
            </a:r>
          </a:p>
          <a:p>
            <a:pPr marL="34290" indent="0">
              <a:buNone/>
            </a:pPr>
            <a:r>
              <a:rPr lang="en-US" sz="2800" b="1" i="1" dirty="0"/>
              <a:t>(Acts 8:1-4) </a:t>
            </a:r>
            <a:r>
              <a:rPr lang="en-US" sz="2800" dirty="0"/>
              <a:t> </a:t>
            </a:r>
          </a:p>
          <a:p>
            <a:r>
              <a:rPr lang="en-US" sz="2800" dirty="0"/>
              <a:t>This persecution the disciples scattered them to "uttermost parts of the earth."</a:t>
            </a:r>
          </a:p>
          <a:p>
            <a:r>
              <a:rPr lang="en-US" sz="2800" dirty="0"/>
              <a:t>This “bad” happening was ultimately a good thing. </a:t>
            </a:r>
          </a:p>
          <a:p>
            <a:r>
              <a:rPr lang="en-US" sz="2800" dirty="0"/>
              <a:t>Why was Paul in prison? How could he accomplish more in prison than being free? </a:t>
            </a:r>
            <a:r>
              <a:rPr lang="en-US" sz="2800" b="1" i="1" dirty="0"/>
              <a:t>(Philippians 1:12-14) </a:t>
            </a:r>
          </a:p>
          <a:p>
            <a:r>
              <a:rPr lang="en-US" sz="2600" dirty="0"/>
              <a:t>We know now that the bulk of the writings we have today originated from a prison cell.</a:t>
            </a:r>
          </a:p>
          <a:p>
            <a:r>
              <a:rPr lang="en-US" sz="2600" dirty="0"/>
              <a:t>He might not have had the time to write these things if he were actively preaching &amp; teaching</a:t>
            </a:r>
            <a:r>
              <a:rPr lang="en-US" sz="2400" dirty="0"/>
              <a:t>.</a:t>
            </a:r>
          </a:p>
          <a:p>
            <a:endParaRPr lang="en-US" sz="28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1" y="3912576"/>
            <a:ext cx="2325648" cy="2673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2" y="143752"/>
            <a:ext cx="2670294" cy="31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 (widescreen)</Template>
  <TotalTime>1677</TotalTime>
  <Words>890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Euphemia</vt:lpstr>
      <vt:lpstr>Banded Design Blue 16x9</vt:lpstr>
      <vt:lpstr>Sunshine And Rain</vt:lpstr>
      <vt:lpstr>Main Argument of the Atheist:</vt:lpstr>
      <vt:lpstr>Job 4:2-5</vt:lpstr>
      <vt:lpstr>An Unfair Paradox</vt:lpstr>
      <vt:lpstr>Evil practices bring on much suffering.</vt:lpstr>
      <vt:lpstr>At times, God answers prayers of good people by saying "NO”</vt:lpstr>
      <vt:lpstr>To Accomplish His Will</vt:lpstr>
      <vt:lpstr>Romans 3:25</vt:lpstr>
      <vt:lpstr>Acts 7:54&amp;58</vt:lpstr>
      <vt:lpstr>To Keep One Humble</vt:lpstr>
      <vt:lpstr>Paul Serves as Our Example</vt:lpstr>
      <vt:lpstr>Paul Serves as Our Example</vt:lpstr>
      <vt:lpstr>To Correct God’s Children</vt:lpstr>
      <vt:lpstr>(Hebrews 12:5-9)</vt:lpstr>
      <vt:lpstr>(2 Timothy 3:16-17)</vt:lpstr>
      <vt:lpstr>To Remind Us Of Our Dual Nature</vt:lpstr>
      <vt:lpstr>(2 Corinthians 4:8)</vt:lpstr>
      <vt:lpstr>What attitude do you have toward the "bad things"?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Sunshine And The Rain</dc:title>
  <dc:creator>Bill McIlvain</dc:creator>
  <cp:keywords/>
  <cp:lastModifiedBy>Bill McIlvain</cp:lastModifiedBy>
  <cp:revision>32</cp:revision>
  <dcterms:created xsi:type="dcterms:W3CDTF">2015-01-10T05:03:49Z</dcterms:created>
  <dcterms:modified xsi:type="dcterms:W3CDTF">2024-01-27T22:48:46Z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