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9" r:id="rId4"/>
    <p:sldId id="258" r:id="rId5"/>
    <p:sldId id="260" r:id="rId6"/>
    <p:sldId id="262" r:id="rId7"/>
    <p:sldId id="263" r:id="rId8"/>
    <p:sldId id="264" r:id="rId9"/>
    <p:sldId id="261" r:id="rId10"/>
    <p:sldId id="265" r:id="rId11"/>
    <p:sldId id="266" r:id="rId12"/>
    <p:sldId id="267" r:id="rId13"/>
    <p:sldId id="268" r:id="rId14"/>
    <p:sldId id="269" r:id="rId15"/>
    <p:sldId id="270"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105" d="100"/>
          <a:sy n="105" d="100"/>
        </p:scale>
        <p:origin x="150" y="2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97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41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16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692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70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2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948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54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565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02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119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1/13/2024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7205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Why The Church Needs Qualified Leaders</a:t>
            </a:r>
            <a:endParaRPr lang="en-US" dirty="0"/>
          </a:p>
        </p:txBody>
      </p:sp>
      <p:sp>
        <p:nvSpPr>
          <p:cNvPr id="3" name="Subtitle 2"/>
          <p:cNvSpPr>
            <a:spLocks noGrp="1"/>
          </p:cNvSpPr>
          <p:nvPr>
            <p:ph type="subTitle" idx="1"/>
          </p:nvPr>
        </p:nvSpPr>
        <p:spPr/>
        <p:txBody>
          <a:bodyPr>
            <a:normAutofit/>
          </a:bodyPr>
          <a:lstStyle/>
          <a:p>
            <a:r>
              <a:rPr lang="en-US" sz="3200" b="1" dirty="0"/>
              <a:t>Reading – Titus 1:1-11</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168" t="61504" r="9369" b="28663"/>
          <a:stretch/>
        </p:blipFill>
        <p:spPr>
          <a:xfrm>
            <a:off x="2636965" y="5458968"/>
            <a:ext cx="6918071" cy="715746"/>
          </a:xfrm>
          <a:prstGeom prst="rect">
            <a:avLst/>
          </a:prstGeom>
        </p:spPr>
      </p:pic>
    </p:spTree>
    <p:extLst>
      <p:ext uri="{BB962C8B-B14F-4D97-AF65-F5344CB8AC3E}">
        <p14:creationId xmlns:p14="http://schemas.microsoft.com/office/powerpoint/2010/main" val="420373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Church Needs Good Examples To Follow</a:t>
            </a:r>
            <a:endParaRPr lang="en-US" dirty="0"/>
          </a:p>
        </p:txBody>
      </p:sp>
      <p:sp>
        <p:nvSpPr>
          <p:cNvPr id="3" name="Subtitle 2"/>
          <p:cNvSpPr>
            <a:spLocks noGrp="1"/>
          </p:cNvSpPr>
          <p:nvPr>
            <p:ph type="subTitle" idx="1"/>
          </p:nvPr>
        </p:nvSpPr>
        <p:spPr>
          <a:xfrm>
            <a:off x="2312670" y="226423"/>
            <a:ext cx="5918454" cy="1069848"/>
          </a:xfrm>
        </p:spPr>
        <p:txBody>
          <a:bodyPr>
            <a:normAutofit/>
          </a:bodyPr>
          <a:lstStyle/>
          <a:p>
            <a:r>
              <a:rPr lang="en-US" sz="4000" b="1" dirty="0"/>
              <a:t>Matthew 5:16</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67" r="-253" b="6080"/>
          <a:stretch/>
        </p:blipFill>
        <p:spPr>
          <a:xfrm>
            <a:off x="5414704" y="4361472"/>
            <a:ext cx="2553640" cy="2496529"/>
          </a:xfrm>
          <a:prstGeom prst="rect">
            <a:avLst/>
          </a:prstGeom>
        </p:spPr>
      </p:pic>
    </p:spTree>
    <p:extLst>
      <p:ext uri="{BB962C8B-B14F-4D97-AF65-F5344CB8AC3E}">
        <p14:creationId xmlns:p14="http://schemas.microsoft.com/office/powerpoint/2010/main" val="117489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192" y="615143"/>
            <a:ext cx="7049892" cy="1155661"/>
          </a:xfrm>
        </p:spPr>
        <p:txBody>
          <a:bodyPr>
            <a:noAutofit/>
          </a:bodyPr>
          <a:lstStyle/>
          <a:p>
            <a:r>
              <a:rPr lang="en-US" sz="4000" dirty="0">
                <a:latin typeface="Arial" panose="020B0604020202020204" pitchFamily="34" charset="0"/>
                <a:ea typeface="Times New Roman" panose="02020603050405020304" pitchFamily="18" charset="0"/>
                <a:cs typeface="Times New Roman" panose="02020603050405020304" pitchFamily="18" charset="0"/>
              </a:rPr>
              <a:t>We Need Good Examples to Follow</a:t>
            </a:r>
            <a:endParaRPr lang="en-US" sz="3200" dirty="0"/>
          </a:p>
        </p:txBody>
      </p:sp>
      <p:sp>
        <p:nvSpPr>
          <p:cNvPr id="3" name="Content Placeholder 2"/>
          <p:cNvSpPr>
            <a:spLocks noGrp="1"/>
          </p:cNvSpPr>
          <p:nvPr>
            <p:ph idx="1"/>
          </p:nvPr>
        </p:nvSpPr>
        <p:spPr>
          <a:xfrm>
            <a:off x="-64008" y="2069870"/>
            <a:ext cx="10158952" cy="4513811"/>
          </a:xfrm>
        </p:spPr>
        <p:txBody>
          <a:bodyPr anchor="t">
            <a:normAutofit lnSpcReduction="10000"/>
          </a:bodyPr>
          <a:lstStyle/>
          <a:p>
            <a:pPr lvl="0" hangingPunct="0"/>
            <a:r>
              <a:rPr lang="en-US" sz="2400" dirty="0"/>
              <a:t>Give me somebody I can look up to.</a:t>
            </a:r>
          </a:p>
          <a:p>
            <a:pPr lvl="0" hangingPunct="0"/>
            <a:r>
              <a:rPr lang="en-US" sz="2400" dirty="0"/>
              <a:t>Give me a man who has a </a:t>
            </a:r>
            <a:r>
              <a:rPr lang="en-US" sz="2400" b="1" u="dbl" dirty="0"/>
              <a:t>good reputation from those in the community</a:t>
            </a:r>
            <a:r>
              <a:rPr lang="en-US" sz="2400" u="dbl" dirty="0"/>
              <a:t>.</a:t>
            </a:r>
            <a:r>
              <a:rPr lang="en-US" sz="2400" dirty="0"/>
              <a:t> </a:t>
            </a:r>
          </a:p>
          <a:p>
            <a:pPr lvl="0" hangingPunct="0"/>
            <a:r>
              <a:rPr lang="en-US" sz="2400" dirty="0"/>
              <a:t>Give me a man who has </a:t>
            </a:r>
            <a:r>
              <a:rPr lang="en-US" sz="2400" b="1" u="dbl" dirty="0"/>
              <a:t>self-control</a:t>
            </a:r>
            <a:r>
              <a:rPr lang="en-US" sz="2400" dirty="0"/>
              <a:t> so I’ll know how to handle myself in a similar situation.</a:t>
            </a:r>
          </a:p>
          <a:p>
            <a:pPr lvl="0" hangingPunct="0"/>
            <a:r>
              <a:rPr lang="en-US" sz="2400" dirty="0"/>
              <a:t>I need to know when certain behavior is appropriate and when it is not. The Bible tells us that there is a time to laugh and a time to weep. A </a:t>
            </a:r>
            <a:r>
              <a:rPr lang="en-US" sz="2400" b="1" u="dbl" dirty="0"/>
              <a:t>sober-minded</a:t>
            </a:r>
            <a:r>
              <a:rPr lang="en-US" sz="2400" dirty="0"/>
              <a:t> man knows when that time is. </a:t>
            </a:r>
          </a:p>
          <a:p>
            <a:pPr lvl="0" hangingPunct="0"/>
            <a:r>
              <a:rPr lang="en-US" sz="2400" dirty="0"/>
              <a:t>An elder can show us faithfulness to the Lord because he has shown us faithfulness to his wife. He has been the </a:t>
            </a:r>
            <a:r>
              <a:rPr lang="en-US" sz="2400" b="1" u="dbl" dirty="0"/>
              <a:t>husband of one wife</a:t>
            </a:r>
            <a:r>
              <a:rPr lang="en-US" sz="2400" dirty="0"/>
              <a:t> because he has been faithful to her for richer or poorer; in sickness &amp; in health; till death separates them.</a:t>
            </a:r>
          </a:p>
          <a:p>
            <a:pPr marL="0" indent="0" hangingPunct="0">
              <a:buNone/>
            </a:pPr>
            <a:endParaRPr lang="en-US" sz="24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78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384" y="1193073"/>
            <a:ext cx="4234543" cy="1249245"/>
          </a:xfrm>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Raising a Family</a:t>
            </a:r>
            <a:endParaRPr lang="en-US" dirty="0"/>
          </a:p>
        </p:txBody>
      </p:sp>
      <p:sp>
        <p:nvSpPr>
          <p:cNvPr id="3" name="Content Placeholder 2"/>
          <p:cNvSpPr>
            <a:spLocks noGrp="1"/>
          </p:cNvSpPr>
          <p:nvPr>
            <p:ph idx="1"/>
          </p:nvPr>
        </p:nvSpPr>
        <p:spPr>
          <a:xfrm>
            <a:off x="146304" y="2069870"/>
            <a:ext cx="9948640" cy="4513811"/>
          </a:xfrm>
        </p:spPr>
        <p:txBody>
          <a:bodyPr anchor="t">
            <a:normAutofit/>
          </a:bodyPr>
          <a:lstStyle/>
          <a:p>
            <a:pPr hangingPunct="0"/>
            <a:r>
              <a:rPr lang="en-US" sz="2800" dirty="0"/>
              <a:t>The church needs older men that the younger can go to when it comes to raising their children. </a:t>
            </a:r>
          </a:p>
          <a:p>
            <a:pPr lvl="0" hangingPunct="0"/>
            <a:r>
              <a:rPr lang="en-US" sz="2800" dirty="0"/>
              <a:t>They have already proved a certain degree of that success by the way they </a:t>
            </a:r>
            <a:r>
              <a:rPr lang="en-US" sz="2800" b="1" u="dbl" dirty="0"/>
              <a:t>ruled their own house well</a:t>
            </a:r>
            <a:r>
              <a:rPr lang="en-US" sz="2800" dirty="0"/>
              <a:t>. </a:t>
            </a:r>
          </a:p>
          <a:p>
            <a:pPr lvl="0" hangingPunct="0"/>
            <a:r>
              <a:rPr lang="en-US" sz="2800" dirty="0"/>
              <a:t>Their </a:t>
            </a:r>
            <a:r>
              <a:rPr lang="en-US" sz="2800" b="1" u="dbl" dirty="0"/>
              <a:t>children aren’t riotous and unruly</a:t>
            </a:r>
            <a:r>
              <a:rPr lang="en-US" sz="2800" dirty="0"/>
              <a:t> but who respect his authority</a:t>
            </a:r>
          </a:p>
          <a:p>
            <a:pPr lvl="0" hangingPunct="0"/>
            <a:r>
              <a:rPr lang="en-US" sz="2800" dirty="0"/>
              <a:t>They have led </a:t>
            </a:r>
            <a:r>
              <a:rPr lang="en-US" sz="2800" b="1" u="dbl" dirty="0"/>
              <a:t>children who are faithful</a:t>
            </a:r>
            <a:r>
              <a:rPr lang="en-US" sz="2800" dirty="0"/>
              <a:t> to the Lord</a:t>
            </a:r>
          </a:p>
          <a:p>
            <a:pPr marL="0" indent="0" hangingPunct="0">
              <a:buNone/>
            </a:pPr>
            <a:endParaRPr lang="en-US" sz="24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D08F5BD-EE28-4235-BF7B-A0CF31F5F932}"/>
              </a:ext>
            </a:extLst>
          </p:cNvPr>
          <p:cNvPicPr>
            <a:picLocks noChangeAspect="1"/>
          </p:cNvPicPr>
          <p:nvPr/>
        </p:nvPicPr>
        <p:blipFill>
          <a:blip r:embed="rId2"/>
          <a:stretch>
            <a:fillRect/>
          </a:stretch>
        </p:blipFill>
        <p:spPr>
          <a:xfrm>
            <a:off x="6992984" y="81051"/>
            <a:ext cx="3535679" cy="1988819"/>
          </a:xfrm>
          <a:prstGeom prst="rect">
            <a:avLst/>
          </a:prstGeom>
        </p:spPr>
      </p:pic>
      <p:pic>
        <p:nvPicPr>
          <p:cNvPr id="7" name="Picture 6">
            <a:extLst>
              <a:ext uri="{FF2B5EF4-FFF2-40B4-BE49-F238E27FC236}">
                <a16:creationId xmlns:a16="http://schemas.microsoft.com/office/drawing/2014/main" id="{132640B4-E454-490B-8912-FAD7C521DC93}"/>
              </a:ext>
            </a:extLst>
          </p:cNvPr>
          <p:cNvPicPr>
            <a:picLocks noChangeAspect="1"/>
          </p:cNvPicPr>
          <p:nvPr/>
        </p:nvPicPr>
        <p:blipFill rotWithShape="1">
          <a:blip r:embed="rId3"/>
          <a:srcRect l="13620" t="26667" r="12623" b="20127"/>
          <a:stretch/>
        </p:blipFill>
        <p:spPr>
          <a:xfrm>
            <a:off x="1626327" y="81050"/>
            <a:ext cx="2727960" cy="1475890"/>
          </a:xfrm>
          <a:prstGeom prst="rect">
            <a:avLst/>
          </a:prstGeom>
        </p:spPr>
      </p:pic>
    </p:spTree>
    <p:extLst>
      <p:ext uri="{BB962C8B-B14F-4D97-AF65-F5344CB8AC3E}">
        <p14:creationId xmlns:p14="http://schemas.microsoft.com/office/powerpoint/2010/main" val="252702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Unrealistic Expectations</a:t>
            </a:r>
            <a:endParaRPr lang="en-US" dirty="0"/>
          </a:p>
        </p:txBody>
      </p:sp>
      <p:sp>
        <p:nvSpPr>
          <p:cNvPr id="3" name="Content Placeholder 2"/>
          <p:cNvSpPr>
            <a:spLocks noGrp="1"/>
          </p:cNvSpPr>
          <p:nvPr>
            <p:ph idx="1"/>
          </p:nvPr>
        </p:nvSpPr>
        <p:spPr>
          <a:xfrm>
            <a:off x="137160" y="2069870"/>
            <a:ext cx="11100816" cy="4513811"/>
          </a:xfrm>
        </p:spPr>
        <p:txBody>
          <a:bodyPr anchor="t">
            <a:normAutofit/>
          </a:bodyPr>
          <a:lstStyle/>
          <a:p>
            <a:pPr lvl="0" hangingPunct="0"/>
            <a:r>
              <a:rPr lang="en-US" sz="2800" dirty="0"/>
              <a:t>We’re not talking about a man who is </a:t>
            </a:r>
            <a:r>
              <a:rPr lang="en-US" sz="2800" u="sng" dirty="0"/>
              <a:t>overlooking</a:t>
            </a:r>
            <a:r>
              <a:rPr lang="en-US" sz="2800" dirty="0"/>
              <a:t> sin in his life - </a:t>
            </a:r>
          </a:p>
          <a:p>
            <a:pPr lvl="0" hangingPunct="0"/>
            <a:r>
              <a:rPr lang="en-US" sz="2800" dirty="0"/>
              <a:t>We’re talking about a man who has </a:t>
            </a:r>
            <a:r>
              <a:rPr lang="en-US" sz="2800" u="sng" dirty="0"/>
              <a:t>repented</a:t>
            </a:r>
            <a:r>
              <a:rPr lang="en-US" sz="2800" dirty="0"/>
              <a:t> of sin in his life.</a:t>
            </a:r>
          </a:p>
          <a:p>
            <a:pPr hangingPunct="0"/>
            <a:r>
              <a:rPr lang="en-US" sz="2800" dirty="0"/>
              <a:t>There is always room for growth in the life of an elder.</a:t>
            </a:r>
          </a:p>
          <a:p>
            <a:pPr lvl="0" hangingPunct="0"/>
            <a:r>
              <a:rPr lang="en-US" sz="2800" dirty="0"/>
              <a:t>You see a man who is 45 years old and what do you see?  A man who is </a:t>
            </a:r>
            <a:r>
              <a:rPr lang="en-US" sz="2800" b="1" dirty="0"/>
              <a:t>temperate, gentle, patient, just &amp; knowledgeable.</a:t>
            </a:r>
            <a:r>
              <a:rPr lang="en-US" sz="2800" dirty="0"/>
              <a:t> </a:t>
            </a:r>
          </a:p>
          <a:p>
            <a:pPr lvl="0" hangingPunct="0"/>
            <a:r>
              <a:rPr lang="en-US" sz="2800" dirty="0"/>
              <a:t>20 years later you see the same man and he is more </a:t>
            </a:r>
            <a:r>
              <a:rPr lang="en-US" sz="2800" b="1" dirty="0"/>
              <a:t>temperate</a:t>
            </a:r>
            <a:r>
              <a:rPr lang="en-US" sz="2800" dirty="0"/>
              <a:t>, more </a:t>
            </a:r>
            <a:r>
              <a:rPr lang="en-US" sz="2800" b="1" dirty="0"/>
              <a:t>gentle</a:t>
            </a:r>
            <a:r>
              <a:rPr lang="en-US" sz="2800" dirty="0"/>
              <a:t>, more </a:t>
            </a:r>
            <a:r>
              <a:rPr lang="en-US" sz="2800" b="1" dirty="0"/>
              <a:t>patient</a:t>
            </a:r>
            <a:r>
              <a:rPr lang="en-US" sz="2800" dirty="0"/>
              <a:t>, more </a:t>
            </a:r>
            <a:r>
              <a:rPr lang="en-US" sz="2800" b="1" dirty="0"/>
              <a:t>just</a:t>
            </a:r>
            <a:r>
              <a:rPr lang="en-US" sz="2800" dirty="0"/>
              <a:t> &amp; more </a:t>
            </a:r>
            <a:r>
              <a:rPr lang="en-US" sz="2800" b="1" dirty="0"/>
              <a:t>knowledgeable</a:t>
            </a:r>
            <a:r>
              <a:rPr lang="en-US" sz="2800" dirty="0"/>
              <a:t>.</a:t>
            </a:r>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709" y="110163"/>
            <a:ext cx="6359434" cy="1609344"/>
          </a:xfrm>
        </p:spPr>
        <p:txBody>
          <a:bodyPr>
            <a:normAutofit/>
          </a:bodyPr>
          <a:lstStyle/>
          <a:p>
            <a:r>
              <a:rPr lang="en-US" sz="2700" dirty="0"/>
              <a:t>So why don’t we look at his </a:t>
            </a:r>
            <a:r>
              <a:rPr lang="en-US" sz="2700" u="sng" dirty="0"/>
              <a:t>characteristics</a:t>
            </a:r>
            <a:r>
              <a:rPr lang="en-US" sz="2700" dirty="0"/>
              <a:t> [the overall picture] rather than focus on the minuscule incidents</a:t>
            </a:r>
            <a:endParaRPr lang="en-US" sz="2200" dirty="0"/>
          </a:p>
        </p:txBody>
      </p:sp>
      <p:sp>
        <p:nvSpPr>
          <p:cNvPr id="3" name="Content Placeholder 2"/>
          <p:cNvSpPr>
            <a:spLocks noGrp="1"/>
          </p:cNvSpPr>
          <p:nvPr>
            <p:ph idx="1"/>
          </p:nvPr>
        </p:nvSpPr>
        <p:spPr>
          <a:xfrm>
            <a:off x="173736" y="2069870"/>
            <a:ext cx="10981944" cy="4513811"/>
          </a:xfrm>
        </p:spPr>
        <p:txBody>
          <a:bodyPr anchor="t">
            <a:normAutofit fontScale="92500"/>
          </a:bodyPr>
          <a:lstStyle/>
          <a:p>
            <a:pPr lvl="0" hangingPunct="0"/>
            <a:r>
              <a:rPr lang="en-US" sz="2400" dirty="0"/>
              <a:t>Most of the things we agonize over when considering an elder can be answered with a simple “yes” or “no” answer.</a:t>
            </a:r>
          </a:p>
          <a:p>
            <a:pPr lvl="0" hangingPunct="0"/>
            <a:r>
              <a:rPr lang="en-US" sz="2400" dirty="0"/>
              <a:t>Is he a novice? yes or no</a:t>
            </a:r>
          </a:p>
          <a:p>
            <a:pPr lvl="0" hangingPunct="0"/>
            <a:r>
              <a:rPr lang="en-US" sz="2400" dirty="0"/>
              <a:t>Is he known to get in fights </a:t>
            </a:r>
            <a:r>
              <a:rPr lang="en-US" sz="2400" b="1" dirty="0"/>
              <a:t>[brawler]?</a:t>
            </a:r>
            <a:r>
              <a:rPr lang="en-US" sz="2400" dirty="0"/>
              <a:t> yes or no</a:t>
            </a:r>
          </a:p>
          <a:p>
            <a:pPr lvl="0" hangingPunct="0"/>
            <a:r>
              <a:rPr lang="en-US" sz="2400" dirty="0"/>
              <a:t>Is he fair </a:t>
            </a:r>
            <a:r>
              <a:rPr lang="en-US" sz="2400" b="1" dirty="0"/>
              <a:t>[just]</a:t>
            </a:r>
            <a:r>
              <a:rPr lang="en-US" sz="2400" dirty="0"/>
              <a:t>? </a:t>
            </a:r>
            <a:r>
              <a:rPr lang="en-US" sz="2400" b="1" dirty="0"/>
              <a:t>“Well he not as just as I think he should be..</a:t>
            </a:r>
            <a:r>
              <a:rPr lang="en-US" sz="2400" dirty="0"/>
              <a:t>  Is he just? yes or no</a:t>
            </a:r>
          </a:p>
          <a:p>
            <a:pPr lvl="0" hangingPunct="0"/>
            <a:r>
              <a:rPr lang="en-US" sz="2400" dirty="0"/>
              <a:t>Is he </a:t>
            </a:r>
            <a:r>
              <a:rPr lang="en-US" sz="2400" b="1" dirty="0"/>
              <a:t>soon angry</a:t>
            </a:r>
            <a:r>
              <a:rPr lang="en-US" sz="2400" dirty="0"/>
              <a:t>? “Well, I remember one time…” Overall, is the answer yes or no?</a:t>
            </a:r>
          </a:p>
          <a:p>
            <a:pPr lvl="0" hangingPunct="0"/>
            <a:r>
              <a:rPr lang="en-US" sz="2400" dirty="0"/>
              <a:t>I remember one time when a man denied the Lord 3 times and then again when he was guilty of prejudice…and yet he was an elder. {the Apostle Peter}</a:t>
            </a:r>
          </a:p>
          <a:p>
            <a:pPr lvl="0" hangingPunct="0"/>
            <a:r>
              <a:rPr lang="en-US" sz="2400" b="1" dirty="0"/>
              <a:t>Does he have children</a:t>
            </a:r>
            <a:r>
              <a:rPr lang="en-US" sz="2400" dirty="0"/>
              <a:t>? yes or no… and move on!</a:t>
            </a:r>
            <a:endParaRPr lang="en-US" sz="28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54C6B09-B842-469B-8543-67750F86B2DD}"/>
              </a:ext>
            </a:extLst>
          </p:cNvPr>
          <p:cNvPicPr>
            <a:picLocks noChangeAspect="1"/>
          </p:cNvPicPr>
          <p:nvPr/>
        </p:nvPicPr>
        <p:blipFill rotWithShape="1">
          <a:blip r:embed="rId2"/>
          <a:srcRect l="2000" t="1649" r="24095" b="431"/>
          <a:stretch/>
        </p:blipFill>
        <p:spPr>
          <a:xfrm>
            <a:off x="7942218" y="30915"/>
            <a:ext cx="2699441" cy="2014840"/>
          </a:xfrm>
          <a:prstGeom prst="rect">
            <a:avLst/>
          </a:prstGeom>
        </p:spPr>
      </p:pic>
    </p:spTree>
    <p:extLst>
      <p:ext uri="{BB962C8B-B14F-4D97-AF65-F5344CB8AC3E}">
        <p14:creationId xmlns:p14="http://schemas.microsoft.com/office/powerpoint/2010/main" val="3338760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192" y="687475"/>
            <a:ext cx="7989752" cy="975071"/>
          </a:xfrm>
        </p:spPr>
        <p:txBody>
          <a:bodyPr>
            <a:normAutofit/>
          </a:bodyPr>
          <a:lstStyle/>
          <a:p>
            <a:r>
              <a:rPr lang="en-US" sz="4800" dirty="0"/>
              <a:t>What About The Children?</a:t>
            </a:r>
            <a:endParaRPr lang="en-US" sz="4400" dirty="0"/>
          </a:p>
        </p:txBody>
      </p:sp>
      <p:sp>
        <p:nvSpPr>
          <p:cNvPr id="3" name="Content Placeholder 2"/>
          <p:cNvSpPr>
            <a:spLocks noGrp="1"/>
          </p:cNvSpPr>
          <p:nvPr>
            <p:ph idx="1"/>
          </p:nvPr>
        </p:nvSpPr>
        <p:spPr>
          <a:xfrm>
            <a:off x="91440" y="2069870"/>
            <a:ext cx="10003504" cy="4513811"/>
          </a:xfrm>
        </p:spPr>
        <p:txBody>
          <a:bodyPr anchor="t">
            <a:normAutofit/>
          </a:bodyPr>
          <a:lstStyle/>
          <a:p>
            <a:pPr lvl="0" hangingPunct="0"/>
            <a:r>
              <a:rPr lang="en-US" sz="2400" dirty="0"/>
              <a:t>Is a man able to keep them from being out of control </a:t>
            </a:r>
            <a:r>
              <a:rPr lang="en-US" sz="2400" b="1" i="1" dirty="0"/>
              <a:t>not accused of dissipation or insubordination?</a:t>
            </a:r>
            <a:endParaRPr lang="en-US" sz="2400" dirty="0"/>
          </a:p>
          <a:p>
            <a:pPr lvl="0" hangingPunct="0"/>
            <a:r>
              <a:rPr lang="en-US" sz="2400" dirty="0"/>
              <a:t>Did this man run his children or did they run him? That’s seems to be the context.</a:t>
            </a:r>
          </a:p>
          <a:p>
            <a:r>
              <a:rPr lang="en-US" sz="2400" dirty="0"/>
              <a:t>The Greek word </a:t>
            </a:r>
            <a:r>
              <a:rPr lang="en-US" sz="2400" b="1" dirty="0" err="1"/>
              <a:t>Teknon</a:t>
            </a:r>
            <a:r>
              <a:rPr lang="en-US" sz="2400" dirty="0"/>
              <a:t> is found numerous times in the New Testament and is used in 1 Timothy 3:4 and Titus 1:6 From Strong’s Concordance &amp; dictionary:</a:t>
            </a:r>
            <a:r>
              <a:rPr lang="en-US" sz="2400" b="1" dirty="0"/>
              <a:t> </a:t>
            </a:r>
            <a:r>
              <a:rPr lang="en-US" sz="2400" b="1" i="1" dirty="0"/>
              <a:t>5043. </a:t>
            </a:r>
            <a:r>
              <a:rPr lang="en-US" sz="2400" b="1" i="1" dirty="0" err="1"/>
              <a:t>Teknon</a:t>
            </a:r>
            <a:r>
              <a:rPr lang="en-US" sz="2400" b="1" i="1" dirty="0"/>
              <a:t>, </a:t>
            </a:r>
            <a:r>
              <a:rPr lang="en-US" sz="2400" b="1" i="1" dirty="0" err="1"/>
              <a:t>tek</a:t>
            </a:r>
            <a:r>
              <a:rPr lang="en-US" sz="2400" b="1" i="1" dirty="0"/>
              <a:t>'-non; from the base of G5088; a child (as produced):--child, daughter, son.</a:t>
            </a:r>
            <a:endParaRPr lang="en-US" sz="2400" dirty="0"/>
          </a:p>
          <a:p>
            <a:r>
              <a:rPr lang="en-US" sz="4400" b="1" i="1" dirty="0"/>
              <a:t>Luke 20:28-33</a:t>
            </a:r>
          </a:p>
          <a:p>
            <a:r>
              <a:rPr lang="en-US" sz="1800" b="1" dirty="0">
                <a:latin typeface="Arial" panose="020B0604020202020204" pitchFamily="34" charset="0"/>
                <a:ea typeface="Times New Roman" panose="02020603050405020304" pitchFamily="18" charset="0"/>
                <a:cs typeface="Times New Roman" panose="02020603050405020304" pitchFamily="18" charset="0"/>
              </a:rPr>
              <a:t>See also Colossians 3:20-21 and 1 Timothy 5:4</a:t>
            </a:r>
          </a:p>
        </p:txBody>
      </p:sp>
      <p:pic>
        <p:nvPicPr>
          <p:cNvPr id="4" name="Picture 3">
            <a:extLst>
              <a:ext uri="{FF2B5EF4-FFF2-40B4-BE49-F238E27FC236}">
                <a16:creationId xmlns:a16="http://schemas.microsoft.com/office/drawing/2014/main" id="{3E634F3E-1ADD-43D6-97EB-2011DB6E3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0115" y="4752584"/>
            <a:ext cx="1613693" cy="2036620"/>
          </a:xfrm>
          <a:prstGeom prst="rect">
            <a:avLst/>
          </a:prstGeom>
        </p:spPr>
      </p:pic>
    </p:spTree>
    <p:extLst>
      <p:ext uri="{BB962C8B-B14F-4D97-AF65-F5344CB8AC3E}">
        <p14:creationId xmlns:p14="http://schemas.microsoft.com/office/powerpoint/2010/main" val="383364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192" y="687475"/>
            <a:ext cx="7989752" cy="975071"/>
          </a:xfrm>
        </p:spPr>
        <p:txBody>
          <a:bodyPr>
            <a:normAutofit/>
          </a:bodyPr>
          <a:lstStyle/>
          <a:p>
            <a:r>
              <a:rPr lang="en-US" sz="4000" dirty="0"/>
              <a:t>Unwilling to Submit (1 Peter 5:5)</a:t>
            </a:r>
            <a:endParaRPr lang="en-US" sz="3600" dirty="0"/>
          </a:p>
        </p:txBody>
      </p:sp>
      <p:sp>
        <p:nvSpPr>
          <p:cNvPr id="3" name="Content Placeholder 2"/>
          <p:cNvSpPr>
            <a:spLocks noGrp="1"/>
          </p:cNvSpPr>
          <p:nvPr>
            <p:ph idx="1"/>
          </p:nvPr>
        </p:nvSpPr>
        <p:spPr>
          <a:xfrm>
            <a:off x="0" y="2069870"/>
            <a:ext cx="10963656" cy="4513811"/>
          </a:xfrm>
        </p:spPr>
        <p:txBody>
          <a:bodyPr anchor="t">
            <a:normAutofit fontScale="92500"/>
          </a:bodyPr>
          <a:lstStyle/>
          <a:p>
            <a:pPr lvl="0" hangingPunct="0"/>
            <a:r>
              <a:rPr lang="en-US" sz="2800" dirty="0"/>
              <a:t>This matter of submission is consistent with a king and a kingdom.</a:t>
            </a:r>
          </a:p>
          <a:p>
            <a:pPr lvl="0" hangingPunct="0"/>
            <a:r>
              <a:rPr lang="en-US" sz="2800" dirty="0"/>
              <a:t>The Lord’s church is not a democracy and thanks be to God for that.</a:t>
            </a:r>
          </a:p>
          <a:p>
            <a:pPr lvl="0" hangingPunct="0"/>
            <a:r>
              <a:rPr lang="en-US" sz="2800" dirty="0"/>
              <a:t>The elders do not make up any rules for us to follow, they merely have the responsibility of being our “Big Brother” who is answerable to our Father in heaven for how well they watched out for our well-being.</a:t>
            </a:r>
          </a:p>
          <a:p>
            <a:pPr lvl="0" hangingPunct="0"/>
            <a:r>
              <a:rPr lang="en-US" sz="2800" dirty="0"/>
              <a:t>Good leadership involves listening to the group and considers their well-being before making some decisions.</a:t>
            </a:r>
          </a:p>
          <a:p>
            <a:pPr hangingPunct="0"/>
            <a:r>
              <a:rPr lang="en-US" sz="2800" dirty="0"/>
              <a:t>Sometimes the mark of good leadership is </a:t>
            </a:r>
            <a:r>
              <a:rPr lang="en-US" sz="2800" b="1" u="sng" dirty="0"/>
              <a:t>not</a:t>
            </a:r>
            <a:r>
              <a:rPr lang="en-US" sz="2800" dirty="0"/>
              <a:t>  listening to or caving in to the desires of the group that are not scriptural</a:t>
            </a:r>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5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4529" y="1287562"/>
            <a:ext cx="7989752" cy="2277730"/>
          </a:xfrm>
        </p:spPr>
        <p:txBody>
          <a:bodyPr>
            <a:noAutofit/>
          </a:bodyPr>
          <a:lstStyle/>
          <a:p>
            <a:r>
              <a:rPr lang="en-US" sz="4800" b="1" u="sng" dirty="0"/>
              <a:t>Maverick</a:t>
            </a:r>
            <a:r>
              <a:rPr lang="en-US" sz="4800" dirty="0"/>
              <a:t>: </a:t>
            </a:r>
            <a:r>
              <a:rPr lang="en-US" sz="4400" dirty="0"/>
              <a:t>One that refuses to abide by the dictates of or resists adherence to a group; a dissenter.</a:t>
            </a:r>
            <a:endParaRPr lang="en-US" sz="4800" dirty="0"/>
          </a:p>
        </p:txBody>
      </p:sp>
      <p:sp>
        <p:nvSpPr>
          <p:cNvPr id="3" name="Subtitle 2"/>
          <p:cNvSpPr>
            <a:spLocks noGrp="1"/>
          </p:cNvSpPr>
          <p:nvPr>
            <p:ph type="subTitle" idx="1"/>
          </p:nvPr>
        </p:nvSpPr>
        <p:spPr>
          <a:xfrm>
            <a:off x="841248" y="4389120"/>
            <a:ext cx="5764994" cy="2434046"/>
          </a:xfrm>
        </p:spPr>
        <p:txBody>
          <a:bodyPr>
            <a:normAutofit/>
          </a:bodyPr>
          <a:lstStyle/>
          <a:p>
            <a:r>
              <a:rPr lang="en-US" sz="2400" b="1" dirty="0"/>
              <a:t>The Maverick does not want to be under anyone’s oversight.</a:t>
            </a:r>
          </a:p>
          <a:p>
            <a:r>
              <a:rPr lang="en-US" sz="2400" b="1" dirty="0"/>
              <a:t>He will buck at any consideration of appointing overseers.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43" y="4070018"/>
            <a:ext cx="4000797" cy="2753148"/>
          </a:xfrm>
          <a:prstGeom prst="rect">
            <a:avLst/>
          </a:prstGeom>
        </p:spPr>
      </p:pic>
    </p:spTree>
    <p:extLst>
      <p:ext uri="{BB962C8B-B14F-4D97-AF65-F5344CB8AC3E}">
        <p14:creationId xmlns:p14="http://schemas.microsoft.com/office/powerpoint/2010/main" val="279435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That’s what God commanded and expects. [Acts 14:23]  </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143000" y="2069870"/>
            <a:ext cx="9979152" cy="4513811"/>
          </a:xfrm>
        </p:spPr>
        <p:txBody>
          <a:bodyPr anchor="t">
            <a:normAutofit/>
          </a:bodyPr>
          <a:lstStyle/>
          <a:p>
            <a:r>
              <a:rPr lang="en-US" sz="2400" dirty="0">
                <a:latin typeface="Arial" panose="020B0604020202020204" pitchFamily="34" charset="0"/>
                <a:ea typeface="Times New Roman" panose="02020603050405020304" pitchFamily="18" charset="0"/>
                <a:cs typeface="Times New Roman" panose="02020603050405020304" pitchFamily="18" charset="0"/>
              </a:rPr>
              <a:t>Everything should be done decently and in order. </a:t>
            </a:r>
            <a:r>
              <a:rPr lang="en-US" sz="1800" b="1" i="1" dirty="0">
                <a:latin typeface="Times New Roman" panose="02020603050405020304" pitchFamily="18" charset="0"/>
                <a:ea typeface="Times New Roman" panose="02020603050405020304" pitchFamily="18" charset="0"/>
              </a:rPr>
              <a:t>(1 Corinthians 14:40) </a:t>
            </a:r>
            <a:endParaRPr lang="en-US" sz="1800" dirty="0"/>
          </a:p>
          <a:p>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(Titus 1:5)  For this reason I left you in Crete, that you should set in order the things that are </a:t>
            </a:r>
            <a:r>
              <a:rPr lang="en-US" sz="2400" b="1" i="1" u="sng" dirty="0">
                <a:latin typeface="Times New Roman" panose="02020603050405020304" pitchFamily="18" charset="0"/>
                <a:ea typeface="Times New Roman" panose="02020603050405020304" pitchFamily="18" charset="0"/>
                <a:cs typeface="Times New Roman" panose="02020603050405020304" pitchFamily="18" charset="0"/>
              </a:rPr>
              <a:t>lacking</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and appoint elders in every city as I commanded you;</a:t>
            </a:r>
            <a:r>
              <a:rPr lang="en-US" sz="2400" dirty="0">
                <a:latin typeface="Arial" panose="020B0604020202020204" pitchFamily="34" charset="0"/>
                <a:ea typeface="Times New Roman" panose="02020603050405020304" pitchFamily="18" charset="0"/>
                <a:cs typeface="Times New Roman" panose="02020603050405020304" pitchFamily="18" charset="0"/>
              </a:rPr>
              <a:t> </a:t>
            </a:r>
          </a:p>
          <a:p>
            <a:r>
              <a:rPr lang="en-US" sz="2400" dirty="0">
                <a:latin typeface="Arial" panose="020B0604020202020204" pitchFamily="34" charset="0"/>
                <a:ea typeface="Times New Roman" panose="02020603050405020304" pitchFamily="18" charset="0"/>
                <a:cs typeface="Times New Roman" panose="02020603050405020304" pitchFamily="18" charset="0"/>
              </a:rPr>
              <a:t>The church needs mature &amp; godly men who have a good working knowledge of the kingdom. </a:t>
            </a:r>
          </a:p>
          <a:p>
            <a:pPr marL="0" indent="0" algn="ctr">
              <a:buNone/>
            </a:pPr>
            <a:r>
              <a:rPr lang="en-US" sz="4000" b="1" i="1" dirty="0">
                <a:latin typeface="Times New Roman" panose="02020603050405020304" pitchFamily="18" charset="0"/>
                <a:ea typeface="Times New Roman" panose="02020603050405020304" pitchFamily="18" charset="0"/>
              </a:rPr>
              <a:t>(Hebrews 5:12-14) </a:t>
            </a:r>
          </a:p>
          <a:p>
            <a:r>
              <a:rPr lang="en-US" sz="2400" dirty="0"/>
              <a:t>Why do you suppose one of the characteristics of an elder that he is </a:t>
            </a:r>
            <a:r>
              <a:rPr lang="en-US" sz="2400" b="1" u="sng" dirty="0"/>
              <a:t>not a novice</a:t>
            </a:r>
            <a:r>
              <a:rPr lang="en-US" sz="2400" dirty="0"/>
              <a:t> [a babe in Christ]? </a:t>
            </a:r>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7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Knowledge of the Scriptures</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329184" y="2069870"/>
            <a:ext cx="9765760" cy="4513811"/>
          </a:xfrm>
        </p:spPr>
        <p:txBody>
          <a:bodyPr anchor="t">
            <a:normAutofit/>
          </a:bodyPr>
          <a:lstStyle/>
          <a:p>
            <a:r>
              <a:rPr lang="en-US" sz="2800" dirty="0"/>
              <a:t>One of the things that separate an elder from the rest of the group is his </a:t>
            </a:r>
            <a:r>
              <a:rPr lang="en-US" sz="2800" b="1" u="sng" dirty="0"/>
              <a:t>ability to teach</a:t>
            </a:r>
            <a:r>
              <a:rPr lang="en-US" sz="2800" dirty="0"/>
              <a:t>. </a:t>
            </a:r>
          </a:p>
          <a:p>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{10} For there are many insubordinate, both idle talkers and deceivers, especially those of the circumcision, {11} </a:t>
            </a:r>
            <a:r>
              <a:rPr lang="en-US" sz="2800" b="1" i="1" u="sng" dirty="0">
                <a:latin typeface="Times New Roman" panose="02020603050405020304" pitchFamily="18" charset="0"/>
                <a:ea typeface="Times New Roman" panose="02020603050405020304" pitchFamily="18" charset="0"/>
                <a:cs typeface="Times New Roman" panose="02020603050405020304" pitchFamily="18" charset="0"/>
              </a:rPr>
              <a:t>whose mouths must be stopped,</a:t>
            </a:r>
            <a:r>
              <a:rPr lang="en-US" sz="2800" b="1" i="1" dirty="0">
                <a:latin typeface="Times New Roman" panose="02020603050405020304" pitchFamily="18" charset="0"/>
                <a:ea typeface="Times New Roman" panose="02020603050405020304" pitchFamily="18" charset="0"/>
                <a:cs typeface="Times New Roman" panose="02020603050405020304" pitchFamily="18" charset="0"/>
              </a:rPr>
              <a:t> (Titus 1:9-11)</a:t>
            </a:r>
          </a:p>
          <a:p>
            <a:r>
              <a:rPr lang="en-US" sz="2800" dirty="0"/>
              <a:t>Appointing a man to the eldership is not based upon a popularity contest. We need someone who cannot only recognize error, but who can use the scriptures to </a:t>
            </a:r>
            <a:r>
              <a:rPr lang="en-US" sz="2800" b="1" i="1" u="dbl" dirty="0"/>
              <a:t>exhort and convince the gainsayers</a:t>
            </a:r>
            <a:r>
              <a:rPr lang="en-US" sz="2800" b="1" u="dbl" dirty="0"/>
              <a:t>.</a:t>
            </a:r>
            <a:r>
              <a:rPr lang="en-US" sz="2800" b="1" dirty="0"/>
              <a:t> [KJV]</a:t>
            </a:r>
            <a:endParaRPr lang="en-US" sz="28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24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Nevertheless, He Has a Good Report From Without</a:t>
            </a:r>
            <a:endParaRPr lang="en-US" dirty="0"/>
          </a:p>
        </p:txBody>
      </p:sp>
      <p:sp>
        <p:nvSpPr>
          <p:cNvPr id="3" name="Content Placeholder 2"/>
          <p:cNvSpPr>
            <a:spLocks noGrp="1"/>
          </p:cNvSpPr>
          <p:nvPr>
            <p:ph idx="1"/>
          </p:nvPr>
        </p:nvSpPr>
        <p:spPr>
          <a:xfrm>
            <a:off x="155448" y="2069870"/>
            <a:ext cx="11146536" cy="4513811"/>
          </a:xfrm>
        </p:spPr>
        <p:txBody>
          <a:bodyPr anchor="t">
            <a:normAutofit/>
          </a:bodyPr>
          <a:lstStyle/>
          <a:p>
            <a:pPr hangingPunct="0"/>
            <a:r>
              <a:rPr lang="en-US" sz="2400" dirty="0"/>
              <a:t>Selection of leaders is a quest for character.</a:t>
            </a:r>
          </a:p>
          <a:p>
            <a:pPr lvl="0" hangingPunct="0"/>
            <a:r>
              <a:rPr lang="en-US" sz="2400" dirty="0"/>
              <a:t>That’s why instead of “qualifications” we should be looking at general “Characteristics” of a man.</a:t>
            </a:r>
          </a:p>
          <a:p>
            <a:pPr lvl="0" hangingPunct="0"/>
            <a:r>
              <a:rPr lang="en-US" sz="2400" dirty="0"/>
              <a:t>Most of the characteristics that are found should be found in EVERY Christian. He should be </a:t>
            </a:r>
            <a:r>
              <a:rPr lang="en-US" sz="2400" b="1" u="dbl" dirty="0"/>
              <a:t>blameless</a:t>
            </a:r>
            <a:r>
              <a:rPr lang="en-US" sz="2400" dirty="0"/>
              <a:t>, but shouldn’t you be blameless too? </a:t>
            </a:r>
          </a:p>
          <a:p>
            <a:pPr lvl="0" hangingPunct="0"/>
            <a:r>
              <a:rPr lang="en-US" sz="2400" dirty="0"/>
              <a:t>A leader should be </a:t>
            </a:r>
            <a:r>
              <a:rPr lang="en-US" sz="2400" b="1" u="dbl" dirty="0"/>
              <a:t>orderly</a:t>
            </a:r>
            <a:r>
              <a:rPr lang="en-US" sz="2400" dirty="0"/>
              <a:t> and </a:t>
            </a:r>
            <a:r>
              <a:rPr lang="en-US" sz="2400" b="1" u="dbl" dirty="0"/>
              <a:t>of good behavior</a:t>
            </a:r>
            <a:r>
              <a:rPr lang="en-US" sz="2400" dirty="0"/>
              <a:t>, but that doesn’t give you an excuse not to be. </a:t>
            </a:r>
          </a:p>
          <a:p>
            <a:pPr lvl="0" hangingPunct="0"/>
            <a:r>
              <a:rPr lang="en-US" sz="2400" dirty="0"/>
              <a:t>He should </a:t>
            </a:r>
            <a:r>
              <a:rPr lang="en-US" sz="2400" b="1" u="dbl" dirty="0"/>
              <a:t>not</a:t>
            </a:r>
            <a:r>
              <a:rPr lang="en-US" sz="2400" dirty="0"/>
              <a:t> be social drinker, a drunkard or </a:t>
            </a:r>
            <a:r>
              <a:rPr lang="en-US" sz="2400" b="1" u="dbl" dirty="0"/>
              <a:t>given to wine</a:t>
            </a:r>
            <a:r>
              <a:rPr lang="en-US" sz="2400" dirty="0"/>
              <a:t>, but then again who of us should be? </a:t>
            </a:r>
          </a:p>
          <a:p>
            <a:pPr lvl="0" hangingPunct="0"/>
            <a:r>
              <a:rPr lang="en-US" sz="2400" dirty="0"/>
              <a:t>What Christian should ever be </a:t>
            </a:r>
            <a:r>
              <a:rPr lang="en-US" sz="2400" b="1" u="dbl" dirty="0"/>
              <a:t>greedy, covetous or a lover of money? </a:t>
            </a:r>
            <a:endParaRPr lang="en-US" sz="24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37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Hospitality</a:t>
            </a:r>
            <a:endParaRPr lang="en-US" dirty="0"/>
          </a:p>
        </p:txBody>
      </p:sp>
      <p:sp>
        <p:nvSpPr>
          <p:cNvPr id="3" name="Content Placeholder 2"/>
          <p:cNvSpPr>
            <a:spLocks noGrp="1"/>
          </p:cNvSpPr>
          <p:nvPr>
            <p:ph idx="1"/>
          </p:nvPr>
        </p:nvSpPr>
        <p:spPr>
          <a:xfrm>
            <a:off x="128016" y="2069870"/>
            <a:ext cx="7690103" cy="4513811"/>
          </a:xfrm>
        </p:spPr>
        <p:txBody>
          <a:bodyPr anchor="t">
            <a:normAutofit/>
          </a:bodyPr>
          <a:lstStyle/>
          <a:p>
            <a:r>
              <a:rPr lang="en-US" sz="2800" dirty="0"/>
              <a:t>We all should be a </a:t>
            </a:r>
            <a:r>
              <a:rPr lang="en-US" sz="2800" b="1" u="dbl" dirty="0"/>
              <a:t>lover of good men</a:t>
            </a:r>
            <a:r>
              <a:rPr lang="en-US" sz="2800" dirty="0"/>
              <a:t> and one who is </a:t>
            </a:r>
            <a:r>
              <a:rPr lang="en-US" sz="2800" b="1" u="dbl" dirty="0"/>
              <a:t>given to hospitality</a:t>
            </a:r>
            <a:r>
              <a:rPr lang="en-US" sz="2800" dirty="0"/>
              <a:t> because that is how we grow in love and fellowship.</a:t>
            </a:r>
          </a:p>
          <a:p>
            <a:r>
              <a:rPr lang="en-US" sz="2800" dirty="0"/>
              <a:t> You can learn volumes about folks by just having an informal chat with them over a cup of coffee. </a:t>
            </a:r>
          </a:p>
          <a:p>
            <a:r>
              <a:rPr lang="en-US" sz="3200" b="1" i="1" dirty="0"/>
              <a:t>(Hebrews 13:1-2) &amp; (Romans 12:9-13)</a:t>
            </a:r>
            <a:endParaRPr lang="en-US" sz="32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2" t="11878" r="5217" b="10546"/>
          <a:stretch/>
        </p:blipFill>
        <p:spPr>
          <a:xfrm>
            <a:off x="8080770" y="160448"/>
            <a:ext cx="3815543" cy="3192089"/>
          </a:xfrm>
          <a:prstGeom prst="rect">
            <a:avLst/>
          </a:prstGeom>
        </p:spPr>
      </p:pic>
    </p:spTree>
    <p:extLst>
      <p:ext uri="{BB962C8B-B14F-4D97-AF65-F5344CB8AC3E}">
        <p14:creationId xmlns:p14="http://schemas.microsoft.com/office/powerpoint/2010/main" val="220053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The Flock Needs Shepherds</a:t>
            </a:r>
            <a:endParaRPr lang="en-US" dirty="0"/>
          </a:p>
        </p:txBody>
      </p:sp>
      <p:sp>
        <p:nvSpPr>
          <p:cNvPr id="3" name="Subtitle 2"/>
          <p:cNvSpPr>
            <a:spLocks noGrp="1"/>
          </p:cNvSpPr>
          <p:nvPr>
            <p:ph type="subTitle" idx="1"/>
          </p:nvPr>
        </p:nvSpPr>
        <p:spPr>
          <a:xfrm>
            <a:off x="2466213" y="362375"/>
            <a:ext cx="5918454" cy="1069848"/>
          </a:xfrm>
        </p:spPr>
        <p:txBody>
          <a:bodyPr>
            <a:normAutofit/>
          </a:bodyPr>
          <a:lstStyle/>
          <a:p>
            <a:r>
              <a:rPr lang="en-US" sz="5400" b="1" dirty="0"/>
              <a:t>Isaiah 40:11</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59" t="12913" r="15408" b="7213"/>
          <a:stretch/>
        </p:blipFill>
        <p:spPr>
          <a:xfrm>
            <a:off x="1524000" y="4468032"/>
            <a:ext cx="3858886" cy="2389969"/>
          </a:xfrm>
          <a:prstGeom prst="rect">
            <a:avLst/>
          </a:prstGeom>
        </p:spPr>
      </p:pic>
    </p:spTree>
    <p:extLst>
      <p:ext uri="{BB962C8B-B14F-4D97-AF65-F5344CB8AC3E}">
        <p14:creationId xmlns:p14="http://schemas.microsoft.com/office/powerpoint/2010/main" val="130627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Willing – - -</a:t>
            </a:r>
            <a:endParaRPr lang="en-US" dirty="0"/>
          </a:p>
        </p:txBody>
      </p:sp>
      <p:sp>
        <p:nvSpPr>
          <p:cNvPr id="3" name="Content Placeholder 2"/>
          <p:cNvSpPr>
            <a:spLocks noGrp="1"/>
          </p:cNvSpPr>
          <p:nvPr>
            <p:ph idx="1"/>
          </p:nvPr>
        </p:nvSpPr>
        <p:spPr>
          <a:xfrm>
            <a:off x="320040" y="1649246"/>
            <a:ext cx="9802336" cy="4513811"/>
          </a:xfrm>
        </p:spPr>
        <p:txBody>
          <a:bodyPr anchor="t">
            <a:normAutofit/>
          </a:bodyPr>
          <a:lstStyle/>
          <a:p>
            <a:r>
              <a:rPr lang="en-US" sz="2400" dirty="0"/>
              <a:t>The Lords needs men who are willing [</a:t>
            </a:r>
            <a:r>
              <a:rPr lang="en-US" sz="2400" b="1" u="dbl" dirty="0"/>
              <a:t>desires</a:t>
            </a:r>
            <a:r>
              <a:rPr lang="en-US" sz="2400" dirty="0"/>
              <a:t>] to </a:t>
            </a:r>
            <a:r>
              <a:rPr lang="en-US" sz="2400" b="1" u="dbl" dirty="0"/>
              <a:t>take on the position of a bishop</a:t>
            </a:r>
            <a:r>
              <a:rPr lang="en-US" sz="2400" dirty="0"/>
              <a:t>. </a:t>
            </a:r>
          </a:p>
          <a:p>
            <a:r>
              <a:rPr lang="en-US" sz="2400" dirty="0"/>
              <a:t>God’s work IS His people </a:t>
            </a:r>
            <a:r>
              <a:rPr lang="en-US" sz="2400" b="1" i="1" dirty="0"/>
              <a:t>(Romans 14:15, 20) Yet if your brother is grieved because of your food, you are no longer walking in love. Do not destroy with your food the one for whom Christ died… {20} Do not destroy the </a:t>
            </a:r>
            <a:r>
              <a:rPr lang="en-US" sz="2400" b="1" i="1" u="sng" dirty="0"/>
              <a:t>work of God</a:t>
            </a:r>
            <a:r>
              <a:rPr lang="en-US" sz="2400" b="1" i="1" dirty="0"/>
              <a:t> for the sake of food.</a:t>
            </a:r>
            <a:r>
              <a:rPr lang="en-US" sz="2400" dirty="0"/>
              <a:t>  </a:t>
            </a:r>
          </a:p>
          <a:p>
            <a:r>
              <a:rPr lang="en-US" sz="2400" dirty="0"/>
              <a:t>Therefore His elders are in the people business.</a:t>
            </a:r>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025" y="4598647"/>
            <a:ext cx="4006734" cy="2259353"/>
          </a:xfrm>
          <a:prstGeom prst="rect">
            <a:avLst/>
          </a:prstGeom>
        </p:spPr>
      </p:pic>
    </p:spTree>
    <p:extLst>
      <p:ext uri="{BB962C8B-B14F-4D97-AF65-F5344CB8AC3E}">
        <p14:creationId xmlns:p14="http://schemas.microsoft.com/office/powerpoint/2010/main" val="318655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Willing = Desire = Sacrifice</a:t>
            </a:r>
            <a:endParaRPr lang="en-US" dirty="0"/>
          </a:p>
        </p:txBody>
      </p:sp>
      <p:sp>
        <p:nvSpPr>
          <p:cNvPr id="3" name="Content Placeholder 2"/>
          <p:cNvSpPr>
            <a:spLocks noGrp="1"/>
          </p:cNvSpPr>
          <p:nvPr>
            <p:ph idx="1"/>
          </p:nvPr>
        </p:nvSpPr>
        <p:spPr>
          <a:xfrm>
            <a:off x="310896" y="2069870"/>
            <a:ext cx="10917936" cy="4513811"/>
          </a:xfrm>
        </p:spPr>
        <p:txBody>
          <a:bodyPr anchor="t">
            <a:normAutofit/>
          </a:bodyPr>
          <a:lstStyle/>
          <a:p>
            <a:pPr hangingPunct="0"/>
            <a:r>
              <a:rPr lang="en-US" sz="2800" dirty="0"/>
              <a:t>This word </a:t>
            </a:r>
            <a:r>
              <a:rPr lang="en-US" sz="2800" b="1" u="sng" dirty="0"/>
              <a:t>desire</a:t>
            </a:r>
            <a:r>
              <a:rPr lang="en-US" sz="2800" dirty="0"/>
              <a:t> takes on the connotation of sacrifice just as Christ desired to be nailed to the cross.</a:t>
            </a:r>
            <a:r>
              <a:rPr lang="en-US" sz="2800" b="1" i="1" dirty="0"/>
              <a:t> </a:t>
            </a:r>
          </a:p>
          <a:p>
            <a:pPr hangingPunct="0"/>
            <a:r>
              <a:rPr lang="en-US" sz="3200" b="1" i="1" dirty="0"/>
              <a:t>(Matthew 16:24) Then Jesus said to His disciples, "If anyone </a:t>
            </a:r>
            <a:r>
              <a:rPr lang="en-US" sz="3200" b="1" i="1" u="sng" dirty="0"/>
              <a:t>desires</a:t>
            </a:r>
            <a:r>
              <a:rPr lang="en-US" sz="3200" b="1" i="1" dirty="0"/>
              <a:t> to come after Me, let him deny himself, and take up his cross, and follow Me.</a:t>
            </a:r>
            <a:endParaRPr lang="en-US" sz="3200" dirty="0"/>
          </a:p>
          <a:p>
            <a:pPr hangingPunct="0"/>
            <a:r>
              <a:rPr lang="en-US" sz="3200" b="1" i="1" dirty="0"/>
              <a:t>(Luke 12:48) For everyone to whom much is given, from him much will be required; and to whom much has been committed, of him they will ask the more.</a:t>
            </a:r>
            <a:endParaRPr lang="en-US" sz="3200" dirty="0"/>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0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ea typeface="Times New Roman" panose="02020603050405020304" pitchFamily="18" charset="0"/>
                <a:cs typeface="Times New Roman" panose="02020603050405020304" pitchFamily="18" charset="0"/>
              </a:rPr>
              <a:t>Not Self-Willed</a:t>
            </a:r>
            <a:endParaRPr lang="en-US" dirty="0"/>
          </a:p>
        </p:txBody>
      </p:sp>
      <p:sp>
        <p:nvSpPr>
          <p:cNvPr id="3" name="Content Placeholder 2"/>
          <p:cNvSpPr>
            <a:spLocks noGrp="1"/>
          </p:cNvSpPr>
          <p:nvPr>
            <p:ph idx="1"/>
          </p:nvPr>
        </p:nvSpPr>
        <p:spPr>
          <a:xfrm>
            <a:off x="0" y="2069870"/>
            <a:ext cx="10094944" cy="4513811"/>
          </a:xfrm>
        </p:spPr>
        <p:txBody>
          <a:bodyPr anchor="t">
            <a:normAutofit lnSpcReduction="10000"/>
          </a:bodyPr>
          <a:lstStyle/>
          <a:p>
            <a:pPr marL="0" indent="0" hangingPunct="0">
              <a:buNone/>
            </a:pPr>
            <a:r>
              <a:rPr lang="en-US" sz="2400" dirty="0"/>
              <a:t>When the Bible says he is </a:t>
            </a:r>
            <a:r>
              <a:rPr lang="en-US" sz="2400" b="1" u="dbl" dirty="0"/>
              <a:t>not self-willed</a:t>
            </a:r>
            <a:r>
              <a:rPr lang="en-US" sz="2400" dirty="0"/>
              <a:t>, it means that he is not one who must have his own way, but makes sacrifices for those in his care.</a:t>
            </a:r>
          </a:p>
          <a:p>
            <a:pPr lvl="0" hangingPunct="0">
              <a:buFont typeface="Wingdings" panose="05000000000000000000" pitchFamily="2" charset="2"/>
              <a:buChar char="Ø"/>
            </a:pPr>
            <a:r>
              <a:rPr lang="en-US" sz="2400" dirty="0"/>
              <a:t>Do you think that a shepherd always wants to be out in the rain rounding up strays?</a:t>
            </a:r>
          </a:p>
          <a:p>
            <a:pPr lvl="0" hangingPunct="0">
              <a:buFont typeface="Wingdings" panose="05000000000000000000" pitchFamily="2" charset="2"/>
              <a:buChar char="Ø"/>
            </a:pPr>
            <a:r>
              <a:rPr lang="en-US" sz="2400" dirty="0"/>
              <a:t>Do you think he finds it fun to get up early or stay out late to feed them?</a:t>
            </a:r>
          </a:p>
          <a:p>
            <a:pPr lvl="0" hangingPunct="0">
              <a:buFont typeface="Wingdings" panose="05000000000000000000" pitchFamily="2" charset="2"/>
              <a:buChar char="Ø"/>
            </a:pPr>
            <a:r>
              <a:rPr lang="en-US" sz="2400" dirty="0"/>
              <a:t>With that in mind who is doing the serving and who is being served? That’s why the Bible calls him the </a:t>
            </a:r>
            <a:r>
              <a:rPr lang="en-US" sz="2400" b="1" u="dbl" dirty="0"/>
              <a:t>steward of God</a:t>
            </a:r>
            <a:r>
              <a:rPr lang="en-US" sz="2400" u="dbl" dirty="0"/>
              <a:t>.</a:t>
            </a:r>
            <a:endParaRPr lang="en-US" sz="2400" dirty="0"/>
          </a:p>
          <a:p>
            <a:pPr hangingPunct="0"/>
            <a:r>
              <a:rPr lang="en-US" sz="2400" dirty="0"/>
              <a:t>But most importantly, he must be </a:t>
            </a:r>
            <a:r>
              <a:rPr lang="en-US" sz="2400" b="1" u="dbl" dirty="0"/>
              <a:t>vigilant</a:t>
            </a:r>
            <a:r>
              <a:rPr lang="en-US" sz="2400" dirty="0"/>
              <a:t> and willing to protect the flock from wolves. </a:t>
            </a:r>
          </a:p>
          <a:p>
            <a:pPr hangingPunct="0"/>
            <a:r>
              <a:rPr lang="en-US" sz="2400" dirty="0"/>
              <a:t>We need men in the church who can recognize the wolves even when we can’t.</a:t>
            </a:r>
          </a:p>
          <a:p>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565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593</TotalTime>
  <Words>1455</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Rockwell</vt:lpstr>
      <vt:lpstr>Rockwell Condensed</vt:lpstr>
      <vt:lpstr>Times New Roman</vt:lpstr>
      <vt:lpstr>Wingdings</vt:lpstr>
      <vt:lpstr>Wood Type</vt:lpstr>
      <vt:lpstr>Why The Church Needs Qualified Leaders</vt:lpstr>
      <vt:lpstr>That’s what God commanded and expects. [Acts 14:23]   </vt:lpstr>
      <vt:lpstr>Knowledge of the Scriptures </vt:lpstr>
      <vt:lpstr>Nevertheless, He Has a Good Report From Without</vt:lpstr>
      <vt:lpstr>Hospitality</vt:lpstr>
      <vt:lpstr>The Flock Needs Shepherds</vt:lpstr>
      <vt:lpstr>Willing – - -</vt:lpstr>
      <vt:lpstr>Willing = Desire = Sacrifice</vt:lpstr>
      <vt:lpstr>Not Self-Willed</vt:lpstr>
      <vt:lpstr>The Church Needs Good Examples To Follow</vt:lpstr>
      <vt:lpstr>We Need Good Examples to Follow</vt:lpstr>
      <vt:lpstr>Raising a Family</vt:lpstr>
      <vt:lpstr>Unrealistic Expectations</vt:lpstr>
      <vt:lpstr>So why don’t we look at his characteristics [the overall picture] rather than focus on the minuscule incidents</vt:lpstr>
      <vt:lpstr>What About The Children?</vt:lpstr>
      <vt:lpstr>Unwilling to Submit (1 Peter 5:5)</vt:lpstr>
      <vt:lpstr>Maverick: One that refuses to abide by the dictates of or resists adherence to a group; a dissenter.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Church Needs Qualified Elders</dc:title>
  <dc:creator>Bill McIlvain</dc:creator>
  <cp:lastModifiedBy>Bill McIlvain</cp:lastModifiedBy>
  <cp:revision>23</cp:revision>
  <dcterms:created xsi:type="dcterms:W3CDTF">2017-05-28T04:38:48Z</dcterms:created>
  <dcterms:modified xsi:type="dcterms:W3CDTF">2024-01-13T23:03:05Z</dcterms:modified>
</cp:coreProperties>
</file>