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5" r:id="rId9"/>
    <p:sldId id="290" r:id="rId10"/>
    <p:sldId id="291" r:id="rId11"/>
    <p:sldId id="292" r:id="rId12"/>
    <p:sldId id="284" r:id="rId13"/>
    <p:sldId id="28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85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7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502574" y="431800"/>
            <a:ext cx="3217333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4500"/>
              </a:lnSpc>
              <a:spcAft>
                <a:spcPts val="106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406227" y="1150621"/>
            <a:ext cx="6841067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1691640" marR="0" indent="0" algn="l">
              <a:lnSpc>
                <a:spcPts val="3300"/>
              </a:lnSpc>
              <a:spcAft>
                <a:spcPts val="3375"/>
              </a:spcAft>
              <a:defRPr/>
            </a:lvl1pPr>
          </a:lstStyle>
          <a:p>
            <a:pPr marL="169164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40">
                <a:solidFill>
                  <a:srgbClr val="000000"/>
                </a:solidFill>
                <a:latin typeface="Tahoma" panose="02020603050405020304" pitchFamily="2"/>
              </a:rPr>
              <a:t>Titus 2:11-14 </a:t>
            </a:r>
          </a:p>
        </p:txBody>
      </p:sp>
    </p:spTree>
    <p:extLst>
      <p:ext uri="{BB962C8B-B14F-4D97-AF65-F5344CB8AC3E}">
        <p14:creationId xmlns:p14="http://schemas.microsoft.com/office/powerpoint/2010/main" val="3756544869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01040" y="457201"/>
            <a:ext cx="11277600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2834640" marR="0" indent="0" algn="l">
              <a:lnSpc>
                <a:spcPts val="4500"/>
              </a:lnSpc>
              <a:spcAft>
                <a:spcPts val="2740"/>
              </a:spcAft>
              <a:defRPr/>
            </a:lvl1pPr>
          </a:lstStyle>
          <a:p>
            <a:pPr marL="2834640" marR="0" indent="0" algn="l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01040" y="1382396"/>
            <a:ext cx="112776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>
            <a:lvl1pPr marL="365760" marR="0" indent="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  <a:buFont typeface="Symbol"/>
              <a:buChar char="·"/>
              <a:defRPr/>
            </a:lvl1pPr>
          </a:lstStyle>
          <a:p>
            <a:pPr marL="4572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6576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65760" marR="0" indent="0" algn="just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spc="85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65760" marR="0" indent="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2226432430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502574" y="457201"/>
            <a:ext cx="3217333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4500"/>
              </a:lnSpc>
              <a:spcAft>
                <a:spcPts val="274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2740"/>
              </a:spcAft>
            </a:pPr>
            <a:r>
              <a:rPr lang="en-US" sz="3900" b="1" spc="-95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60307" y="1382395"/>
            <a:ext cx="9787467" cy="2485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>
            <a:lvl1pPr marL="320040" marR="0" indent="0" algn="just">
              <a:lnSpc>
                <a:spcPts val="3400"/>
              </a:lnSpc>
              <a:spcBef>
                <a:spcPts val="455"/>
              </a:spcBef>
              <a:spcAft>
                <a:spcPts val="3470"/>
              </a:spcAft>
              <a:buFont typeface="Symbol"/>
              <a:buChar char="·"/>
              <a:defRPr/>
            </a:lvl1pPr>
          </a:lstStyle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</a:t>
            </a:r>
            <a:r>
              <a:rPr lang="en-US" sz="2800" b="1" spc="90">
                <a:solidFill>
                  <a:srgbClr val="FF0000"/>
                </a:solidFill>
                <a:latin typeface="Arial" panose="02020603050405020304" pitchFamily="2"/>
              </a:rPr>
              <a:t> suitable to a </a:t>
            </a:r>
          </a:p>
          <a:p>
            <a:pPr marL="32004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FF0000"/>
                </a:solidFill>
                <a:latin typeface="Arial" panose="02020603050405020304" pitchFamily="2"/>
              </a:rPr>
              <a:t>purpose,</a:t>
            </a: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 beneficial, valid, genuine, real, </a:t>
            </a:r>
          </a:p>
          <a:p>
            <a:pPr marL="320040" marR="0" indent="0" algn="just">
              <a:lnSpc>
                <a:spcPts val="34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20040" marR="0" indent="0" algn="just">
              <a:lnSpc>
                <a:spcPts val="3400"/>
              </a:lnSpc>
              <a:spcBef>
                <a:spcPts val="455"/>
              </a:spcBef>
              <a:spcAft>
                <a:spcPts val="347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602044864"/>
      </p:ext>
    </p:extLst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470660" y="457201"/>
            <a:ext cx="9279467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ctr">
              <a:lnSpc>
                <a:spcPts val="4500"/>
              </a:lnSpc>
              <a:spcAft>
                <a:spcPts val="2740"/>
              </a:spcAft>
              <a:defRPr/>
            </a:lvl1pPr>
          </a:lstStyle>
          <a:p>
            <a:pPr marL="0" marR="0" indent="0" algn="ctr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753533" y="1382396"/>
            <a:ext cx="9787467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>
            <a:lvl1pPr marL="320040" marR="0" indent="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  <a:buFont typeface="Symbol"/>
              <a:buChar char="·"/>
              <a:defRPr/>
            </a:lvl1pPr>
          </a:lstStyle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</a:t>
            </a:r>
            <a:r>
              <a:rPr lang="en-US" sz="2800" b="1" spc="80">
                <a:solidFill>
                  <a:srgbClr val="FF0000"/>
                </a:solidFill>
                <a:latin typeface="Arial" panose="02020603050405020304" pitchFamily="2"/>
              </a:rPr>
              <a:t> beneficial,</a:t>
            </a: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 valid, genuine, real, </a:t>
            </a:r>
          </a:p>
          <a:p>
            <a:pPr marL="320040" marR="0" indent="0" algn="just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20040" marR="0" indent="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2525516770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216660" y="457201"/>
            <a:ext cx="9787467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ctr">
              <a:lnSpc>
                <a:spcPts val="4500"/>
              </a:lnSpc>
              <a:spcAft>
                <a:spcPts val="2740"/>
              </a:spcAft>
              <a:defRPr/>
            </a:lvl1pPr>
          </a:lstStyle>
          <a:p>
            <a:pPr marL="0" marR="0" indent="0" algn="ctr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755227" y="1382396"/>
            <a:ext cx="9787467" cy="2388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>
            <a:lvl1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2755"/>
              </a:spcAft>
              <a:buFont typeface="Symbol"/>
              <a:buChar char="·"/>
              <a:defRPr/>
            </a:lvl1pPr>
          </a:lstStyle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FF0000"/>
                </a:solidFill>
                <a:latin typeface="Arial" panose="02020603050405020304" pitchFamily="2"/>
              </a:rPr>
              <a:t>enjoyable,</a:t>
            </a: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 dependable, reliable, satisfying,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2755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3750998082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589193" y="457201"/>
            <a:ext cx="9042400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ctr">
              <a:lnSpc>
                <a:spcPts val="4500"/>
              </a:lnSpc>
              <a:spcAft>
                <a:spcPts val="2740"/>
              </a:spcAft>
              <a:defRPr/>
            </a:lvl1pPr>
          </a:lstStyle>
          <a:p>
            <a:pPr marL="0" marR="0" indent="0" algn="ctr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59460" y="1382396"/>
            <a:ext cx="9787467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>
            <a:lvl1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5420"/>
              </a:spcAft>
              <a:buFont typeface="Symbol"/>
              <a:buChar char="·"/>
              <a:defRPr/>
            </a:lvl1pPr>
          </a:lstStyle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enjoyable, dependable, reliable,</a:t>
            </a:r>
            <a:r>
              <a:rPr lang="en-US" sz="2800" b="1" spc="75">
                <a:solidFill>
                  <a:srgbClr val="FF0000"/>
                </a:solidFill>
                <a:latin typeface="Arial" panose="02020603050405020304" pitchFamily="2"/>
              </a:rPr>
              <a:t> satisfying,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542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1280307603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4502574" y="431800"/>
            <a:ext cx="3217333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4500"/>
              </a:lnSpc>
              <a:spcAft>
                <a:spcPts val="106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2405380" y="1150621"/>
            <a:ext cx="6841067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1828800" marR="0" indent="0" algn="l">
              <a:lnSpc>
                <a:spcPts val="3300"/>
              </a:lnSpc>
              <a:spcAft>
                <a:spcPts val="3375"/>
              </a:spcAft>
              <a:defRPr/>
            </a:lvl1pPr>
          </a:lstStyle>
          <a:p>
            <a:pPr marL="182880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20">
                <a:solidFill>
                  <a:srgbClr val="000000"/>
                </a:solidFill>
                <a:latin typeface="Tahoma" panose="02020603050405020304" pitchFamily="2"/>
              </a:rPr>
              <a:t>Phil. 2:9-11 </a:t>
            </a:r>
          </a:p>
        </p:txBody>
      </p:sp>
    </p:spTree>
    <p:extLst>
      <p:ext uri="{BB962C8B-B14F-4D97-AF65-F5344CB8AC3E}">
        <p14:creationId xmlns:p14="http://schemas.microsoft.com/office/powerpoint/2010/main" val="353936139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2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5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med">
    <p:pull dir="d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181" y="2210890"/>
            <a:ext cx="6188363" cy="41160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03565" y="1102893"/>
            <a:ext cx="6449432" cy="9695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ctr">
            <a:noAutofit/>
          </a:bodyPr>
          <a:lstStyle/>
          <a:p>
            <a:pPr>
              <a:buNone/>
            </a:pPr>
            <a:r>
              <a:rPr lang="en-US" sz="4800" b="1" dirty="0">
                <a:solidFill>
                  <a:srgbClr val="000000"/>
                </a:solidFill>
                <a:latin typeface="Tahoma" panose="02020603050405020304" pitchFamily="2"/>
              </a:rPr>
              <a:t>What Is Good?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54516" y="72815"/>
            <a:ext cx="4508624" cy="12695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rtlCol="0" anchor="t">
            <a:spAutoFit/>
          </a:bodyPr>
          <a:lstStyle/>
          <a:p>
            <a:pPr marL="1691640" algn="ctr">
              <a:lnSpc>
                <a:spcPts val="3300"/>
              </a:lnSpc>
              <a:spcAft>
                <a:spcPts val="3375"/>
              </a:spcAft>
              <a:buNone/>
            </a:pPr>
            <a:r>
              <a:rPr lang="en-US" sz="2700" b="1" spc="40" dirty="0">
                <a:solidFill>
                  <a:srgbClr val="000000"/>
                </a:solidFill>
                <a:latin typeface="Tahoma" panose="02020603050405020304" pitchFamily="2"/>
              </a:rPr>
              <a:t>Readings -- Titus 2:11-14 &amp; John 5:28-29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8F6DC-0DF8-D979-8CA8-002EDE8433E4}"/>
              </a:ext>
            </a:extLst>
          </p:cNvPr>
          <p:cNvSpPr txBox="1"/>
          <p:nvPr/>
        </p:nvSpPr>
        <p:spPr>
          <a:xfrm>
            <a:off x="0" y="36105"/>
            <a:ext cx="6030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“</a:t>
            </a:r>
            <a:r>
              <a:rPr lang="en-US" sz="6600" b="1" i="1" dirty="0"/>
              <a:t>It Is Good</a:t>
            </a:r>
            <a:r>
              <a:rPr lang="en-US" sz="5400" b="1" dirty="0"/>
              <a:t>”</a:t>
            </a:r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3" y="2762865"/>
            <a:ext cx="5171768" cy="4095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90" y="286605"/>
            <a:ext cx="8754701" cy="1450757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“Good” Needs A Solid Foundation 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1759390" y="1801018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1 Timothy 6:17-19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Matthew 7:24-27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16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3700" b="1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79756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406255" y="3557844"/>
            <a:ext cx="2785745" cy="274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60" dirty="0">
                <a:solidFill>
                  <a:srgbClr val="000000"/>
                </a:solidFill>
                <a:latin typeface="Tahoma" panose="02020603050405020304" pitchFamily="2"/>
              </a:rPr>
              <a:t>What Is Your Desire? </a:t>
            </a:r>
            <a:br>
              <a:rPr lang="en-US" b="1" spc="6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2244757" y="1891553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Proverbs 11:23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1 Thessalonians 5:15 &amp; 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Romans 12:9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1 Corinthians 15:33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Romans 12:21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3700" b="1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516913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37" y="1756372"/>
            <a:ext cx="5622718" cy="5101628"/>
          </a:xfrm>
          <a:prstGeom prst="rect">
            <a:avLst/>
          </a:prstGeom>
        </p:spPr>
      </p:pic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1789470" y="157316"/>
            <a:ext cx="7521677" cy="99330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Tahoma" panose="02020603050405020304" pitchFamily="2"/>
              </a:rPr>
              <a:t>This Is Good </a:t>
            </a:r>
          </a:p>
        </p:txBody>
      </p:sp>
      <p:sp>
        <p:nvSpPr>
          <p:cNvPr id="177" name="Text Placeholder 176"/>
          <p:cNvSpPr>
            <a:spLocks noGrp="1"/>
          </p:cNvSpPr>
          <p:nvPr>
            <p:ph type="body" idx="10"/>
          </p:nvPr>
        </p:nvSpPr>
        <p:spPr>
          <a:xfrm>
            <a:off x="2733369" y="1006313"/>
            <a:ext cx="6685934" cy="9933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5" dirty="0">
                <a:solidFill>
                  <a:srgbClr val="000000"/>
                </a:solidFill>
                <a:latin typeface="Tahoma" panose="02020603050405020304" pitchFamily="2"/>
              </a:rPr>
              <a:t>Proverbs 22:1 </a:t>
            </a:r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35" y="2239417"/>
            <a:ext cx="5609488" cy="4112221"/>
          </a:xfrm>
          <a:prstGeom prst="rect">
            <a:avLst/>
          </a:prstGeom>
        </p:spPr>
      </p:pic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1248697" y="380246"/>
            <a:ext cx="8631652" cy="7703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8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000000"/>
                </a:solidFill>
                <a:latin typeface="Tahoma" panose="02020603050405020304" pitchFamily="2"/>
              </a:rPr>
              <a:t>Your Thoughts - Are They Good?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3328035" y="1150621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spc="20" dirty="0">
                <a:solidFill>
                  <a:srgbClr val="000000"/>
                </a:solidFill>
                <a:latin typeface="Tahoma" panose="02020603050405020304" pitchFamily="2"/>
              </a:rPr>
              <a:t>Philippians 4:8 </a:t>
            </a:r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Placeholder 187"/>
          <p:cNvSpPr>
            <a:spLocks noGrp="1"/>
          </p:cNvSpPr>
          <p:nvPr>
            <p:ph type="body" idx="10"/>
          </p:nvPr>
        </p:nvSpPr>
        <p:spPr>
          <a:xfrm>
            <a:off x="1130711" y="78658"/>
            <a:ext cx="9871586" cy="10719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ahoma" panose="02020603050405020304" pitchFamily="2"/>
              </a:rPr>
              <a:t>Good Is As Good Does </a:t>
            </a:r>
          </a:p>
        </p:txBody>
      </p:sp>
      <p:sp>
        <p:nvSpPr>
          <p:cNvPr id="189" name="Text Placeholder 188"/>
          <p:cNvSpPr>
            <a:spLocks noGrp="1"/>
          </p:cNvSpPr>
          <p:nvPr>
            <p:ph type="body" idx="10"/>
          </p:nvPr>
        </p:nvSpPr>
        <p:spPr>
          <a:xfrm>
            <a:off x="3328035" y="1150621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marL="2011680">
              <a:lnSpc>
                <a:spcPts val="3300"/>
              </a:lnSpc>
              <a:spcAft>
                <a:spcPts val="3375"/>
              </a:spcAft>
            </a:pPr>
            <a:r>
              <a:rPr lang="en-US" sz="3600" b="1" spc="40" dirty="0">
                <a:solidFill>
                  <a:srgbClr val="000000"/>
                </a:solidFill>
                <a:latin typeface="Tahoma" panose="02020603050405020304" pitchFamily="2"/>
              </a:rPr>
              <a:t>3 John 11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7736" y="2505670"/>
            <a:ext cx="67621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“GOOD”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816"/>
            <a:ext cx="2938967" cy="26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02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2419927"/>
            <a:ext cx="5375563" cy="36920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"/>
            <a:ext cx="7721600" cy="20724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latin typeface="Tahoma" panose="02020603050405020304" pitchFamily="2"/>
              </a:rPr>
              <a:t>“Good” Is A Matter Of Opinion!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901758" y="72815"/>
            <a:ext cx="3661382" cy="1631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Music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Food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Movies, etc.</a:t>
            </a:r>
            <a:r>
              <a:rPr lang="en-US" sz="2700" b="1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790711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554268"/>
            <a:ext cx="2785745" cy="274955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-65579" y="274033"/>
            <a:ext cx="112776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5000"/>
          </a:bodyPr>
          <a:lstStyle/>
          <a:p>
            <a:r>
              <a:rPr lang="en-US" sz="4000" b="1" spc="-30" dirty="0">
                <a:solidFill>
                  <a:srgbClr val="000000"/>
                </a:solidFill>
                <a:latin typeface="Arial" panose="02020603050405020304" pitchFamily="2"/>
              </a:rPr>
              <a:t>Definition of Good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163265" y="1799458"/>
            <a:ext cx="8853244" cy="331672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rtlCol="0" anchor="t">
            <a:normAutofit fontScale="97500"/>
          </a:bodyPr>
          <a:lstStyle/>
          <a:p>
            <a:pPr marL="4572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6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6576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65760" algn="just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spc="85" dirty="0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6576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</a:pP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C4F34-12DF-979A-7E0A-D94BD7CC3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31" y="-1"/>
            <a:ext cx="1301806" cy="174181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21280" y="3867785"/>
            <a:ext cx="6949440" cy="299021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24961" y="745086"/>
            <a:ext cx="9787467" cy="2485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5000"/>
          </a:bodyPr>
          <a:lstStyle/>
          <a:p>
            <a:r>
              <a:rPr lang="en-US" sz="3900" b="1" spc="-95" dirty="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940321" y="1554411"/>
            <a:ext cx="7340600" cy="2485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rtlCol="0" anchor="t">
            <a:normAutofit fontScale="90000"/>
          </a:bodyPr>
          <a:lstStyle/>
          <a:p>
            <a:pPr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(something that is)</a:t>
            </a:r>
            <a:r>
              <a:rPr lang="en-US" sz="2800" b="1" spc="90" dirty="0">
                <a:solidFill>
                  <a:srgbClr val="FF0000"/>
                </a:solidFill>
                <a:latin typeface="Arial" panose="02020603050405020304" pitchFamily="2"/>
              </a:rPr>
              <a:t> suitable to a </a:t>
            </a:r>
          </a:p>
          <a:p>
            <a:pPr marL="32004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 dirty="0">
                <a:solidFill>
                  <a:srgbClr val="FF0000"/>
                </a:solidFill>
                <a:latin typeface="Arial" panose="02020603050405020304" pitchFamily="2"/>
              </a:rPr>
              <a:t>purpose,</a:t>
            </a: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 beneficial, valid, genuine, real, </a:t>
            </a:r>
          </a:p>
          <a:p>
            <a:pPr marL="320040" algn="just">
              <a:lnSpc>
                <a:spcPts val="34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2800" b="1" spc="75" dirty="0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20040" algn="just">
              <a:lnSpc>
                <a:spcPts val="3400"/>
              </a:lnSpc>
              <a:spcBef>
                <a:spcPts val="455"/>
              </a:spcBef>
              <a:spcAft>
                <a:spcPts val="3470"/>
              </a:spcAft>
            </a:pP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59503" y="3990109"/>
            <a:ext cx="7324090" cy="2867891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53533" y="615778"/>
            <a:ext cx="9787467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5000"/>
          </a:bodyPr>
          <a:lstStyle/>
          <a:p>
            <a:r>
              <a:rPr lang="en-US" sz="4000" b="1" spc="-30" dirty="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107257" y="1626840"/>
            <a:ext cx="73406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rtlCol="0" anchor="t">
            <a:normAutofit fontScale="90000"/>
          </a:bodyPr>
          <a:lstStyle/>
          <a:p>
            <a:pPr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purpose,</a:t>
            </a:r>
            <a:r>
              <a:rPr lang="en-US" sz="2800" b="1" spc="80" dirty="0">
                <a:solidFill>
                  <a:srgbClr val="FF0000"/>
                </a:solidFill>
                <a:latin typeface="Arial" panose="02020603050405020304" pitchFamily="2"/>
              </a:rPr>
              <a:t> beneficial,</a:t>
            </a: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 valid, genuine, real, </a:t>
            </a:r>
          </a:p>
          <a:p>
            <a:pPr marL="320040" algn="just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spc="75" dirty="0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2004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</a:pP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52395" y="3759903"/>
            <a:ext cx="6778625" cy="3087370"/>
          </a:xfrm>
          <a:prstGeom prst="rect">
            <a:avLst/>
          </a:prstGeom>
        </p:spPr>
      </p:pic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727518" y="625014"/>
            <a:ext cx="9787467" cy="2388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5000"/>
          </a:bodyPr>
          <a:lstStyle/>
          <a:p>
            <a:r>
              <a:rPr lang="en-US" sz="3900" b="1" spc="-30" dirty="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2090420" y="1554412"/>
            <a:ext cx="7340600" cy="2388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rtlCol="0" anchor="t">
            <a:normAutofit fontScale="90000"/>
          </a:bodyPr>
          <a:lstStyle/>
          <a:p>
            <a:pPr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20040" algn="just">
              <a:lnSpc>
                <a:spcPts val="3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800" b="1" spc="75" dirty="0">
                <a:solidFill>
                  <a:srgbClr val="FF0000"/>
                </a:solidFill>
                <a:latin typeface="Arial" panose="02020603050405020304" pitchFamily="2"/>
              </a:rPr>
              <a:t>enjoyable,</a:t>
            </a:r>
            <a:r>
              <a:rPr lang="en-US" sz="2800" b="1" spc="75" dirty="0">
                <a:solidFill>
                  <a:srgbClr val="000000"/>
                </a:solidFill>
                <a:latin typeface="Arial" panose="02020603050405020304" pitchFamily="2"/>
              </a:rPr>
              <a:t> dependable, reliable, satisfying, </a:t>
            </a:r>
          </a:p>
          <a:p>
            <a:pPr marL="320040" algn="just">
              <a:lnSpc>
                <a:spcPts val="3400"/>
              </a:lnSpc>
              <a:spcBef>
                <a:spcPts val="460"/>
              </a:spcBef>
              <a:spcAft>
                <a:spcPts val="2755"/>
              </a:spcAft>
            </a:pP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6230" y="4108450"/>
            <a:ext cx="7712182" cy="274955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53375" y="347923"/>
            <a:ext cx="9787467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5000"/>
          </a:bodyPr>
          <a:lstStyle/>
          <a:p>
            <a:r>
              <a:rPr lang="en-US" sz="3900" b="1" spc="-30" dirty="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157095" y="1572518"/>
            <a:ext cx="73406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rtlCol="0" anchor="t">
            <a:normAutofit fontScale="90000"/>
          </a:bodyPr>
          <a:lstStyle/>
          <a:p>
            <a:pPr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 dirty="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20040" algn="just">
              <a:lnSpc>
                <a:spcPts val="3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800" b="1" spc="75" dirty="0">
                <a:solidFill>
                  <a:srgbClr val="000000"/>
                </a:solidFill>
                <a:latin typeface="Arial" panose="02020603050405020304" pitchFamily="2"/>
              </a:rPr>
              <a:t>enjoyable, dependable, reliable,</a:t>
            </a:r>
            <a:r>
              <a:rPr lang="en-US" sz="2800" b="1" spc="75" dirty="0">
                <a:solidFill>
                  <a:srgbClr val="FF0000"/>
                </a:solidFill>
                <a:latin typeface="Arial" panose="02020603050405020304" pitchFamily="2"/>
              </a:rPr>
              <a:t> satisfying, </a:t>
            </a:r>
          </a:p>
          <a:p>
            <a:pPr marL="320040" algn="just">
              <a:lnSpc>
                <a:spcPts val="3400"/>
              </a:lnSpc>
              <a:spcBef>
                <a:spcPts val="460"/>
              </a:spcBef>
              <a:spcAft>
                <a:spcPts val="5420"/>
              </a:spcAft>
            </a:pP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56" y="4126557"/>
            <a:ext cx="3495786" cy="272605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303386" y="2796886"/>
            <a:ext cx="2785745" cy="274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Isaiah 5:20 </a:t>
            </a:r>
            <a:b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2244757" y="1891553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God defines what is good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Matthew 19:16-17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Genesis 1:31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James 1:17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2 Timothy 3:16-17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3700" b="1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58" y="3221087"/>
            <a:ext cx="4295096" cy="3119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“Good” Produces “Good” </a:t>
            </a:r>
            <a:b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2787965" y="1918713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600" b="1" spc="75" dirty="0">
                <a:solidFill>
                  <a:srgbClr val="000000"/>
                </a:solidFill>
                <a:latin typeface="Tahoma" panose="02020603050405020304" pitchFamily="2"/>
              </a:rPr>
              <a:t>Matthew 7:17-19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600" b="1" spc="75" dirty="0">
                <a:solidFill>
                  <a:srgbClr val="000000"/>
                </a:solidFill>
                <a:latin typeface="Tahoma" panose="02020603050405020304" pitchFamily="2"/>
              </a:rPr>
              <a:t>Luke 6:45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600" b="1" spc="75" dirty="0">
                <a:solidFill>
                  <a:srgbClr val="000000"/>
                </a:solidFill>
                <a:latin typeface="Tahoma" panose="02020603050405020304" pitchFamily="2"/>
              </a:rPr>
              <a:t>Luke 8:15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3700" b="1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19681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311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Tahoma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Isaiah 5:20  </vt:lpstr>
      <vt:lpstr>“Good” Produces “Good”  </vt:lpstr>
      <vt:lpstr>“Good” Needs A Solid Foundation </vt:lpstr>
      <vt:lpstr>What Is Your Desire?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WMaxx</dc:creator>
  <cp:lastModifiedBy>Bill McIlvain</cp:lastModifiedBy>
  <cp:revision>26</cp:revision>
  <dcterms:modified xsi:type="dcterms:W3CDTF">2024-02-11T00:20:23Z</dcterms:modified>
</cp:coreProperties>
</file>