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7"/>
  </p:notesMasterIdLst>
  <p:sldIdLst>
    <p:sldId id="256" r:id="rId2"/>
    <p:sldId id="262" r:id="rId3"/>
    <p:sldId id="258" r:id="rId4"/>
    <p:sldId id="259" r:id="rId5"/>
    <p:sldId id="260" r:id="rId6"/>
    <p:sldId id="263" r:id="rId7"/>
    <p:sldId id="265" r:id="rId8"/>
    <p:sldId id="267" r:id="rId9"/>
    <p:sldId id="268" r:id="rId10"/>
    <p:sldId id="269" r:id="rId11"/>
    <p:sldId id="272" r:id="rId12"/>
    <p:sldId id="273" r:id="rId13"/>
    <p:sldId id="274" r:id="rId14"/>
    <p:sldId id="278" r:id="rId15"/>
    <p:sldId id="279" r:id="rId16"/>
    <p:sldId id="280" r:id="rId17"/>
    <p:sldId id="281" r:id="rId18"/>
    <p:sldId id="283" r:id="rId19"/>
    <p:sldId id="284" r:id="rId20"/>
    <p:sldId id="282" r:id="rId21"/>
    <p:sldId id="285" r:id="rId22"/>
    <p:sldId id="286" r:id="rId23"/>
    <p:sldId id="287" r:id="rId24"/>
    <p:sldId id="288" r:id="rId25"/>
    <p:sldId id="28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02" y="24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19F854F-EC75-46B7-83FD-6310477138D4}" type="datetimeFigureOut">
              <a:rPr lang="en-US"/>
              <a:pPr>
                <a:defRPr/>
              </a:pPr>
              <a:t>2/10/2024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6E69319-CE57-4929-B8E6-E3C64A8CE658}" type="slidenum">
              <a:rPr lang="en-US"/>
              <a:pPr>
                <a:defRPr/>
              </a:pPr>
              <a:t>‹#›</a:t>
            </a:fld>
            <a:endParaRPr lang="en-US"/>
          </a:p>
        </p:txBody>
      </p:sp>
    </p:spTree>
    <p:extLst>
      <p:ext uri="{BB962C8B-B14F-4D97-AF65-F5344CB8AC3E}">
        <p14:creationId xmlns:p14="http://schemas.microsoft.com/office/powerpoint/2010/main" val="111316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8E2F0EB4-850E-4509-8F2A-123521D402A2}" type="slidenum">
              <a:rPr lang="en-US" smtClean="0">
                <a:latin typeface="Calibri" pitchFamily="34" charset="0"/>
              </a:rPr>
              <a:pPr fontAlgn="base">
                <a:spcBef>
                  <a:spcPct val="0"/>
                </a:spcBef>
                <a:spcAft>
                  <a:spcPct val="0"/>
                </a:spcAft>
                <a:defRPr/>
              </a:pPr>
              <a:t>6</a:t>
            </a:fld>
            <a:endParaRPr lang="en-US">
              <a:latin typeface="Calibri" pitchFamily="34" charset="0"/>
            </a:endParaRPr>
          </a:p>
        </p:txBody>
      </p:sp>
    </p:spTree>
    <p:extLst>
      <p:ext uri="{BB962C8B-B14F-4D97-AF65-F5344CB8AC3E}">
        <p14:creationId xmlns:p14="http://schemas.microsoft.com/office/powerpoint/2010/main" val="3831001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defRPr/>
            </a:pPr>
            <a:fld id="{5D5544EE-98C2-41F3-BA5D-3866F30A2F8A}" type="slidenum">
              <a:rPr lang="en-US" smtClean="0">
                <a:latin typeface="Calibri" pitchFamily="34" charset="0"/>
              </a:rPr>
              <a:pPr fontAlgn="base">
                <a:spcBef>
                  <a:spcPct val="0"/>
                </a:spcBef>
                <a:spcAft>
                  <a:spcPct val="0"/>
                </a:spcAft>
                <a:defRPr/>
              </a:pPr>
              <a:t>20</a:t>
            </a:fld>
            <a:endParaRPr lang="en-US">
              <a:latin typeface="Calibri" pitchFamily="34" charset="0"/>
            </a:endParaRPr>
          </a:p>
        </p:txBody>
      </p:sp>
    </p:spTree>
    <p:extLst>
      <p:ext uri="{BB962C8B-B14F-4D97-AF65-F5344CB8AC3E}">
        <p14:creationId xmlns:p14="http://schemas.microsoft.com/office/powerpoint/2010/main" val="3800466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166A5CD-A74B-497C-B66E-3C2D552BDD11}" type="datetimeFigureOut">
              <a:rPr lang="en-US" smtClean="0"/>
              <a:pPr>
                <a:defRPr/>
              </a:pPr>
              <a:t>2/10/2024</a:t>
            </a:fld>
            <a:endParaRPr lang="en-US"/>
          </a:p>
        </p:txBody>
      </p:sp>
      <p:sp>
        <p:nvSpPr>
          <p:cNvPr id="5" name="Footer Placeholder 4"/>
          <p:cNvSpPr>
            <a:spLocks noGrp="1"/>
          </p:cNvSpPr>
          <p:nvPr>
            <p:ph type="ftr" sz="quarter" idx="11"/>
          </p:nvPr>
        </p:nvSpPr>
        <p:spPr>
          <a:xfrm>
            <a:off x="5332412" y="5883275"/>
            <a:ext cx="432404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BE5A1F-D09F-4BC2-908B-DA935FCC86C2}" type="slidenum">
              <a:rPr lang="en-US" smtClean="0"/>
              <a:pPr>
                <a:defRPr/>
              </a:pPr>
              <a:t>‹#›</a:t>
            </a:fld>
            <a:endParaRPr lang="en-US"/>
          </a:p>
        </p:txBody>
      </p:sp>
    </p:spTree>
    <p:extLst>
      <p:ext uri="{BB962C8B-B14F-4D97-AF65-F5344CB8AC3E}">
        <p14:creationId xmlns:p14="http://schemas.microsoft.com/office/powerpoint/2010/main" val="2639731381"/>
      </p:ext>
    </p:extLst>
  </p:cSld>
  <p:clrMapOvr>
    <a:masterClrMapping/>
  </p:clrMapOvr>
  <p:transition spd="med">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6DA593D-5AC3-43D9-B425-90FA9BAB9597}" type="datetimeFigureOut">
              <a:rPr lang="en-US" smtClean="0"/>
              <a:pPr>
                <a:defRPr/>
              </a:pPr>
              <a:t>2/10/2024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1158053-2CE0-4B9D-8E06-A36C9B599B32}" type="slidenum">
              <a:rPr lang="en-US" smtClean="0"/>
              <a:pPr>
                <a:defRPr/>
              </a:pPr>
              <a:t>‹#›</a:t>
            </a:fld>
            <a:endParaRPr lang="en-US"/>
          </a:p>
        </p:txBody>
      </p:sp>
    </p:spTree>
    <p:extLst>
      <p:ext uri="{BB962C8B-B14F-4D97-AF65-F5344CB8AC3E}">
        <p14:creationId xmlns:p14="http://schemas.microsoft.com/office/powerpoint/2010/main" val="161398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6DA593D-5AC3-43D9-B425-90FA9BAB9597}" type="datetimeFigureOut">
              <a:rPr lang="en-US" smtClean="0"/>
              <a:pPr>
                <a:defRPr/>
              </a:pPr>
              <a:t>2/10/2024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1158053-2CE0-4B9D-8E06-A36C9B599B32}" type="slidenum">
              <a:rPr lang="en-US" smtClean="0"/>
              <a:pPr>
                <a:defRPr/>
              </a:pPr>
              <a:t>‹#›</a:t>
            </a:fld>
            <a:endParaRPr lang="en-US"/>
          </a:p>
        </p:txBody>
      </p:sp>
    </p:spTree>
    <p:extLst>
      <p:ext uri="{BB962C8B-B14F-4D97-AF65-F5344CB8AC3E}">
        <p14:creationId xmlns:p14="http://schemas.microsoft.com/office/powerpoint/2010/main" val="3201471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6DA593D-5AC3-43D9-B425-90FA9BAB9597}" type="datetimeFigureOut">
              <a:rPr lang="en-US" smtClean="0"/>
              <a:pPr>
                <a:defRPr/>
              </a:pPr>
              <a:t>2/10/2024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1158053-2CE0-4B9D-8E06-A36C9B599B32}" type="slidenum">
              <a:rPr lang="en-US" smtClean="0"/>
              <a:pPr>
                <a:defRPr/>
              </a:pPr>
              <a:t>‹#›</a:t>
            </a:fld>
            <a:endParaRPr lang="en-US"/>
          </a:p>
        </p:txBody>
      </p:sp>
    </p:spTree>
    <p:extLst>
      <p:ext uri="{BB962C8B-B14F-4D97-AF65-F5344CB8AC3E}">
        <p14:creationId xmlns:p14="http://schemas.microsoft.com/office/powerpoint/2010/main" val="152267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6DA593D-5AC3-43D9-B425-90FA9BAB9597}" type="datetimeFigureOut">
              <a:rPr lang="en-US" smtClean="0"/>
              <a:pPr>
                <a:defRPr/>
              </a:pPr>
              <a:t>2/10/2024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1158053-2CE0-4B9D-8E06-A36C9B599B32}" type="slidenum">
              <a:rPr lang="en-US" smtClean="0"/>
              <a:pPr>
                <a:defRPr/>
              </a:pPr>
              <a:t>‹#›</a:t>
            </a:fld>
            <a:endParaRPr lang="en-US"/>
          </a:p>
        </p:txBody>
      </p:sp>
    </p:spTree>
    <p:extLst>
      <p:ext uri="{BB962C8B-B14F-4D97-AF65-F5344CB8AC3E}">
        <p14:creationId xmlns:p14="http://schemas.microsoft.com/office/powerpoint/2010/main" val="4234617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6DA593D-5AC3-43D9-B425-90FA9BAB9597}" type="datetimeFigureOut">
              <a:rPr lang="en-US" smtClean="0"/>
              <a:pPr>
                <a:defRPr/>
              </a:pPr>
              <a:t>2/10/2024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1158053-2CE0-4B9D-8E06-A36C9B599B32}" type="slidenum">
              <a:rPr lang="en-US" smtClean="0"/>
              <a:pPr>
                <a:defRPr/>
              </a:pPr>
              <a:t>‹#›</a:t>
            </a:fld>
            <a:endParaRPr lang="en-US"/>
          </a:p>
        </p:txBody>
      </p:sp>
    </p:spTree>
    <p:extLst>
      <p:ext uri="{BB962C8B-B14F-4D97-AF65-F5344CB8AC3E}">
        <p14:creationId xmlns:p14="http://schemas.microsoft.com/office/powerpoint/2010/main" val="566517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6DA593D-5AC3-43D9-B425-90FA9BAB9597}" type="datetimeFigureOut">
              <a:rPr lang="en-US" smtClean="0"/>
              <a:pPr>
                <a:defRPr/>
              </a:pPr>
              <a:t>2/10/2024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1158053-2CE0-4B9D-8E06-A36C9B599B32}" type="slidenum">
              <a:rPr lang="en-US" smtClean="0"/>
              <a:pPr>
                <a:defRPr/>
              </a:pPr>
              <a:t>‹#›</a:t>
            </a:fld>
            <a:endParaRPr lang="en-US"/>
          </a:p>
        </p:txBody>
      </p:sp>
    </p:spTree>
    <p:extLst>
      <p:ext uri="{BB962C8B-B14F-4D97-AF65-F5344CB8AC3E}">
        <p14:creationId xmlns:p14="http://schemas.microsoft.com/office/powerpoint/2010/main" val="721900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37CEDDA-B9F9-439A-BD0B-1EFC567F2E2B}" type="datetimeFigureOut">
              <a:rPr lang="en-US" smtClean="0"/>
              <a:pPr>
                <a:defRPr/>
              </a:pPr>
              <a:t>2/10/2024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514194-6937-4090-88C8-004C15023452}" type="slidenum">
              <a:rPr lang="en-US" smtClean="0"/>
              <a:pPr>
                <a:defRPr/>
              </a:pPr>
              <a:t>‹#›</a:t>
            </a:fld>
            <a:endParaRPr lang="en-US"/>
          </a:p>
        </p:txBody>
      </p:sp>
    </p:spTree>
    <p:extLst>
      <p:ext uri="{BB962C8B-B14F-4D97-AF65-F5344CB8AC3E}">
        <p14:creationId xmlns:p14="http://schemas.microsoft.com/office/powerpoint/2010/main" val="1456582308"/>
      </p:ext>
    </p:extLst>
  </p:cSld>
  <p:clrMapOvr>
    <a:masterClrMapping/>
  </p:clrMapOvr>
  <p:transition spd="med">
    <p:pull dir="l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570BECA-C452-4964-8F71-12643D7C3954}" type="datetimeFigureOut">
              <a:rPr lang="en-US" smtClean="0"/>
              <a:pPr>
                <a:defRPr/>
              </a:pPr>
              <a:t>2/10/2024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BF9681-06DC-438A-A174-B32A2E9CCEF3}" type="slidenum">
              <a:rPr lang="en-US" smtClean="0"/>
              <a:pPr>
                <a:defRPr/>
              </a:pPr>
              <a:t>‹#›</a:t>
            </a:fld>
            <a:endParaRPr lang="en-US"/>
          </a:p>
        </p:txBody>
      </p:sp>
    </p:spTree>
    <p:extLst>
      <p:ext uri="{BB962C8B-B14F-4D97-AF65-F5344CB8AC3E}">
        <p14:creationId xmlns:p14="http://schemas.microsoft.com/office/powerpoint/2010/main" val="1225520509"/>
      </p:ext>
    </p:extLst>
  </p:cSld>
  <p:clrMapOvr>
    <a:masterClrMapping/>
  </p:clrMapOvr>
  <p:transition spd="med">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4FE8151-A761-445A-8874-17BBDB4986BF}" type="datetimeFigureOut">
              <a:rPr lang="en-US" smtClean="0"/>
              <a:pPr>
                <a:defRPr/>
              </a:pPr>
              <a:t>2/10/2024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10951856" y="5867131"/>
            <a:ext cx="551167" cy="365125"/>
          </a:xfrm>
        </p:spPr>
        <p:txBody>
          <a:bodyPr/>
          <a:lstStyle/>
          <a:p>
            <a:pPr>
              <a:defRPr/>
            </a:pPr>
            <a:fld id="{D3C9D452-1E8F-4FED-AC91-0A3EFE7FE6D3}" type="slidenum">
              <a:rPr lang="en-US" smtClean="0"/>
              <a:pPr>
                <a:defRPr/>
              </a:pPr>
              <a:t>‹#›</a:t>
            </a:fld>
            <a:endParaRPr lang="en-US"/>
          </a:p>
        </p:txBody>
      </p:sp>
    </p:spTree>
    <p:extLst>
      <p:ext uri="{BB962C8B-B14F-4D97-AF65-F5344CB8AC3E}">
        <p14:creationId xmlns:p14="http://schemas.microsoft.com/office/powerpoint/2010/main" val="1493080511"/>
      </p:ext>
    </p:extLst>
  </p:cSld>
  <p:clrMapOvr>
    <a:masterClrMapping/>
  </p:clrMapOvr>
  <p:transition spd="med">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30FF25C-85E3-4832-88AB-49F2C468E630}" type="datetimeFigureOut">
              <a:rPr lang="en-US" smtClean="0"/>
              <a:pPr>
                <a:defRPr/>
              </a:pPr>
              <a:t>2/10/2024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8799A6-B43D-480F-9310-451D20CA1740}" type="slidenum">
              <a:rPr lang="en-US" smtClean="0"/>
              <a:pPr>
                <a:defRPr/>
              </a:pPr>
              <a:t>‹#›</a:t>
            </a:fld>
            <a:endParaRPr lang="en-US"/>
          </a:p>
        </p:txBody>
      </p:sp>
    </p:spTree>
    <p:extLst>
      <p:ext uri="{BB962C8B-B14F-4D97-AF65-F5344CB8AC3E}">
        <p14:creationId xmlns:p14="http://schemas.microsoft.com/office/powerpoint/2010/main" val="1841968242"/>
      </p:ext>
    </p:extLst>
  </p:cSld>
  <p:clrMapOvr>
    <a:masterClrMapping/>
  </p:clrMapOvr>
  <p:transition spd="med">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DFD4DC7-49C8-47C8-B2ED-14A83F23508D}" type="datetimeFigureOut">
              <a:rPr lang="en-US" smtClean="0"/>
              <a:pPr>
                <a:defRPr/>
              </a:pPr>
              <a:t>2/10/2024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D449F3B-1D8C-4E1F-945C-1DD43ABC1948}" type="slidenum">
              <a:rPr lang="en-US" smtClean="0"/>
              <a:pPr>
                <a:defRPr/>
              </a:pPr>
              <a:t>‹#›</a:t>
            </a:fld>
            <a:endParaRPr lang="en-US"/>
          </a:p>
        </p:txBody>
      </p:sp>
    </p:spTree>
    <p:extLst>
      <p:ext uri="{BB962C8B-B14F-4D97-AF65-F5344CB8AC3E}">
        <p14:creationId xmlns:p14="http://schemas.microsoft.com/office/powerpoint/2010/main" val="264921987"/>
      </p:ext>
    </p:extLst>
  </p:cSld>
  <p:clrMapOvr>
    <a:masterClrMapping/>
  </p:clrMapOvr>
  <p:transition spd="med">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89CE366-329F-4646-AE9B-773ABBC191AB}" type="datetimeFigureOut">
              <a:rPr lang="en-US" smtClean="0"/>
              <a:pPr>
                <a:defRPr/>
              </a:pPr>
              <a:t>2/10/2024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DEBB7D4-5746-4662-A5F7-222D9612832A}" type="slidenum">
              <a:rPr lang="en-US" smtClean="0"/>
              <a:pPr>
                <a:defRPr/>
              </a:pPr>
              <a:t>‹#›</a:t>
            </a:fld>
            <a:endParaRPr lang="en-US"/>
          </a:p>
        </p:txBody>
      </p:sp>
    </p:spTree>
    <p:extLst>
      <p:ext uri="{BB962C8B-B14F-4D97-AF65-F5344CB8AC3E}">
        <p14:creationId xmlns:p14="http://schemas.microsoft.com/office/powerpoint/2010/main" val="1583917092"/>
      </p:ext>
    </p:extLst>
  </p:cSld>
  <p:clrMapOvr>
    <a:masterClrMapping/>
  </p:clrMapOvr>
  <p:transition spd="med">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8E85F70-2B2B-4168-83BA-4A553F90A249}" type="datetimeFigureOut">
              <a:rPr lang="en-US" smtClean="0"/>
              <a:pPr>
                <a:defRPr/>
              </a:pPr>
              <a:t>2/10/2024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F5EF835-19D6-4E20-A8A3-4AB0ECAABFD4}" type="slidenum">
              <a:rPr lang="en-US" smtClean="0"/>
              <a:pPr>
                <a:defRPr/>
              </a:pPr>
              <a:t>‹#›</a:t>
            </a:fld>
            <a:endParaRPr lang="en-US"/>
          </a:p>
        </p:txBody>
      </p:sp>
    </p:spTree>
    <p:extLst>
      <p:ext uri="{BB962C8B-B14F-4D97-AF65-F5344CB8AC3E}">
        <p14:creationId xmlns:p14="http://schemas.microsoft.com/office/powerpoint/2010/main" val="185404409"/>
      </p:ext>
    </p:extLst>
  </p:cSld>
  <p:clrMapOvr>
    <a:masterClrMapping/>
  </p:clrMapOvr>
  <p:transition spd="med">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593833-81EA-45D2-AEC5-FA3B8389E71C}" type="datetimeFigureOut">
              <a:rPr lang="en-US" smtClean="0"/>
              <a:pPr>
                <a:defRPr/>
              </a:pPr>
              <a:t>2/10/2024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178C501-AFBF-4702-B4DE-A834BDC022B8}" type="slidenum">
              <a:rPr lang="en-US" smtClean="0"/>
              <a:pPr>
                <a:defRPr/>
              </a:pPr>
              <a:t>‹#›</a:t>
            </a:fld>
            <a:endParaRPr lang="en-US"/>
          </a:p>
        </p:txBody>
      </p:sp>
    </p:spTree>
    <p:extLst>
      <p:ext uri="{BB962C8B-B14F-4D97-AF65-F5344CB8AC3E}">
        <p14:creationId xmlns:p14="http://schemas.microsoft.com/office/powerpoint/2010/main" val="1132603274"/>
      </p:ext>
    </p:extLst>
  </p:cSld>
  <p:clrMapOvr>
    <a:masterClrMapping/>
  </p:clrMapOvr>
  <p:transition spd="med">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0B2712F-858E-46A2-AA9F-2BBCDFFF0226}" type="datetimeFigureOut">
              <a:rPr lang="en-US" smtClean="0"/>
              <a:pPr>
                <a:defRPr/>
              </a:pPr>
              <a:t>2/10/2024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56FE1A6-B16D-4B12-A1F7-98519C4815CA}" type="slidenum">
              <a:rPr lang="en-US" smtClean="0"/>
              <a:pPr>
                <a:defRPr/>
              </a:pPr>
              <a:t>‹#›</a:t>
            </a:fld>
            <a:endParaRPr lang="en-US"/>
          </a:p>
        </p:txBody>
      </p:sp>
    </p:spTree>
    <p:extLst>
      <p:ext uri="{BB962C8B-B14F-4D97-AF65-F5344CB8AC3E}">
        <p14:creationId xmlns:p14="http://schemas.microsoft.com/office/powerpoint/2010/main" val="2249239410"/>
      </p:ext>
    </p:extLst>
  </p:cSld>
  <p:clrMapOvr>
    <a:masterClrMapping/>
  </p:clrMapOvr>
  <p:transition spd="med">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5082D93-39C1-494B-BCD1-E88077A37BC1}" type="datetimeFigureOut">
              <a:rPr lang="en-US" smtClean="0"/>
              <a:pPr>
                <a:defRPr/>
              </a:pPr>
              <a:t>2/10/2024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819444-0F8B-488D-A1F5-31340EDFE29E}" type="slidenum">
              <a:rPr lang="en-US" smtClean="0"/>
              <a:pPr>
                <a:defRPr/>
              </a:pPr>
              <a:t>‹#›</a:t>
            </a:fld>
            <a:endParaRPr lang="en-US"/>
          </a:p>
        </p:txBody>
      </p:sp>
    </p:spTree>
    <p:extLst>
      <p:ext uri="{BB962C8B-B14F-4D97-AF65-F5344CB8AC3E}">
        <p14:creationId xmlns:p14="http://schemas.microsoft.com/office/powerpoint/2010/main" val="4223370567"/>
      </p:ext>
    </p:extLst>
  </p:cSld>
  <p:clrMapOvr>
    <a:masterClrMapping/>
  </p:clrMapOvr>
  <p:transition spd="med">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A6DA593D-5AC3-43D9-B425-90FA9BAB9597}" type="datetimeFigureOut">
              <a:rPr lang="en-US" smtClean="0"/>
              <a:pPr>
                <a:defRPr/>
              </a:pPr>
              <a:t>2/10/2024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41158053-2CE0-4B9D-8E06-A36C9B599B32}" type="slidenum">
              <a:rPr lang="en-US" smtClean="0"/>
              <a:pPr>
                <a:defRPr/>
              </a:pPr>
              <a:t>‹#›</a:t>
            </a:fld>
            <a:endParaRPr lang="en-US"/>
          </a:p>
        </p:txBody>
      </p:sp>
    </p:spTree>
    <p:extLst>
      <p:ext uri="{BB962C8B-B14F-4D97-AF65-F5344CB8AC3E}">
        <p14:creationId xmlns:p14="http://schemas.microsoft.com/office/powerpoint/2010/main" val="366042793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ransition spd="med">
    <p:pull dir="lu"/>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daniel-lions.jpg"/>
          <p:cNvPicPr>
            <a:picLocks noChangeAspect="1"/>
          </p:cNvPicPr>
          <p:nvPr/>
        </p:nvPicPr>
        <p:blipFill>
          <a:blip r:embed="rId2">
            <a:extLst>
              <a:ext uri="{28A0092B-C50C-407E-A947-70E740481C1C}">
                <a14:useLocalDpi xmlns:a14="http://schemas.microsoft.com/office/drawing/2010/main" val="0"/>
              </a:ext>
            </a:extLst>
          </a:blip>
          <a:srcRect l="2885" t="2992" r="4808" b="4245"/>
          <a:stretch>
            <a:fillRect/>
          </a:stretch>
        </p:blipFill>
        <p:spPr bwMode="auto">
          <a:xfrm>
            <a:off x="4953000" y="2182812"/>
            <a:ext cx="7239000" cy="467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133600" y="899391"/>
            <a:ext cx="8229600" cy="1143000"/>
          </a:xfrm>
        </p:spPr>
        <p:txBody>
          <a:bodyPr>
            <a:normAutofit/>
          </a:bodyPr>
          <a:lstStyle/>
          <a:p>
            <a:pPr>
              <a:defRPr/>
            </a:pPr>
            <a:r>
              <a:rPr lang="en-US" dirty="0"/>
              <a:t>Religious Disobedience</a:t>
            </a:r>
          </a:p>
        </p:txBody>
      </p:sp>
      <p:sp>
        <p:nvSpPr>
          <p:cNvPr id="3" name="Subtitle 2"/>
          <p:cNvSpPr>
            <a:spLocks noGrp="1"/>
          </p:cNvSpPr>
          <p:nvPr>
            <p:ph type="subTitle" idx="1"/>
          </p:nvPr>
        </p:nvSpPr>
        <p:spPr>
          <a:xfrm>
            <a:off x="803564" y="35070"/>
            <a:ext cx="5410200" cy="1447800"/>
          </a:xfrm>
        </p:spPr>
        <p:txBody>
          <a:bodyPr>
            <a:normAutofit/>
          </a:bodyPr>
          <a:lstStyle/>
          <a:p>
            <a:pPr>
              <a:spcAft>
                <a:spcPts val="0"/>
              </a:spcAft>
              <a:buClr>
                <a:schemeClr val="tx1">
                  <a:shade val="95000"/>
                </a:schemeClr>
              </a:buClr>
              <a:defRPr/>
            </a:pPr>
            <a:r>
              <a:rPr lang="en-US" sz="2800" b="1" dirty="0"/>
              <a:t>Reading: Daniel 6:14-24  </a:t>
            </a:r>
            <a:endParaRPr lang="en-US" sz="2800" dirty="0"/>
          </a:p>
          <a:p>
            <a:pPr>
              <a:spcAft>
                <a:spcPts val="0"/>
              </a:spcAft>
              <a:buClr>
                <a:schemeClr val="tx1">
                  <a:shade val="95000"/>
                </a:schemeClr>
              </a:buClr>
              <a:defRPr/>
            </a:pPr>
            <a:r>
              <a:rPr lang="en-US" b="1" dirty="0"/>
              <a:t>“He Is Able To Deliver Thee” </a:t>
            </a:r>
            <a:endParaRPr lang="en-US" dirty="0"/>
          </a:p>
          <a:p>
            <a:pPr>
              <a:spcAft>
                <a:spcPts val="0"/>
              </a:spcAft>
              <a:buClr>
                <a:schemeClr val="tx1">
                  <a:shade val="95000"/>
                </a:schemeClr>
              </a:buClr>
              <a:defRPr/>
            </a:pPr>
            <a:endParaRPr lang="en-US"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Step #4 Get It Signed It Into Law NOW!</a:t>
            </a:r>
          </a:p>
        </p:txBody>
      </p:sp>
      <p:sp>
        <p:nvSpPr>
          <p:cNvPr id="3" name="Content Placeholder 2"/>
          <p:cNvSpPr>
            <a:spLocks noGrp="1"/>
          </p:cNvSpPr>
          <p:nvPr>
            <p:ph idx="1"/>
          </p:nvPr>
        </p:nvSpPr>
        <p:spPr>
          <a:xfrm>
            <a:off x="1752600" y="1447800"/>
            <a:ext cx="8686800" cy="5105400"/>
          </a:xfrm>
        </p:spPr>
        <p:txBody>
          <a:bodyPr/>
          <a:lstStyle/>
          <a:p>
            <a:pPr eaLnBrk="1" hangingPunct="1"/>
            <a:r>
              <a:rPr lang="en-US" sz="3200" dirty="0"/>
              <a:t>[Vs 7] They made it a law that indirectly banned prayer.</a:t>
            </a:r>
          </a:p>
          <a:p>
            <a:pPr eaLnBrk="1" hangingPunct="1"/>
            <a:r>
              <a:rPr lang="en-US" sz="3200" dirty="0"/>
              <a:t>Did anyone ask Daniel’s opinion of this law?</a:t>
            </a:r>
          </a:p>
          <a:p>
            <a:pPr eaLnBrk="1" hangingPunct="1"/>
            <a:r>
              <a:rPr lang="en-US" sz="3200" dirty="0"/>
              <a:t>Look how much 11th Hour Legislation gets passed when key personnel are missing!</a:t>
            </a:r>
          </a:p>
          <a:p>
            <a:pPr eaLnBrk="1" hangingPunct="1"/>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i="1" dirty="0">
                <a:latin typeface="Berlin Sans FB Demi" panose="020E0802020502020306" pitchFamily="34" charset="0"/>
              </a:rPr>
              <a:t>Daniel 6:10-17</a:t>
            </a:r>
            <a:br>
              <a:rPr lang="en-US" dirty="0"/>
            </a:br>
            <a:r>
              <a:rPr lang="en-US" dirty="0"/>
              <a:t>Notice how Daniel broke the law the very day it was signed.</a:t>
            </a:r>
          </a:p>
        </p:txBody>
      </p:sp>
      <p:sp>
        <p:nvSpPr>
          <p:cNvPr id="3" name="Content Placeholder 2"/>
          <p:cNvSpPr>
            <a:spLocks noGrp="1"/>
          </p:cNvSpPr>
          <p:nvPr>
            <p:ph idx="1"/>
          </p:nvPr>
        </p:nvSpPr>
        <p:spPr/>
        <p:txBody>
          <a:bodyPr/>
          <a:lstStyle/>
          <a:p>
            <a:pPr eaLnBrk="1" hangingPunct="1"/>
            <a:r>
              <a:rPr lang="en-US"/>
              <a:t>(Daniel 6:10) </a:t>
            </a:r>
            <a:r>
              <a:rPr lang="en-US" b="1" i="1"/>
              <a:t>Now when Daniel </a:t>
            </a:r>
            <a:r>
              <a:rPr lang="en-US" b="1" i="1" u="sng"/>
              <a:t>knew that the writing was signed</a:t>
            </a:r>
            <a:r>
              <a:rPr lang="en-US" b="1" i="1"/>
              <a:t>, he went into his house... </a:t>
            </a:r>
            <a:r>
              <a:rPr lang="en-US" b="1" i="1" dirty="0"/>
              <a:t>he kneeled upon his knees three times a day, and prayed.</a:t>
            </a:r>
            <a:r>
              <a:rPr lang="en-US" dirty="0"/>
              <a:t> </a:t>
            </a:r>
          </a:p>
          <a:p>
            <a:pPr eaLnBrk="1" hangingPunct="1"/>
            <a:r>
              <a:rPr lang="en-US" dirty="0"/>
              <a:t>He could not claim ignorance.</a:t>
            </a:r>
          </a:p>
          <a:p>
            <a:pPr eaLnBrk="1" hangingPunct="1"/>
            <a:r>
              <a:rPr lang="en-US" dirty="0"/>
              <a:t>He practiced the principle of “Civil Disobedience”</a:t>
            </a:r>
          </a:p>
          <a:p>
            <a:pPr eaLnBrk="1" hangingPunct="1"/>
            <a:r>
              <a:rPr lang="en-US" dirty="0"/>
              <a:t>We should be thankful that we don’t have laws that require us to play the lottery or abort our children.</a:t>
            </a:r>
          </a:p>
          <a:p>
            <a:pPr eaLnBrk="1" hangingPunct="1"/>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12"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8792"/>
            <a:ext cx="10363200" cy="1981200"/>
          </a:xfrm>
        </p:spPr>
        <p:txBody>
          <a:bodyPr>
            <a:normAutofit/>
          </a:bodyPr>
          <a:lstStyle/>
          <a:p>
            <a:pPr>
              <a:defRPr/>
            </a:pPr>
            <a:r>
              <a:rPr lang="en-US" dirty="0"/>
              <a:t>A man of Daniel’s position had alternatives.</a:t>
            </a:r>
          </a:p>
        </p:txBody>
      </p:sp>
      <p:sp>
        <p:nvSpPr>
          <p:cNvPr id="3" name="Content Placeholder 2"/>
          <p:cNvSpPr>
            <a:spLocks noGrp="1"/>
          </p:cNvSpPr>
          <p:nvPr>
            <p:ph idx="1"/>
          </p:nvPr>
        </p:nvSpPr>
        <p:spPr>
          <a:xfrm>
            <a:off x="1752600" y="1295400"/>
            <a:ext cx="8001000" cy="4891087"/>
          </a:xfrm>
        </p:spPr>
        <p:txBody>
          <a:bodyPr/>
          <a:lstStyle/>
          <a:p>
            <a:pPr eaLnBrk="1" hangingPunct="1"/>
            <a:r>
              <a:rPr lang="en-US" b="1" dirty="0"/>
              <a:t>Argue that he was framed or that the law was unfair.</a:t>
            </a:r>
          </a:p>
          <a:p>
            <a:pPr eaLnBrk="1" hangingPunct="1"/>
            <a:r>
              <a:rPr lang="en-US" b="1" dirty="0"/>
              <a:t>Just like our Congressmen he could have taken a 30-day junket.</a:t>
            </a:r>
          </a:p>
          <a:p>
            <a:pPr eaLnBrk="1" hangingPunct="1"/>
            <a:r>
              <a:rPr lang="en-US" b="1" dirty="0"/>
              <a:t>He could comply with the law. --- Besides, it was only temporary.</a:t>
            </a:r>
          </a:p>
          <a:p>
            <a:pPr eaLnBrk="1" hangingPunct="1"/>
            <a:r>
              <a:rPr lang="en-US" b="1" dirty="0"/>
              <a:t> Obey &amp; Serve God </a:t>
            </a:r>
            <a:r>
              <a:rPr lang="en-US" b="1" i="1" dirty="0"/>
              <a:t>just as he always did</a:t>
            </a:r>
            <a:r>
              <a:rPr lang="en-US" b="1" dirty="0"/>
              <a:t>  [Vs 10]</a:t>
            </a:r>
          </a:p>
          <a:p>
            <a:pPr eaLnBrk="1" hangingPunct="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756" y="4267200"/>
            <a:ext cx="3657844" cy="2582008"/>
          </a:xfrm>
          <a:prstGeom prst="rect">
            <a:avLst/>
          </a:prstGeom>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7772400" cy="1630362"/>
          </a:xfrm>
        </p:spPr>
        <p:txBody>
          <a:bodyPr>
            <a:normAutofit/>
          </a:bodyPr>
          <a:lstStyle/>
          <a:p>
            <a:pPr>
              <a:defRPr/>
            </a:pPr>
            <a:r>
              <a:rPr lang="en-US" dirty="0"/>
              <a:t>[Vs. 10] Daniel </a:t>
            </a:r>
            <a:r>
              <a:rPr lang="en-US" i="1" dirty="0"/>
              <a:t>gave thanks before his God, as he always had</a:t>
            </a:r>
            <a:r>
              <a:rPr lang="en-US" dirty="0"/>
              <a:t>.</a:t>
            </a:r>
          </a:p>
        </p:txBody>
      </p:sp>
      <p:sp>
        <p:nvSpPr>
          <p:cNvPr id="3" name="Content Placeholder 2"/>
          <p:cNvSpPr>
            <a:spLocks noGrp="1"/>
          </p:cNvSpPr>
          <p:nvPr>
            <p:ph idx="1"/>
          </p:nvPr>
        </p:nvSpPr>
        <p:spPr>
          <a:xfrm>
            <a:off x="1676400" y="2133601"/>
            <a:ext cx="10058400" cy="4175125"/>
          </a:xfrm>
        </p:spPr>
        <p:txBody>
          <a:bodyPr/>
          <a:lstStyle/>
          <a:p>
            <a:pPr eaLnBrk="1" hangingPunct="1"/>
            <a:r>
              <a:rPr lang="en-US" sz="2800" b="1" dirty="0"/>
              <a:t>Why would he thank God for allowing this terrible law to pass?</a:t>
            </a:r>
          </a:p>
          <a:p>
            <a:pPr eaLnBrk="1" hangingPunct="1"/>
            <a:endParaRPr lang="en-US" sz="2800" b="1" dirty="0"/>
          </a:p>
          <a:p>
            <a:pPr eaLnBrk="1" hangingPunct="1"/>
            <a:endParaRPr lang="en-US" dirty="0"/>
          </a:p>
          <a:p>
            <a:pPr eaLnBrk="1" hangingPunct="1"/>
            <a:endParaRPr lang="en-US" dirty="0"/>
          </a:p>
          <a:p>
            <a:pPr eaLnBrk="1" hangingPunct="1"/>
            <a:endParaRPr lang="en-US" sz="2800" b="1" dirty="0"/>
          </a:p>
          <a:p>
            <a:pPr eaLnBrk="1" hangingPunct="1"/>
            <a:r>
              <a:rPr lang="en-US" sz="2800" b="1" dirty="0"/>
              <a:t>Because no matter what happened, he had a million reasons to be thankful</a:t>
            </a:r>
          </a:p>
        </p:txBody>
      </p:sp>
      <p:pic>
        <p:nvPicPr>
          <p:cNvPr id="4" name="Picture 3" descr="scales unbalance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200401"/>
            <a:ext cx="2286000" cy="1742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9"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7"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anim calcmode="lin" valueType="num">
                                      <p:cBhvr>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[Vs 12 &amp; 13] The princes came in the very next day accusing Daniel.</a:t>
            </a:r>
          </a:p>
        </p:txBody>
      </p:sp>
      <p:sp>
        <p:nvSpPr>
          <p:cNvPr id="24579" name="Content Placeholder 2"/>
          <p:cNvSpPr>
            <a:spLocks noGrp="1"/>
          </p:cNvSpPr>
          <p:nvPr>
            <p:ph idx="1"/>
          </p:nvPr>
        </p:nvSpPr>
        <p:spPr/>
        <p:txBody>
          <a:bodyPr>
            <a:normAutofit fontScale="92500"/>
          </a:bodyPr>
          <a:lstStyle/>
          <a:p>
            <a:pPr eaLnBrk="1" hangingPunct="1"/>
            <a:r>
              <a:rPr lang="en-US" sz="3600" dirty="0"/>
              <a:t>How did they know he prayed?</a:t>
            </a:r>
          </a:p>
          <a:p>
            <a:pPr eaLnBrk="1" hangingPunct="1"/>
            <a:r>
              <a:rPr lang="en-US" sz="3600" dirty="0"/>
              <a:t>It never was a secret that Daniel prayed</a:t>
            </a:r>
          </a:p>
          <a:p>
            <a:pPr eaLnBrk="1" hangingPunct="1"/>
            <a:r>
              <a:rPr lang="en-US" sz="3600" dirty="0"/>
              <a:t>They all probably knew Daniel’s prayer schedule</a:t>
            </a:r>
          </a:p>
          <a:p>
            <a:pPr eaLnBrk="1" hangingPunct="1"/>
            <a:r>
              <a:rPr lang="en-US" sz="3600" dirty="0"/>
              <a:t>Just as your neighbors </a:t>
            </a:r>
            <a:r>
              <a:rPr lang="en-US" sz="3600" u="sng" dirty="0"/>
              <a:t>know</a:t>
            </a:r>
            <a:r>
              <a:rPr lang="en-US" sz="3600" dirty="0"/>
              <a:t> your worship schedule</a:t>
            </a:r>
          </a:p>
          <a:p>
            <a:pPr eaLnBrk="1" hangingPunct="1"/>
            <a:endParaRPr lang="en-US" dirty="0"/>
          </a:p>
        </p:txBody>
      </p:sp>
    </p:spTree>
  </p:cSld>
  <p:clrMapOvr>
    <a:masterClrMapping/>
  </p:clrMapOvr>
  <p:transition spd="med">
    <p:pull dir="l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[Vs 14] Darius is very displeased.</a:t>
            </a:r>
          </a:p>
        </p:txBody>
      </p:sp>
      <p:sp>
        <p:nvSpPr>
          <p:cNvPr id="25603" name="Content Placeholder 2"/>
          <p:cNvSpPr>
            <a:spLocks noGrp="1"/>
          </p:cNvSpPr>
          <p:nvPr>
            <p:ph idx="1"/>
          </p:nvPr>
        </p:nvSpPr>
        <p:spPr/>
        <p:txBody>
          <a:bodyPr>
            <a:normAutofit lnSpcReduction="10000"/>
          </a:bodyPr>
          <a:lstStyle/>
          <a:p>
            <a:pPr eaLnBrk="1" hangingPunct="1"/>
            <a:r>
              <a:rPr lang="en-US" sz="3600"/>
              <a:t>He is not angry with Daniel but with </a:t>
            </a:r>
            <a:r>
              <a:rPr lang="en-US" sz="3600" b="1" u="sng"/>
              <a:t>himself</a:t>
            </a:r>
            <a:r>
              <a:rPr lang="en-US" sz="3600"/>
              <a:t> for being duped into signing this ridiculous law.</a:t>
            </a:r>
          </a:p>
          <a:p>
            <a:pPr eaLnBrk="1" hangingPunct="1"/>
            <a:r>
              <a:rPr lang="en-US" sz="3600"/>
              <a:t>He tries with all his might to change Daniel’s fate.</a:t>
            </a:r>
          </a:p>
          <a:p>
            <a:pPr eaLnBrk="1" hangingPunct="1"/>
            <a:r>
              <a:rPr lang="en-US" sz="3600"/>
              <a:t>The others were quick to point out that this was </a:t>
            </a:r>
            <a:r>
              <a:rPr lang="en-US" sz="3600" b="1"/>
              <a:t>HIS</a:t>
            </a:r>
            <a:r>
              <a:rPr lang="en-US" sz="3600"/>
              <a:t> law.</a:t>
            </a:r>
          </a:p>
          <a:p>
            <a:pPr eaLnBrk="1" hangingPunct="1"/>
            <a:endParaRPr lang="en-US"/>
          </a:p>
        </p:txBody>
      </p:sp>
    </p:spTree>
  </p:cSld>
  <p:clrMapOvr>
    <a:masterClrMapping/>
  </p:clrMapOvr>
  <p:transition spd="med">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226" y="152400"/>
            <a:ext cx="10018713" cy="1752599"/>
          </a:xfrm>
        </p:spPr>
        <p:txBody>
          <a:bodyPr>
            <a:normAutofit/>
          </a:bodyPr>
          <a:lstStyle/>
          <a:p>
            <a:pPr>
              <a:defRPr/>
            </a:pPr>
            <a:r>
              <a:rPr lang="en-US" b="1" i="1" dirty="0"/>
              <a:t>Notice Darius’ faith in Daniel’s God.</a:t>
            </a:r>
          </a:p>
        </p:txBody>
      </p:sp>
      <p:sp>
        <p:nvSpPr>
          <p:cNvPr id="26627" name="Content Placeholder 2"/>
          <p:cNvSpPr>
            <a:spLocks noGrp="1"/>
          </p:cNvSpPr>
          <p:nvPr>
            <p:ph idx="1"/>
          </p:nvPr>
        </p:nvSpPr>
        <p:spPr>
          <a:xfrm>
            <a:off x="1484310" y="2057401"/>
            <a:ext cx="10707690" cy="4038600"/>
          </a:xfrm>
        </p:spPr>
        <p:txBody>
          <a:bodyPr>
            <a:normAutofit lnSpcReduction="10000"/>
          </a:bodyPr>
          <a:lstStyle/>
          <a:p>
            <a:pPr eaLnBrk="1" hangingPunct="1"/>
            <a:r>
              <a:rPr lang="en-US" dirty="0"/>
              <a:t>(</a:t>
            </a:r>
            <a:r>
              <a:rPr lang="en-US" sz="3200" dirty="0"/>
              <a:t>Vs. 16) </a:t>
            </a:r>
            <a:r>
              <a:rPr lang="en-US" sz="3200" b="1" i="1" dirty="0"/>
              <a:t>Then the king commanded, and they brought Daniel, and cast him into the den of lions. Now the king spoke and said unto Daniel, Your God whom thou serve continually, he will deliver you</a:t>
            </a:r>
            <a:r>
              <a:rPr lang="en-US" sz="3200" dirty="0"/>
              <a:t>.</a:t>
            </a:r>
          </a:p>
          <a:p>
            <a:pPr eaLnBrk="1" hangingPunct="1"/>
            <a:r>
              <a:rPr lang="en-US" sz="3200" dirty="0"/>
              <a:t>Was he trying to cheer Daniel up when he knows his true fate?  </a:t>
            </a:r>
          </a:p>
          <a:p>
            <a:pPr eaLnBrk="1" hangingPunct="1"/>
            <a:r>
              <a:rPr lang="en-US" sz="3200" dirty="0"/>
              <a:t>Or did he possibly know about Shadrach, Meshach, and Abednego?</a:t>
            </a:r>
          </a:p>
        </p:txBody>
      </p:sp>
    </p:spTree>
  </p:cSld>
  <p:clrMapOvr>
    <a:masterClrMapping/>
  </p:clrMapOvr>
  <p:transition spd="med">
    <p:pull dir="l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763000" cy="2011362"/>
          </a:xfrm>
        </p:spPr>
        <p:txBody>
          <a:bodyPr/>
          <a:lstStyle/>
          <a:p>
            <a:pPr>
              <a:defRPr/>
            </a:pPr>
            <a:r>
              <a:rPr lang="en-US" dirty="0"/>
              <a:t>Can you read </a:t>
            </a:r>
            <a:r>
              <a:rPr lang="en-US" u="sng" dirty="0"/>
              <a:t>any</a:t>
            </a:r>
            <a:r>
              <a:rPr lang="en-US" dirty="0"/>
              <a:t> assurances from God that shows us Daniel was to be spared?   </a:t>
            </a:r>
          </a:p>
        </p:txBody>
      </p:sp>
      <p:sp>
        <p:nvSpPr>
          <p:cNvPr id="3" name="Content Placeholder 2"/>
          <p:cNvSpPr>
            <a:spLocks noGrp="1"/>
          </p:cNvSpPr>
          <p:nvPr>
            <p:ph idx="1"/>
          </p:nvPr>
        </p:nvSpPr>
        <p:spPr>
          <a:xfrm>
            <a:off x="8382000" y="2933700"/>
            <a:ext cx="3276600" cy="1828800"/>
          </a:xfrm>
        </p:spPr>
        <p:txBody>
          <a:bodyPr>
            <a:normAutofit lnSpcReduction="10000"/>
          </a:bodyPr>
          <a:lstStyle/>
          <a:p>
            <a:pPr eaLnBrk="1" hangingPunct="1">
              <a:buFont typeface="Wingdings 2" pitchFamily="18" charset="2"/>
              <a:buNone/>
            </a:pPr>
            <a:r>
              <a:rPr lang="en-US" sz="11500" b="1" dirty="0"/>
              <a:t>NO!</a:t>
            </a:r>
          </a:p>
        </p:txBody>
      </p:sp>
      <p:pic>
        <p:nvPicPr>
          <p:cNvPr id="27652" name="Picture 3" descr="Daniel-in-the-Lions-Den 1.jpg"/>
          <p:cNvPicPr>
            <a:picLocks noChangeAspect="1"/>
          </p:cNvPicPr>
          <p:nvPr/>
        </p:nvPicPr>
        <p:blipFill>
          <a:blip r:embed="rId2">
            <a:extLst>
              <a:ext uri="{28A0092B-C50C-407E-A947-70E740481C1C}">
                <a14:useLocalDpi xmlns:a14="http://schemas.microsoft.com/office/drawing/2010/main" val="0"/>
              </a:ext>
            </a:extLst>
          </a:blip>
          <a:srcRect l="3999" t="5351" r="8000" b="14381"/>
          <a:stretch>
            <a:fillRect/>
          </a:stretch>
        </p:blipFill>
        <p:spPr bwMode="auto">
          <a:xfrm>
            <a:off x="1874838" y="2209800"/>
            <a:ext cx="5922888"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p:spPr>
        <p:txBody>
          <a:bodyPr/>
          <a:lstStyle/>
          <a:p>
            <a:pPr>
              <a:defRPr/>
            </a:pPr>
            <a:r>
              <a:rPr lang="en-US" dirty="0"/>
              <a:t>(Daniel 6:17-24) </a:t>
            </a:r>
          </a:p>
        </p:txBody>
      </p:sp>
      <p:sp>
        <p:nvSpPr>
          <p:cNvPr id="3" name="Content Placeholder 2"/>
          <p:cNvSpPr>
            <a:spLocks noGrp="1"/>
          </p:cNvSpPr>
          <p:nvPr>
            <p:ph idx="1"/>
          </p:nvPr>
        </p:nvSpPr>
        <p:spPr>
          <a:xfrm>
            <a:off x="1828800" y="838200"/>
            <a:ext cx="9906000" cy="6019800"/>
          </a:xfrm>
        </p:spPr>
        <p:txBody>
          <a:bodyPr>
            <a:normAutofit lnSpcReduction="10000"/>
          </a:bodyPr>
          <a:lstStyle/>
          <a:p>
            <a:pPr marL="548640" indent="-411480">
              <a:spcAft>
                <a:spcPts val="0"/>
              </a:spcAft>
              <a:buClr>
                <a:schemeClr val="tx1">
                  <a:shade val="95000"/>
                </a:schemeClr>
              </a:buClr>
              <a:buFont typeface="Wingdings 2"/>
              <a:buChar char=""/>
              <a:defRPr/>
            </a:pPr>
            <a:r>
              <a:rPr lang="en-US" sz="3200" b="1" i="1" dirty="0"/>
              <a:t>Then a stone was brought and laid on the mouth of the den, and the king sealed it with his own signet ring and with the signets of his lords, that the purpose concerning Daniel might not be changed. {18} Now the king went to his palace and spent the night fasting; and no musicians were brought before him. Also his sleep went from him. {19} Then the king arose very early in the morning and went in haste to the den of lions. {20} And when he came to the den, he cried out with a lamenting voice to Daniel. The king spoke, saying to Daniel, "Daniel, servant of the living God, has your God, whom you serve continually, been able to deliver you from the lions?” ------</a:t>
            </a:r>
          </a:p>
        </p:txBody>
      </p:sp>
    </p:spTree>
  </p:cSld>
  <p:clrMapOvr>
    <a:masterClrMapping/>
  </p:clrMapOvr>
  <p:transition spd="med">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p:spPr>
        <p:txBody>
          <a:bodyPr/>
          <a:lstStyle/>
          <a:p>
            <a:pPr>
              <a:defRPr/>
            </a:pPr>
            <a:r>
              <a:rPr lang="en-US" dirty="0"/>
              <a:t>(Daniel 6:17-24) </a:t>
            </a:r>
          </a:p>
        </p:txBody>
      </p:sp>
      <p:sp>
        <p:nvSpPr>
          <p:cNvPr id="3" name="Content Placeholder 2"/>
          <p:cNvSpPr>
            <a:spLocks noGrp="1"/>
          </p:cNvSpPr>
          <p:nvPr>
            <p:ph idx="1"/>
          </p:nvPr>
        </p:nvSpPr>
        <p:spPr>
          <a:xfrm>
            <a:off x="1600200" y="762000"/>
            <a:ext cx="10058400" cy="6096000"/>
          </a:xfrm>
        </p:spPr>
        <p:txBody>
          <a:bodyPr>
            <a:normAutofit fontScale="92500" lnSpcReduction="10000"/>
          </a:bodyPr>
          <a:lstStyle/>
          <a:p>
            <a:pPr marL="548640" indent="-411480">
              <a:spcAft>
                <a:spcPts val="0"/>
              </a:spcAft>
              <a:buClr>
                <a:schemeClr val="tx1">
                  <a:shade val="95000"/>
                </a:schemeClr>
              </a:buClr>
              <a:buFont typeface="Wingdings 2"/>
              <a:buChar char=""/>
              <a:defRPr/>
            </a:pPr>
            <a:r>
              <a:rPr lang="en-US" sz="3200" b="1" i="1" dirty="0"/>
              <a:t>{21} Then Daniel said to the king, "O king, live forever! {22} "My God sent His angel and shut the lions' mouths, so that they have not hurt me, because I was found innocent before Him; and also, O king, I have done no wrong before you." {23} Then the king was exceedingly glad for him, and commanded that they should take Daniel up out of the den. So Daniel was taken up out of the den, and no injury whatever was found on him, because he believed in his God. {24} And the king gave the command, and they brought those men who had accused Daniel, and they cast them into the den of lions; them, their children, and their wives; and the lions overpowered them, and broke all their bones in pieces before they ever came to the bottom of the den.</a:t>
            </a:r>
          </a:p>
        </p:txBody>
      </p:sp>
    </p:spTree>
  </p:cSld>
  <p:clrMapOvr>
    <a:masterClrMapping/>
  </p:clrMapOvr>
  <p:transition spd="med">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daniel-lions.jpg"/>
          <p:cNvPicPr>
            <a:picLocks noChangeAspect="1"/>
          </p:cNvPicPr>
          <p:nvPr/>
        </p:nvPicPr>
        <p:blipFill>
          <a:blip r:embed="rId2">
            <a:extLst>
              <a:ext uri="{28A0092B-C50C-407E-A947-70E740481C1C}">
                <a14:useLocalDpi xmlns:a14="http://schemas.microsoft.com/office/drawing/2010/main" val="0"/>
              </a:ext>
            </a:extLst>
          </a:blip>
          <a:srcRect l="2885" t="2992" r="4808" b="4245"/>
          <a:stretch>
            <a:fillRect/>
          </a:stretch>
        </p:blipFill>
        <p:spPr bwMode="auto">
          <a:xfrm>
            <a:off x="1524000" y="1"/>
            <a:ext cx="22860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810000" y="0"/>
            <a:ext cx="6594230" cy="1371600"/>
          </a:xfrm>
        </p:spPr>
        <p:txBody>
          <a:bodyPr/>
          <a:lstStyle/>
          <a:p>
            <a:pPr>
              <a:defRPr/>
            </a:pPr>
            <a:r>
              <a:rPr lang="en-US" i="1" dirty="0"/>
              <a:t>(Daniel 6:1-3) </a:t>
            </a:r>
            <a:endParaRPr lang="en-US" dirty="0"/>
          </a:p>
        </p:txBody>
      </p:sp>
      <p:sp>
        <p:nvSpPr>
          <p:cNvPr id="3" name="Subtitle 2"/>
          <p:cNvSpPr>
            <a:spLocks noGrp="1"/>
          </p:cNvSpPr>
          <p:nvPr>
            <p:ph type="subTitle" idx="1"/>
          </p:nvPr>
        </p:nvSpPr>
        <p:spPr>
          <a:xfrm>
            <a:off x="3733800" y="1476376"/>
            <a:ext cx="8153400" cy="5153025"/>
          </a:xfrm>
        </p:spPr>
        <p:txBody>
          <a:bodyPr>
            <a:normAutofit fontScale="85000" lnSpcReduction="20000"/>
          </a:bodyPr>
          <a:lstStyle/>
          <a:p>
            <a:pPr>
              <a:spcAft>
                <a:spcPts val="0"/>
              </a:spcAft>
              <a:buClr>
                <a:schemeClr val="tx1">
                  <a:shade val="95000"/>
                </a:schemeClr>
              </a:buClr>
              <a:defRPr/>
            </a:pPr>
            <a:br>
              <a:rPr lang="en-US" sz="3900" b="1" i="1" dirty="0">
                <a:latin typeface="Times New Roman" pitchFamily="18" charset="0"/>
                <a:cs typeface="Times New Roman" pitchFamily="18" charset="0"/>
              </a:rPr>
            </a:br>
            <a:r>
              <a:rPr lang="en-US" sz="3900" b="1" i="1" dirty="0">
                <a:latin typeface="Times New Roman" pitchFamily="18" charset="0"/>
                <a:cs typeface="Times New Roman" pitchFamily="18" charset="0"/>
              </a:rPr>
              <a:t>It pleased Darius to set over the kingdom 120 satraps, to be throughout the whole kingdom;  </a:t>
            </a:r>
            <a:r>
              <a:rPr lang="en-US" sz="3900" b="1" i="1" baseline="30000" dirty="0">
                <a:latin typeface="Times New Roman" pitchFamily="18" charset="0"/>
                <a:cs typeface="Times New Roman" pitchFamily="18" charset="0"/>
              </a:rPr>
              <a:t>2</a:t>
            </a:r>
            <a:r>
              <a:rPr lang="en-US" sz="3900" b="1" i="1" dirty="0">
                <a:latin typeface="Times New Roman" pitchFamily="18" charset="0"/>
                <a:cs typeface="Times New Roman" pitchFamily="18" charset="0"/>
              </a:rPr>
              <a:t>and over them three presidents, of whom Daniel was one, to whom these satraps should give account, so that the king might suffer no loss.  </a:t>
            </a:r>
            <a:r>
              <a:rPr lang="en-US" sz="3900" b="1" i="1" baseline="30000" dirty="0">
                <a:latin typeface="Times New Roman" pitchFamily="18" charset="0"/>
                <a:cs typeface="Times New Roman" pitchFamily="18" charset="0"/>
              </a:rPr>
              <a:t>3</a:t>
            </a:r>
            <a:r>
              <a:rPr lang="en-US" sz="3900" b="1" i="1" dirty="0">
                <a:latin typeface="Times New Roman" pitchFamily="18" charset="0"/>
                <a:cs typeface="Times New Roman" pitchFamily="18" charset="0"/>
              </a:rPr>
              <a:t>Then this Daniel became distinguished above all the other presidents and satraps, because an excellent spirit was in him. And the king planned to set him over the whole kingdom. </a:t>
            </a:r>
            <a:r>
              <a:rPr lang="en-US" dirty="0"/>
              <a:t> </a:t>
            </a:r>
            <a:br>
              <a:rPr lang="en-US" dirty="0"/>
            </a:br>
            <a:br>
              <a:rPr lang="en-US" dirty="0"/>
            </a:br>
            <a:endParaRPr lang="en-US" dirty="0"/>
          </a:p>
        </p:txBody>
      </p:sp>
    </p:spTree>
  </p:cSld>
  <p:clrMapOvr>
    <a:masterClrMapping/>
  </p:clrMapOvr>
  <p:transition spd="med">
    <p:pull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10018713" cy="1752599"/>
          </a:xfrm>
        </p:spPr>
        <p:txBody>
          <a:bodyPr>
            <a:normAutofit/>
          </a:bodyPr>
          <a:lstStyle/>
          <a:p>
            <a:pPr>
              <a:defRPr/>
            </a:pPr>
            <a:r>
              <a:rPr lang="en-US" sz="5400" dirty="0"/>
              <a:t>Pertinent Questions</a:t>
            </a:r>
          </a:p>
        </p:txBody>
      </p:sp>
      <p:pic>
        <p:nvPicPr>
          <p:cNvPr id="30723" name="Content Placeholder 3" descr="daniel-lions.jpg"/>
          <p:cNvPicPr>
            <a:picLocks noGrp="1" noChangeAspect="1"/>
          </p:cNvPicPr>
          <p:nvPr>
            <p:ph idx="1"/>
          </p:nvPr>
        </p:nvPicPr>
        <p:blipFill>
          <a:blip r:embed="rId3">
            <a:extLst>
              <a:ext uri="{28A0092B-C50C-407E-A947-70E740481C1C}">
                <a14:useLocalDpi xmlns:a14="http://schemas.microsoft.com/office/drawing/2010/main" val="0"/>
              </a:ext>
            </a:extLst>
          </a:blip>
          <a:srcRect l="2934" t="1321" r="1703" b="4205"/>
          <a:stretch>
            <a:fillRect/>
          </a:stretch>
        </p:blipFill>
        <p:spPr>
          <a:xfrm>
            <a:off x="3886200" y="1752600"/>
            <a:ext cx="5719864" cy="4800600"/>
          </a:xfrm>
        </p:spPr>
      </p:pic>
    </p:spTree>
  </p:cSld>
  <p:clrMapOvr>
    <a:masterClrMapping/>
  </p:clrMapOvr>
  <p:transition spd="med">
    <p:pull dir="l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800" b="1" i="1" dirty="0"/>
              <a:t>Pertinent Questions</a:t>
            </a:r>
          </a:p>
        </p:txBody>
      </p:sp>
      <p:sp>
        <p:nvSpPr>
          <p:cNvPr id="3" name="Content Placeholder 2"/>
          <p:cNvSpPr>
            <a:spLocks noGrp="1"/>
          </p:cNvSpPr>
          <p:nvPr>
            <p:ph idx="1"/>
          </p:nvPr>
        </p:nvSpPr>
        <p:spPr/>
        <p:txBody>
          <a:bodyPr>
            <a:normAutofit fontScale="92500"/>
          </a:bodyPr>
          <a:lstStyle/>
          <a:p>
            <a:pPr marL="548640" indent="-411480">
              <a:spcAft>
                <a:spcPts val="0"/>
              </a:spcAft>
              <a:buClr>
                <a:schemeClr val="tx1">
                  <a:shade val="95000"/>
                </a:schemeClr>
              </a:buClr>
              <a:buFont typeface="Wingdings 2"/>
              <a:buChar char=""/>
              <a:defRPr/>
            </a:pPr>
            <a:r>
              <a:rPr lang="en-US" sz="3200" dirty="0"/>
              <a:t>If God did not save Daniel from the Lions, would that make any difference to you?</a:t>
            </a:r>
          </a:p>
          <a:p>
            <a:pPr marL="548640" indent="-411480">
              <a:spcAft>
                <a:spcPts val="0"/>
              </a:spcAft>
              <a:buClr>
                <a:schemeClr val="tx1">
                  <a:shade val="95000"/>
                </a:schemeClr>
              </a:buClr>
              <a:buFont typeface="Wingdings 2"/>
              <a:buChar char=""/>
              <a:defRPr/>
            </a:pPr>
            <a:r>
              <a:rPr lang="en-US" sz="3200" dirty="0"/>
              <a:t>What would it have proved if the lions had eaten Daniel?</a:t>
            </a:r>
          </a:p>
          <a:p>
            <a:pPr marL="548640" indent="-411480">
              <a:spcAft>
                <a:spcPts val="0"/>
              </a:spcAft>
              <a:buClr>
                <a:schemeClr val="tx1">
                  <a:shade val="95000"/>
                </a:schemeClr>
              </a:buClr>
              <a:buFont typeface="Wingdings 2"/>
              <a:buChar char=""/>
              <a:defRPr/>
            </a:pPr>
            <a:r>
              <a:rPr lang="en-US" sz="3200" dirty="0"/>
              <a:t>Does that say anything about God’s faithfulness?</a:t>
            </a:r>
          </a:p>
          <a:p>
            <a:pPr marL="548640" indent="-411480">
              <a:spcAft>
                <a:spcPts val="0"/>
              </a:spcAft>
              <a:buClr>
                <a:schemeClr val="tx1">
                  <a:shade val="95000"/>
                </a:schemeClr>
              </a:buClr>
              <a:buFont typeface="Wingdings 2"/>
              <a:buChar char=""/>
              <a:defRPr/>
            </a:pPr>
            <a:r>
              <a:rPr lang="en-US" sz="3200" dirty="0"/>
              <a:t>Didn’t God allow Christians to be mauled by lions in the Roman arenas?</a:t>
            </a:r>
          </a:p>
          <a:p>
            <a:pPr marL="548640" indent="-411480">
              <a:spcAft>
                <a:spcPts val="0"/>
              </a:spcAft>
              <a:buClr>
                <a:schemeClr val="tx1">
                  <a:shade val="95000"/>
                </a:schemeClr>
              </a:buClr>
              <a:buFont typeface="Wingdings 2"/>
              <a:buChar char=""/>
              <a:defRPr/>
            </a:pPr>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051"/>
            <a:ext cx="10018713" cy="1752599"/>
          </a:xfrm>
        </p:spPr>
        <p:txBody>
          <a:bodyPr>
            <a:normAutofit/>
          </a:bodyPr>
          <a:lstStyle/>
          <a:p>
            <a:pPr>
              <a:defRPr/>
            </a:pPr>
            <a:r>
              <a:rPr lang="en-US" dirty="0"/>
              <a:t>Does God always save everyone from the mouth of lions?</a:t>
            </a:r>
          </a:p>
        </p:txBody>
      </p:sp>
      <p:sp>
        <p:nvSpPr>
          <p:cNvPr id="3" name="Content Placeholder 2"/>
          <p:cNvSpPr>
            <a:spLocks noGrp="1"/>
          </p:cNvSpPr>
          <p:nvPr>
            <p:ph idx="1"/>
          </p:nvPr>
        </p:nvSpPr>
        <p:spPr>
          <a:xfrm>
            <a:off x="6858000" y="1771650"/>
            <a:ext cx="5190067" cy="3714750"/>
          </a:xfrm>
        </p:spPr>
        <p:txBody>
          <a:bodyPr/>
          <a:lstStyle/>
          <a:p>
            <a:pPr eaLnBrk="1" hangingPunct="1"/>
            <a:r>
              <a:rPr lang="en-US" sz="3200" dirty="0"/>
              <a:t>The answer is NO</a:t>
            </a:r>
          </a:p>
          <a:p>
            <a:pPr eaLnBrk="1" hangingPunct="1"/>
            <a:r>
              <a:rPr lang="en-US" sz="3200" dirty="0"/>
              <a:t>Daniel did not base his faith on the fact that he would be delivered.</a:t>
            </a:r>
          </a:p>
          <a:p>
            <a:pPr eaLnBrk="1" hangingPunct="1"/>
            <a:r>
              <a:rPr lang="en-US" sz="3200" dirty="0"/>
              <a:t>He probably thought he was a dead man</a:t>
            </a:r>
            <a:r>
              <a:rPr lang="en-US" dirty="0"/>
              <a:t>.</a:t>
            </a:r>
          </a:p>
          <a:p>
            <a:pPr eaLnBrk="1" hangingPunct="1"/>
            <a:endParaRPr lang="en-US" dirty="0"/>
          </a:p>
        </p:txBody>
      </p:sp>
      <p:pic>
        <p:nvPicPr>
          <p:cNvPr id="32772" name="Picture 3" descr="daniel_lions_den_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018070"/>
            <a:ext cx="49530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9665"/>
            <a:ext cx="8534400" cy="2468562"/>
          </a:xfrm>
        </p:spPr>
        <p:txBody>
          <a:bodyPr/>
          <a:lstStyle/>
          <a:p>
            <a:pPr>
              <a:defRPr/>
            </a:pPr>
            <a:r>
              <a:rPr lang="en-US" dirty="0"/>
              <a:t>Did God spare Jesus from the death on the cross, seeing that He was faithful?</a:t>
            </a:r>
          </a:p>
        </p:txBody>
      </p:sp>
      <p:sp>
        <p:nvSpPr>
          <p:cNvPr id="3" name="Content Placeholder 2"/>
          <p:cNvSpPr>
            <a:spLocks noGrp="1"/>
          </p:cNvSpPr>
          <p:nvPr>
            <p:ph idx="1"/>
          </p:nvPr>
        </p:nvSpPr>
        <p:spPr>
          <a:xfrm>
            <a:off x="2514600" y="2971801"/>
            <a:ext cx="9296400" cy="3733799"/>
          </a:xfrm>
        </p:spPr>
        <p:txBody>
          <a:bodyPr>
            <a:normAutofit/>
          </a:bodyPr>
          <a:lstStyle/>
          <a:p>
            <a:pPr eaLnBrk="1" hangingPunct="1">
              <a:buFont typeface="Wingdings 2" pitchFamily="18" charset="2"/>
              <a:buNone/>
            </a:pPr>
            <a:r>
              <a:rPr lang="en-US" sz="3600" dirty="0"/>
              <a:t>We should learn this lesson</a:t>
            </a:r>
            <a:r>
              <a:rPr lang="en-US" dirty="0"/>
              <a:t>:</a:t>
            </a:r>
          </a:p>
          <a:p>
            <a:pPr eaLnBrk="1" hangingPunct="1"/>
            <a:r>
              <a:rPr lang="en-US" sz="4000" dirty="0"/>
              <a:t> Just because you are a faithful Christian, God will not necessarily spare you from the cruelties of life.</a:t>
            </a:r>
          </a:p>
          <a:p>
            <a:pPr eaLnBrk="1" hangingPunct="1"/>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770" decel="100000"/>
                                        <p:tgtEl>
                                          <p:spTgt spid="3">
                                            <p:txEl>
                                              <p:pRg st="1" end="1"/>
                                            </p:txEl>
                                          </p:spTgt>
                                        </p:tgtEl>
                                      </p:cBhvr>
                                    </p:animEffect>
                                    <p:animScale>
                                      <p:cBhvr>
                                        <p:cTn id="17" dur="770" decel="100000"/>
                                        <p:tgtEl>
                                          <p:spTgt spid="3">
                                            <p:txEl>
                                              <p:pRg st="1" end="1"/>
                                            </p:txEl>
                                          </p:spTgt>
                                        </p:tgtEl>
                                      </p:cBhvr>
                                      <p:from x="10000" y="10000"/>
                                      <p:to x="200000" y="450000"/>
                                    </p:animScale>
                                    <p:animScale>
                                      <p:cBhvr>
                                        <p:cTn id="18" dur="1230" accel="100000" fill="hold">
                                          <p:stCondLst>
                                            <p:cond delay="770"/>
                                          </p:stCondLst>
                                        </p:cTn>
                                        <p:tgtEl>
                                          <p:spTgt spid="3">
                                            <p:txEl>
                                              <p:pRg st="1" end="1"/>
                                            </p:txEl>
                                          </p:spTgt>
                                        </p:tgtEl>
                                      </p:cBhvr>
                                      <p:from x="200000" y="450000"/>
                                      <p:to x="100000" y="100000"/>
                                    </p:animScale>
                                    <p:set>
                                      <p:cBhvr>
                                        <p:cTn id="19" dur="770" fill="hold"/>
                                        <p:tgtEl>
                                          <p:spTgt spid="3">
                                            <p:txEl>
                                              <p:pRg st="1" end="1"/>
                                            </p:txEl>
                                          </p:spTgt>
                                        </p:tgtEl>
                                        <p:attrNameLst>
                                          <p:attrName>ppt_x</p:attrName>
                                        </p:attrNameLst>
                                      </p:cBhvr>
                                      <p:to>
                                        <p:strVal val="(0.5)"/>
                                      </p:to>
                                    </p:set>
                                    <p:anim from="(0.5)" to="(#ppt_x)" calcmode="lin" valueType="num">
                                      <p:cBhvr>
                                        <p:cTn id="20" dur="1230" accel="100000" fill="hold">
                                          <p:stCondLst>
                                            <p:cond delay="770"/>
                                          </p:stCondLst>
                                        </p:cTn>
                                        <p:tgtEl>
                                          <p:spTgt spid="3">
                                            <p:txEl>
                                              <p:pRg st="1" end="1"/>
                                            </p:txEl>
                                          </p:spTgt>
                                        </p:tgtEl>
                                        <p:attrNameLst>
                                          <p:attrName>ppt_x</p:attrName>
                                        </p:attrNameLst>
                                      </p:cBhvr>
                                    </p:anim>
                                    <p:set>
                                      <p:cBhvr>
                                        <p:cTn id="21" dur="770" fill="hold"/>
                                        <p:tgtEl>
                                          <p:spTgt spid="3">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3930" y="304800"/>
            <a:ext cx="8881269" cy="2239962"/>
          </a:xfrm>
        </p:spPr>
        <p:txBody>
          <a:bodyPr/>
          <a:lstStyle/>
          <a:p>
            <a:pPr>
              <a:defRPr/>
            </a:pPr>
            <a:r>
              <a:rPr lang="en-US" dirty="0"/>
              <a:t>Even if Daniel </a:t>
            </a:r>
            <a:r>
              <a:rPr lang="en-US" u="sng" dirty="0"/>
              <a:t>were</a:t>
            </a:r>
            <a:r>
              <a:rPr lang="en-US" dirty="0"/>
              <a:t> torn to pieces, </a:t>
            </a:r>
            <a:r>
              <a:rPr lang="en-US" u="words" dirty="0"/>
              <a:t>it would not have affected his soul one bit</a:t>
            </a:r>
            <a:r>
              <a:rPr lang="en-US" dirty="0"/>
              <a:t>.</a:t>
            </a:r>
          </a:p>
        </p:txBody>
      </p:sp>
      <p:pic>
        <p:nvPicPr>
          <p:cNvPr id="34819" name="Content Placeholder 3" descr="daniel-lions.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33800" y="2802730"/>
            <a:ext cx="5842335" cy="3754674"/>
          </a:xfrm>
        </p:spPr>
      </p:pic>
    </p:spTree>
  </p:cSld>
  <p:clrMapOvr>
    <a:masterClrMapping/>
  </p:clrMapOvr>
  <p:transition spd="med">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86192"/>
            <a:ext cx="10018713" cy="1752599"/>
          </a:xfrm>
        </p:spPr>
        <p:txBody>
          <a:bodyPr>
            <a:normAutofit/>
          </a:bodyPr>
          <a:lstStyle/>
          <a:p>
            <a:pPr>
              <a:defRPr/>
            </a:pPr>
            <a:r>
              <a:rPr lang="en-US" sz="6000" dirty="0"/>
              <a:t>Remember!</a:t>
            </a:r>
          </a:p>
        </p:txBody>
      </p:sp>
      <p:sp>
        <p:nvSpPr>
          <p:cNvPr id="5" name="Content Placeholder 4"/>
          <p:cNvSpPr>
            <a:spLocks noGrp="1"/>
          </p:cNvSpPr>
          <p:nvPr>
            <p:ph idx="1"/>
          </p:nvPr>
        </p:nvSpPr>
        <p:spPr>
          <a:xfrm>
            <a:off x="1371600" y="1828800"/>
            <a:ext cx="10475913" cy="2209800"/>
          </a:xfrm>
        </p:spPr>
        <p:txBody>
          <a:bodyPr>
            <a:normAutofit/>
          </a:bodyPr>
          <a:lstStyle/>
          <a:p>
            <a:pPr eaLnBrk="1" hangingPunct="1">
              <a:buFont typeface="Wingdings 2" pitchFamily="18" charset="2"/>
              <a:buNone/>
            </a:pPr>
            <a:r>
              <a:rPr lang="en-US" dirty="0"/>
              <a:t>1.  </a:t>
            </a:r>
            <a:r>
              <a:rPr lang="en-US" sz="3500" dirty="0"/>
              <a:t>Don’t compromise what is right.</a:t>
            </a:r>
          </a:p>
          <a:p>
            <a:pPr eaLnBrk="1" hangingPunct="1">
              <a:buFont typeface="Wingdings 2" pitchFamily="18" charset="2"/>
              <a:buNone/>
            </a:pPr>
            <a:r>
              <a:rPr lang="en-US" sz="3500" dirty="0"/>
              <a:t>2.  Stand your ground instead of running away</a:t>
            </a:r>
          </a:p>
          <a:p>
            <a:pPr eaLnBrk="1" hangingPunct="1">
              <a:buFont typeface="Wingdings 2" pitchFamily="18" charset="2"/>
              <a:buNone/>
            </a:pPr>
            <a:r>
              <a:rPr lang="en-US" sz="3500" dirty="0"/>
              <a:t>3.  Be thankful regardless of your circumstances.</a:t>
            </a:r>
          </a:p>
          <a:p>
            <a:pPr eaLnBrk="1" hangingPunct="1"/>
            <a:endParaRPr lang="en-US" dirty="0"/>
          </a:p>
        </p:txBody>
      </p:sp>
      <p:pic>
        <p:nvPicPr>
          <p:cNvPr id="35844" name="Content Placeholder 3" descr="daniel-lions.jpg"/>
          <p:cNvPicPr>
            <a:picLocks noChangeAspect="1"/>
          </p:cNvPicPr>
          <p:nvPr/>
        </p:nvPicPr>
        <p:blipFill>
          <a:blip r:embed="rId2">
            <a:extLst>
              <a:ext uri="{28A0092B-C50C-407E-A947-70E740481C1C}">
                <a14:useLocalDpi xmlns:a14="http://schemas.microsoft.com/office/drawing/2010/main" val="0"/>
              </a:ext>
            </a:extLst>
          </a:blip>
          <a:srcRect l="4318" t="908" r="4318" b="8626"/>
          <a:stretch>
            <a:fillRect/>
          </a:stretch>
        </p:blipFill>
        <p:spPr bwMode="auto">
          <a:xfrm>
            <a:off x="5334000" y="4333408"/>
            <a:ext cx="3832246"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p:cTn id="31"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Daniel 6:1-3 -- How old do you think Daniel is now?</a:t>
            </a:r>
          </a:p>
        </p:txBody>
      </p:sp>
      <p:sp>
        <p:nvSpPr>
          <p:cNvPr id="3" name="Content Placeholder 2"/>
          <p:cNvSpPr>
            <a:spLocks noGrp="1"/>
          </p:cNvSpPr>
          <p:nvPr>
            <p:ph idx="1"/>
          </p:nvPr>
        </p:nvSpPr>
        <p:spPr/>
        <p:txBody>
          <a:bodyPr/>
          <a:lstStyle/>
          <a:p>
            <a:pPr eaLnBrk="1" hangingPunct="1"/>
            <a:r>
              <a:rPr lang="en-US"/>
              <a:t>He was a child [Chapter 1: 10] about 6 when he was taken to Babylon in 607 BC.</a:t>
            </a:r>
          </a:p>
          <a:p>
            <a:pPr eaLnBrk="1" hangingPunct="1"/>
            <a:r>
              <a:rPr lang="en-US"/>
              <a:t>4 years later [10 yr. old] he interprets Nebuchadnezzar’s dream</a:t>
            </a:r>
          </a:p>
          <a:p>
            <a:pPr eaLnBrk="1" hangingPunct="1"/>
            <a:r>
              <a:rPr lang="en-US"/>
              <a:t>23 years later [33 yr. old] Daniel witnesses the Deliverance of Shadrach, Meshach, and Abednego from the fiery furnace.</a:t>
            </a:r>
          </a:p>
          <a:p>
            <a:pPr eaLnBrk="1" hangingPunct="1"/>
            <a:endParaRPr lang="en-US"/>
          </a:p>
        </p:txBody>
      </p:sp>
      <p:pic>
        <p:nvPicPr>
          <p:cNvPr id="4" name="Picture 3" descr="Fiery Furnace 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0"/>
            <a:ext cx="514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How old do you think Daniel is now?</a:t>
            </a:r>
          </a:p>
        </p:txBody>
      </p:sp>
      <p:sp>
        <p:nvSpPr>
          <p:cNvPr id="3" name="Content Placeholder 2"/>
          <p:cNvSpPr>
            <a:spLocks noGrp="1"/>
          </p:cNvSpPr>
          <p:nvPr>
            <p:ph idx="1"/>
          </p:nvPr>
        </p:nvSpPr>
        <p:spPr/>
        <p:txBody>
          <a:bodyPr>
            <a:normAutofit lnSpcReduction="10000"/>
          </a:bodyPr>
          <a:lstStyle/>
          <a:p>
            <a:pPr eaLnBrk="1" hangingPunct="1"/>
            <a:r>
              <a:rPr lang="en-US"/>
              <a:t>Ten years later [43 yr. old] Daniel is called to interpret another dream of the king.</a:t>
            </a:r>
          </a:p>
          <a:p>
            <a:pPr eaLnBrk="1" hangingPunct="1"/>
            <a:r>
              <a:rPr lang="en-US"/>
              <a:t>Belshazzar is the king 32 years later when Daniel interprets the writing on the wall.  By now he’s [75 yr. old].</a:t>
            </a:r>
          </a:p>
          <a:p>
            <a:pPr eaLnBrk="1" hangingPunct="1"/>
            <a:r>
              <a:rPr lang="en-US"/>
              <a:t>Within one year Darius is now king of the Medo-Persian Empire.</a:t>
            </a:r>
          </a:p>
          <a:p>
            <a:pPr eaLnBrk="1" hangingPunct="1"/>
            <a:r>
              <a:rPr lang="en-US"/>
              <a:t>By this time Daniel is not a young man, but an old &amp; wise man of much experience.</a:t>
            </a:r>
          </a:p>
          <a:p>
            <a:pPr eaLnBrk="1" hangingPunct="1"/>
            <a:endParaRPr lang="en-US"/>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Daniel is the most qualified man for his position.</a:t>
            </a:r>
          </a:p>
        </p:txBody>
      </p:sp>
      <p:sp>
        <p:nvSpPr>
          <p:cNvPr id="3" name="Content Placeholder 2"/>
          <p:cNvSpPr>
            <a:spLocks noGrp="1"/>
          </p:cNvSpPr>
          <p:nvPr>
            <p:ph idx="1"/>
          </p:nvPr>
        </p:nvSpPr>
        <p:spPr/>
        <p:txBody>
          <a:bodyPr>
            <a:normAutofit fontScale="92500" lnSpcReduction="10000"/>
          </a:bodyPr>
          <a:lstStyle/>
          <a:p>
            <a:pPr marL="548640" indent="-411480">
              <a:spcAft>
                <a:spcPts val="0"/>
              </a:spcAft>
              <a:buClr>
                <a:schemeClr val="tx1">
                  <a:shade val="95000"/>
                </a:schemeClr>
              </a:buClr>
              <a:buFont typeface="Wingdings 2"/>
              <a:buChar char=""/>
              <a:defRPr/>
            </a:pPr>
            <a:r>
              <a:rPr lang="en-US" dirty="0"/>
              <a:t>Every ruler, including our president, surrounds himself with a group of advisors.</a:t>
            </a:r>
          </a:p>
          <a:p>
            <a:pPr marL="548640" indent="-411480">
              <a:spcAft>
                <a:spcPts val="0"/>
              </a:spcAft>
              <a:buClr>
                <a:schemeClr val="tx1">
                  <a:shade val="95000"/>
                </a:schemeClr>
              </a:buClr>
              <a:buFont typeface="Wingdings 2"/>
              <a:buChar char=""/>
              <a:defRPr/>
            </a:pPr>
            <a:r>
              <a:rPr lang="en-US" dirty="0"/>
              <a:t>By this time Daniel was an expert on every aspect of the Babylonian culture and government.</a:t>
            </a:r>
          </a:p>
          <a:p>
            <a:pPr marL="548640" indent="-411480">
              <a:spcAft>
                <a:spcPts val="0"/>
              </a:spcAft>
              <a:buClr>
                <a:schemeClr val="tx1">
                  <a:shade val="95000"/>
                </a:schemeClr>
              </a:buClr>
              <a:buFont typeface="Wingdings 2"/>
              <a:buChar char=""/>
              <a:defRPr/>
            </a:pPr>
            <a:r>
              <a:rPr lang="en-US" dirty="0"/>
              <a:t>Daniel would also be a neutral judge because he was neither a Persian nor a Babylonian. [Vs. 3] </a:t>
            </a:r>
            <a:r>
              <a:rPr lang="en-US" b="1" i="1" dirty="0"/>
              <a:t>Then this Daniel was preferred above the presidents and princes, because an excellent spirit was in him; and the king thought to set him over the whole realm.</a:t>
            </a:r>
            <a:endParaRPr lang="en-US" dirty="0"/>
          </a:p>
          <a:p>
            <a:pPr marL="548640" indent="-411480">
              <a:spcAft>
                <a:spcPts val="0"/>
              </a:spcAft>
              <a:buClr>
                <a:schemeClr val="tx1">
                  <a:shade val="95000"/>
                </a:schemeClr>
              </a:buClr>
              <a:buFont typeface="Wingdings 2"/>
              <a:buChar char=""/>
              <a:defRPr/>
            </a:pPr>
            <a:r>
              <a:rPr lang="en-US" dirty="0"/>
              <a:t>A good comparison to Joseph as he worked his way to the top.  He rose through righteousness, not by trickery, deceit or compromise.</a:t>
            </a:r>
          </a:p>
          <a:p>
            <a:pPr marL="548640" indent="-411480">
              <a:spcAft>
                <a:spcPts val="0"/>
              </a:spcAft>
              <a:buClr>
                <a:schemeClr val="tx1">
                  <a:shade val="95000"/>
                </a:schemeClr>
              </a:buClr>
              <a:buFont typeface="Wingdings 2"/>
              <a:buChar char=""/>
              <a:defRPr/>
            </a:pPr>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514601" y="2362200"/>
            <a:ext cx="7704667" cy="3332816"/>
          </a:xfrm>
        </p:spPr>
        <p:txBody>
          <a:bodyPr>
            <a:normAutofit fontScale="77500" lnSpcReduction="20000"/>
          </a:bodyPr>
          <a:lstStyle/>
          <a:p>
            <a:pPr algn="ctr" eaLnBrk="1" hangingPunct="1"/>
            <a:r>
              <a:rPr lang="en-US" sz="9300" b="1" i="1" dirty="0">
                <a:latin typeface="Berlin Sans FB Demi" panose="020E0802020502020306" pitchFamily="34" charset="0"/>
              </a:rPr>
              <a:t>Daniel 6:4-9</a:t>
            </a:r>
          </a:p>
          <a:p>
            <a:pPr eaLnBrk="1" hangingPunct="1"/>
            <a:r>
              <a:rPr lang="en-US" sz="3600" dirty="0"/>
              <a:t>You can see that politics and politicians have not changed substantially in over 2000 years.  </a:t>
            </a:r>
          </a:p>
          <a:p>
            <a:pPr eaLnBrk="1" hangingPunct="1"/>
            <a:r>
              <a:rPr lang="en-US" sz="3600" dirty="0"/>
              <a:t>Jealous and ambitious [as well as less qualified] politicians plot to get Daniel out of the way.  </a:t>
            </a:r>
          </a:p>
          <a:p>
            <a:pPr eaLnBrk="1" hangingPunct="1">
              <a:buFont typeface="Wingdings 2" pitchFamily="18" charset="2"/>
              <a:buNone/>
            </a:pPr>
            <a:endParaRPr lang="en-US" dirty="0"/>
          </a:p>
        </p:txBody>
      </p:sp>
      <p:pic>
        <p:nvPicPr>
          <p:cNvPr id="9219" name="Picture 3" descr="politics-word.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76201"/>
            <a:ext cx="5257800"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Step #1 </a:t>
            </a:r>
            <a:r>
              <a:rPr lang="en-US" cap="small" dirty="0"/>
              <a:t>Dig Up As Much Dirt As You Can</a:t>
            </a:r>
            <a:r>
              <a:rPr lang="en-US" dirty="0"/>
              <a:t>.</a:t>
            </a:r>
          </a:p>
        </p:txBody>
      </p:sp>
      <p:sp>
        <p:nvSpPr>
          <p:cNvPr id="3" name="Content Placeholder 2"/>
          <p:cNvSpPr>
            <a:spLocks noGrp="1"/>
          </p:cNvSpPr>
          <p:nvPr>
            <p:ph idx="1"/>
          </p:nvPr>
        </p:nvSpPr>
        <p:spPr>
          <a:xfrm>
            <a:off x="2506134" y="2286000"/>
            <a:ext cx="7704667" cy="3713816"/>
          </a:xfrm>
        </p:spPr>
        <p:txBody>
          <a:bodyPr>
            <a:normAutofit fontScale="92500" lnSpcReduction="10000"/>
          </a:bodyPr>
          <a:lstStyle/>
          <a:p>
            <a:pPr eaLnBrk="1" hangingPunct="1"/>
            <a:r>
              <a:rPr lang="en-US" dirty="0"/>
              <a:t>(Vs.4)  </a:t>
            </a:r>
            <a:r>
              <a:rPr lang="en-US" b="1" i="1" dirty="0"/>
              <a:t>Then the presidents and princes sought to find occasion against Daniel concerning the kingdom; but they could find none occasion nor fault; Forasmuch as he was faithful, neither was there any error or fault found in him.</a:t>
            </a:r>
            <a:endParaRPr lang="en-US" dirty="0"/>
          </a:p>
          <a:p>
            <a:pPr eaLnBrk="1" hangingPunct="1"/>
            <a:r>
              <a:rPr lang="en-US" dirty="0"/>
              <a:t>Let’s hope that the same can be said about us.</a:t>
            </a:r>
          </a:p>
          <a:p>
            <a:pPr eaLnBrk="1" hangingPunct="1"/>
            <a:r>
              <a:rPr lang="en-US" dirty="0"/>
              <a:t>They could find no treachery in Daniel because being a good citizen is consistent with God’s will. </a:t>
            </a:r>
          </a:p>
          <a:p>
            <a:pPr algn="ctr" eaLnBrk="1" hangingPunct="1"/>
            <a:r>
              <a:rPr lang="en-US" sz="5200" b="1" i="1" dirty="0">
                <a:latin typeface="Berlin Sans FB Demi" panose="020E0802020502020306" pitchFamily="34" charset="0"/>
              </a:rPr>
              <a:t>Romans 13:1-7</a:t>
            </a:r>
          </a:p>
          <a:p>
            <a:pPr eaLnBrk="1" hangingPunct="1"/>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Step #2 </a:t>
            </a:r>
            <a:r>
              <a:rPr lang="en-US" cap="small" dirty="0"/>
              <a:t>Force Him Act Upon Principle To His Detriment</a:t>
            </a:r>
            <a:endParaRPr lang="en-US" dirty="0"/>
          </a:p>
        </p:txBody>
      </p:sp>
      <p:sp>
        <p:nvSpPr>
          <p:cNvPr id="3" name="Content Placeholder 2"/>
          <p:cNvSpPr>
            <a:spLocks noGrp="1"/>
          </p:cNvSpPr>
          <p:nvPr>
            <p:ph idx="1"/>
          </p:nvPr>
        </p:nvSpPr>
        <p:spPr/>
        <p:txBody>
          <a:bodyPr>
            <a:normAutofit/>
          </a:bodyPr>
          <a:lstStyle/>
          <a:p>
            <a:pPr marL="548640" indent="-411480">
              <a:spcAft>
                <a:spcPts val="0"/>
              </a:spcAft>
              <a:buClr>
                <a:schemeClr val="tx1">
                  <a:shade val="95000"/>
                </a:schemeClr>
              </a:buClr>
              <a:buFont typeface="Wingdings 2"/>
              <a:buChar char=""/>
              <a:defRPr/>
            </a:pPr>
            <a:r>
              <a:rPr lang="en-US" dirty="0"/>
              <a:t>[Vs 5] </a:t>
            </a:r>
            <a:r>
              <a:rPr lang="en-US" b="1" i="1" dirty="0"/>
              <a:t>Then said these men, We shall not find any occasion against this Daniel, except we find it against him concerning the law of his God.</a:t>
            </a:r>
            <a:endParaRPr lang="en-US" dirty="0"/>
          </a:p>
          <a:p>
            <a:pPr marL="548640" indent="-411480">
              <a:spcAft>
                <a:spcPts val="0"/>
              </a:spcAft>
              <a:buClr>
                <a:schemeClr val="tx1">
                  <a:shade val="95000"/>
                </a:schemeClr>
              </a:buClr>
              <a:buFont typeface="Wingdings 2"/>
              <a:buChar char=""/>
              <a:defRPr/>
            </a:pPr>
            <a:r>
              <a:rPr lang="en-US" dirty="0"/>
              <a:t>They knew the only way to get Daniel to lose was to force him into acting upon principle.</a:t>
            </a:r>
          </a:p>
          <a:p>
            <a:pPr marL="548640" indent="-411480">
              <a:spcAft>
                <a:spcPts val="0"/>
              </a:spcAft>
              <a:buClr>
                <a:schemeClr val="tx1">
                  <a:shade val="95000"/>
                </a:schemeClr>
              </a:buClr>
              <a:buFont typeface="Wingdings 2"/>
              <a:buChar char=""/>
              <a:defRPr/>
            </a:pPr>
            <a:r>
              <a:rPr lang="en-US" dirty="0"/>
              <a:t>As much as we hate to admit it, there are people who will use your faith </a:t>
            </a:r>
            <a:r>
              <a:rPr lang="en-US" u="sng" dirty="0"/>
              <a:t>against</a:t>
            </a:r>
            <a:r>
              <a:rPr lang="en-US" dirty="0"/>
              <a:t> you for their own gain.</a:t>
            </a:r>
          </a:p>
          <a:p>
            <a:pPr marL="548640" indent="-411480">
              <a:spcAft>
                <a:spcPts val="0"/>
              </a:spcAft>
              <a:buClr>
                <a:schemeClr val="tx1">
                  <a:shade val="95000"/>
                </a:schemeClr>
              </a:buClr>
              <a:buFont typeface="Wingdings 2"/>
              <a:buChar char=""/>
              <a:defRPr/>
            </a:pPr>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Step #3: Lay</a:t>
            </a:r>
            <a:r>
              <a:rPr lang="en-US" cap="small" dirty="0"/>
              <a:t> A Carefully Planned Diversion</a:t>
            </a:r>
            <a:endParaRPr lang="en-US" dirty="0"/>
          </a:p>
        </p:txBody>
      </p:sp>
      <p:sp>
        <p:nvSpPr>
          <p:cNvPr id="3" name="Content Placeholder 2"/>
          <p:cNvSpPr>
            <a:spLocks noGrp="1"/>
          </p:cNvSpPr>
          <p:nvPr>
            <p:ph idx="1"/>
          </p:nvPr>
        </p:nvSpPr>
        <p:spPr/>
        <p:txBody>
          <a:bodyPr>
            <a:normAutofit/>
          </a:bodyPr>
          <a:lstStyle/>
          <a:p>
            <a:pPr marL="548640" indent="-411480">
              <a:spcAft>
                <a:spcPts val="0"/>
              </a:spcAft>
              <a:buClr>
                <a:schemeClr val="tx1">
                  <a:shade val="95000"/>
                </a:schemeClr>
              </a:buClr>
              <a:buFont typeface="Wingdings 2"/>
              <a:buChar char=""/>
              <a:defRPr/>
            </a:pPr>
            <a:r>
              <a:rPr lang="en-US" dirty="0"/>
              <a:t>They decided to use Daniel’s faithfulness and Darius’ pride.</a:t>
            </a:r>
          </a:p>
          <a:p>
            <a:pPr marL="548640" indent="-411480">
              <a:spcAft>
                <a:spcPts val="0"/>
              </a:spcAft>
              <a:buClr>
                <a:schemeClr val="tx1">
                  <a:shade val="95000"/>
                </a:schemeClr>
              </a:buClr>
              <a:buFont typeface="Wingdings 2"/>
              <a:buChar char=""/>
              <a:defRPr/>
            </a:pPr>
            <a:r>
              <a:rPr lang="en-US" dirty="0"/>
              <a:t>The plan was under the disguise of national policy.</a:t>
            </a:r>
          </a:p>
          <a:p>
            <a:pPr marL="548640" indent="-411480">
              <a:spcAft>
                <a:spcPts val="0"/>
              </a:spcAft>
              <a:buClr>
                <a:schemeClr val="tx1">
                  <a:shade val="95000"/>
                </a:schemeClr>
              </a:buClr>
              <a:buFont typeface="Wingdings 2"/>
              <a:buChar char=""/>
              <a:defRPr/>
            </a:pPr>
            <a:r>
              <a:rPr lang="en-US" dirty="0"/>
              <a:t>They make an appeal to Darius’ desire for increased power &amp; control.</a:t>
            </a:r>
          </a:p>
          <a:p>
            <a:pPr marL="548640" indent="-411480">
              <a:spcAft>
                <a:spcPts val="0"/>
              </a:spcAft>
              <a:buClr>
                <a:schemeClr val="tx1">
                  <a:shade val="95000"/>
                </a:schemeClr>
              </a:buClr>
              <a:buFont typeface="Wingdings 2"/>
              <a:buChar char=""/>
              <a:defRPr/>
            </a:pPr>
            <a:endParaRPr lang="en-US" dirty="0"/>
          </a:p>
        </p:txBody>
      </p:sp>
    </p:spTree>
  </p:cSld>
  <p:clrMapOvr>
    <a:masterClrMapping/>
  </p:clrMapOvr>
  <p:transition spd="med">
    <p:pull dir="l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563</TotalTime>
  <Words>1596</Words>
  <Application>Microsoft Office PowerPoint</Application>
  <PresentationFormat>Widescreen</PresentationFormat>
  <Paragraphs>95</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Berlin Sans FB Demi</vt:lpstr>
      <vt:lpstr>Calibri</vt:lpstr>
      <vt:lpstr>Corbel</vt:lpstr>
      <vt:lpstr>Times New Roman</vt:lpstr>
      <vt:lpstr>Wingdings 2</vt:lpstr>
      <vt:lpstr>Parallax</vt:lpstr>
      <vt:lpstr>Religious Disobedience</vt:lpstr>
      <vt:lpstr>(Daniel 6:1-3) </vt:lpstr>
      <vt:lpstr>Daniel 6:1-3 -- How old do you think Daniel is now?</vt:lpstr>
      <vt:lpstr>How old do you think Daniel is now?</vt:lpstr>
      <vt:lpstr>Daniel is the most qualified man for his position.</vt:lpstr>
      <vt:lpstr>PowerPoint Presentation</vt:lpstr>
      <vt:lpstr>Step #1 Dig Up As Much Dirt As You Can.</vt:lpstr>
      <vt:lpstr>Step #2 Force Him Act Upon Principle To His Detriment</vt:lpstr>
      <vt:lpstr>Step #3: Lay A Carefully Planned Diversion</vt:lpstr>
      <vt:lpstr>Step #4 Get It Signed It Into Law NOW!</vt:lpstr>
      <vt:lpstr>Daniel 6:10-17 Notice how Daniel broke the law the very day it was signed.</vt:lpstr>
      <vt:lpstr>A man of Daniel’s position had alternatives.</vt:lpstr>
      <vt:lpstr>[Vs. 10] Daniel gave thanks before his God, as he always had.</vt:lpstr>
      <vt:lpstr>[Vs 12 &amp; 13] The princes came in the very next day accusing Daniel.</vt:lpstr>
      <vt:lpstr>[Vs 14] Darius is very displeased.</vt:lpstr>
      <vt:lpstr>Notice Darius’ faith in Daniel’s God.</vt:lpstr>
      <vt:lpstr>Can you read any assurances from God that shows us Daniel was to be spared?   </vt:lpstr>
      <vt:lpstr>(Daniel 6:17-24) </vt:lpstr>
      <vt:lpstr>(Daniel 6:17-24) </vt:lpstr>
      <vt:lpstr>Pertinent Questions</vt:lpstr>
      <vt:lpstr>Pertinent Questions</vt:lpstr>
      <vt:lpstr>Does God always save everyone from the mouth of lions?</vt:lpstr>
      <vt:lpstr>Did God spare Jesus from the death on the cross, seeing that He was faithful?</vt:lpstr>
      <vt:lpstr>Even if Daniel were torn to pieces, it would not have affected his soul one bit.</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Daniel’s Disobedience</dc:title>
  <dc:creator>WMaxx</dc:creator>
  <cp:lastModifiedBy>Bill McIlvain</cp:lastModifiedBy>
  <cp:revision>44</cp:revision>
  <dcterms:created xsi:type="dcterms:W3CDTF">2008-03-30T00:27:46Z</dcterms:created>
  <dcterms:modified xsi:type="dcterms:W3CDTF">2024-02-11T01:34:38Z</dcterms:modified>
</cp:coreProperties>
</file>