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8" r:id="rId11"/>
    <p:sldId id="269" r:id="rId12"/>
    <p:sldId id="272" r:id="rId13"/>
    <p:sldId id="275" r:id="rId14"/>
    <p:sldId id="276" r:id="rId15"/>
    <p:sldId id="278" r:id="rId16"/>
    <p:sldId id="280" r:id="rId17"/>
    <p:sldId id="284" r:id="rId18"/>
    <p:sldId id="286" r:id="rId19"/>
    <p:sldId id="287" r:id="rId20"/>
    <p:sldId id="289" r:id="rId21"/>
    <p:sldId id="291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2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B796535-D2BA-427D-A911-F22D18945255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80CBADD-9052-4599-8CA2-A25A8096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006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19F7-12C2-45FB-9C85-53A195881D0E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478F-103E-4A9E-801C-6966A312B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1379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11D3-E984-4C72-8B24-E5128E867096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C8D61-DC42-494C-A75A-A607F5CF5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0623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A8E5B-8515-42ED-BE5E-FA5027B80B18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0AF78C-D261-4FFA-939C-0F4B68C66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4121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3501" y="3267076"/>
            <a:ext cx="987636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1" y="6513514"/>
            <a:ext cx="40026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2A8B3E4-E22A-4066-BC49-62EB3C5A2723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900" y="6513514"/>
            <a:ext cx="618067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13E5ED-0AB1-46D3-96FA-A48CE5937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514"/>
            <a:ext cx="52091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3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A663A4-D3A3-457B-8D45-A15132205E5C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018" y="6515100"/>
            <a:ext cx="620183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181042-517B-4A3E-AD8C-BE28BAA1A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752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3385" y="2165351"/>
            <a:ext cx="4997449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00801" y="2165351"/>
            <a:ext cx="499956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1131C8-1259-4E19-8135-4FFCA8E8B9CF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018" y="6515100"/>
            <a:ext cx="620183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D73013-0C52-4FED-8054-17D58C442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7745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284" y="1423989"/>
            <a:ext cx="10668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85B7C0-884D-4A2F-A49C-8B11ECE88A60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11121-0042-404D-8416-2AF51B6D5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750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9AB50-7AB6-4C3E-BE7B-62C43F167B3F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740D-C82A-4840-A873-9CA8FA636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8519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43700" y="1057276"/>
            <a:ext cx="4997451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1" y="6513514"/>
            <a:ext cx="40026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0E5025B-631B-49A9-AC57-CC29499B3DA0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900" y="6513514"/>
            <a:ext cx="618067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2B2EB12-1317-4975-AE68-0B94A0922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514"/>
            <a:ext cx="5209117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61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1" y="6508750"/>
            <a:ext cx="40026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983FCB5-1920-4FFA-92D8-2443A25701E6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900" y="6508750"/>
            <a:ext cx="618067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C8E0C0A-7FEF-4942-A3B3-EDA5B3B1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8750"/>
            <a:ext cx="5209117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5208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5517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1" y="6400800"/>
            <a:ext cx="4002617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235560F-86E0-4013-9B47-C77490A2042F}" type="datetimeFigureOut">
              <a:rPr lang="en-US"/>
              <a:pPr>
                <a:defRPr/>
              </a:pPr>
              <a:t>2/3/2024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900" y="6515100"/>
            <a:ext cx="618067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E7B6084-1E42-4119-9F59-E109BFBCD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4000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6462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699" r:id="rId7"/>
    <p:sldLayoutId id="2147483708" r:id="rId8"/>
    <p:sldLayoutId id="2147483709" r:id="rId9"/>
    <p:sldLayoutId id="2147483700" r:id="rId10"/>
    <p:sldLayoutId id="2147483701" r:id="rId11"/>
  </p:sldLayoutIdLst>
  <p:transition spd="slow">
    <p:push dir="u"/>
  </p:transition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81001"/>
            <a:ext cx="11515579" cy="1371599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Church, The Church and The Church</a:t>
            </a:r>
            <a:b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5181600" y="2819400"/>
            <a:ext cx="65595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/>
              <a:t>Reading – Romans 16:1-16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1295400"/>
            <a:ext cx="5617723" cy="48006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382000" cy="2286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Those in the church who are sinning and refuse to repent are "cut off", "cast out", </a:t>
            </a: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10820400" cy="3810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i="1" dirty="0">
                <a:solidFill>
                  <a:schemeClr val="bg1"/>
                </a:solidFill>
              </a:rPr>
              <a:t>John 15:2 – 6</a:t>
            </a:r>
            <a:r>
              <a:rPr lang="en-US" i="1" dirty="0">
                <a:solidFill>
                  <a:schemeClr val="bg1"/>
                </a:solidFill>
              </a:rPr>
              <a:t> Every branch in Me that does not bear fruit He takes away; and every branch that bears fruit He prunes, that it may bear more fruit… </a:t>
            </a:r>
            <a:r>
              <a:rPr lang="en-US" i="1" baseline="30000" dirty="0">
                <a:solidFill>
                  <a:schemeClr val="bg1"/>
                </a:solidFill>
              </a:rPr>
              <a:t>6</a:t>
            </a:r>
            <a:r>
              <a:rPr lang="en-US" i="1" dirty="0">
                <a:solidFill>
                  <a:schemeClr val="bg1"/>
                </a:solidFill>
              </a:rPr>
              <a:t>If anyone does not abide in Me, he is cast out as a branch and is withered; and they gather them and throw them into the fire, and they are burned.</a:t>
            </a:r>
            <a:r>
              <a:rPr lang="en-US" i="1" dirty="0">
                <a:solidFill>
                  <a:srgbClr val="FF0000"/>
                </a:solidFill>
              </a:rPr>
              <a:t> 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10287000" cy="2286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Those in the church who are sinning and refuse to repent are "cut off", "cast out",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9601200" cy="419100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i="1" dirty="0">
                <a:solidFill>
                  <a:srgbClr val="FFFF00"/>
                </a:solidFill>
              </a:rPr>
              <a:t>Romans 11:19 - 22</a:t>
            </a:r>
            <a:r>
              <a:rPr lang="en-US" i="1" dirty="0">
                <a:solidFill>
                  <a:srgbClr val="FFFF00"/>
                </a:solidFill>
              </a:rPr>
              <a:t>  You will say then, “Branches were broken off that I might be grafted in.”  </a:t>
            </a:r>
            <a:r>
              <a:rPr lang="en-US" i="1" baseline="30000" dirty="0">
                <a:solidFill>
                  <a:srgbClr val="FFFF00"/>
                </a:solidFill>
              </a:rPr>
              <a:t>20</a:t>
            </a:r>
            <a:r>
              <a:rPr lang="en-US" i="1" dirty="0">
                <a:solidFill>
                  <a:srgbClr val="FFFF00"/>
                </a:solidFill>
              </a:rPr>
              <a:t>Well said. Because of unbelief they were broken off, and you stand by faith. Do not be haughty, but fear.  </a:t>
            </a:r>
            <a:r>
              <a:rPr lang="en-US" i="1" baseline="30000" dirty="0">
                <a:solidFill>
                  <a:srgbClr val="FFFF00"/>
                </a:solidFill>
              </a:rPr>
              <a:t>21</a:t>
            </a:r>
            <a:r>
              <a:rPr lang="en-US" i="1" dirty="0">
                <a:solidFill>
                  <a:srgbClr val="FFFF00"/>
                </a:solidFill>
              </a:rPr>
              <a:t>For if God did not spare the natural branches, He may not spare you either.  </a:t>
            </a:r>
            <a:r>
              <a:rPr lang="en-US" i="1" baseline="30000" dirty="0">
                <a:solidFill>
                  <a:srgbClr val="FFFF00"/>
                </a:solidFill>
              </a:rPr>
              <a:t>22</a:t>
            </a:r>
            <a:r>
              <a:rPr lang="en-US" i="1" dirty="0">
                <a:solidFill>
                  <a:srgbClr val="FFFF00"/>
                </a:solidFill>
              </a:rPr>
              <a:t>Therefore consider the goodness and severity of God: on those who fell, severity; but toward you, goodness, </a:t>
            </a:r>
            <a:r>
              <a:rPr lang="en-US" b="1" i="1" u="sng" dirty="0">
                <a:solidFill>
                  <a:srgbClr val="FFFF00"/>
                </a:solidFill>
              </a:rPr>
              <a:t>if</a:t>
            </a:r>
            <a:r>
              <a:rPr lang="en-US" i="1" dirty="0">
                <a:solidFill>
                  <a:srgbClr val="FFFF00"/>
                </a:solidFill>
              </a:rPr>
              <a:t> you continue in His goodness. Otherwise you also will be cut off.</a:t>
            </a:r>
            <a:r>
              <a:rPr lang="en-US" dirty="0"/>
              <a:t>  </a:t>
            </a: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536"/>
            <a:ext cx="105918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Has no "earthly" organization...</a:t>
            </a: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3218"/>
            <a:ext cx="5791200" cy="4853781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The church "universal" does have organization - cf. </a:t>
            </a:r>
            <a:r>
              <a:rPr lang="en-US" b="1" i="1" dirty="0">
                <a:solidFill>
                  <a:schemeClr val="bg1"/>
                </a:solidFill>
              </a:rPr>
              <a:t>Ephesians 2:19-22</a:t>
            </a:r>
            <a:r>
              <a:rPr lang="en-US" dirty="0"/>
              <a:t>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It is spiritual in nature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Christ as the cornerstone and all Christians as "living stones“ </a:t>
            </a:r>
            <a:r>
              <a:rPr lang="en-US" b="1" i="1" dirty="0">
                <a:solidFill>
                  <a:schemeClr val="bg1"/>
                </a:solidFill>
              </a:rPr>
              <a:t>[1 Peter 2:5]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No earthly headquarters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610374"/>
            <a:ext cx="3900843" cy="479042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3536"/>
            <a:ext cx="105918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Death doesn't affect membership...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The church "universal" is made up of the saved, both present and past – </a:t>
            </a:r>
            <a:r>
              <a:rPr lang="en-US" sz="1800" dirty="0"/>
              <a:t>[Hebrews 12:22-23]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When one dies, they are still with Christ! </a:t>
            </a:r>
            <a:br>
              <a:rPr lang="en-US" dirty="0"/>
            </a:br>
            <a:r>
              <a:rPr lang="en-US" b="1" i="1" dirty="0">
                <a:solidFill>
                  <a:srgbClr val="FFFF00"/>
                </a:solidFill>
              </a:rPr>
              <a:t>Philippians 1:21 – 23</a:t>
            </a:r>
            <a:r>
              <a:rPr lang="en-US" i="1" dirty="0">
                <a:solidFill>
                  <a:srgbClr val="FFFF00"/>
                </a:solidFill>
              </a:rPr>
              <a:t>  For to me, to live is Christ, and to die is gain… </a:t>
            </a:r>
            <a:r>
              <a:rPr lang="en-US" i="1" baseline="30000" dirty="0">
                <a:solidFill>
                  <a:srgbClr val="FFFF00"/>
                </a:solidFill>
              </a:rPr>
              <a:t>23</a:t>
            </a:r>
            <a:r>
              <a:rPr lang="en-US" i="1" dirty="0">
                <a:solidFill>
                  <a:srgbClr val="FFFF00"/>
                </a:solidFill>
              </a:rPr>
              <a:t>For I am hard-pressed between the two, having a desire to depart and be with Christ, which is far better. 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i="1" dirty="0">
                <a:solidFill>
                  <a:schemeClr val="bg1"/>
                </a:solidFill>
              </a:rPr>
              <a:t>1 Thessalonians 5:10  </a:t>
            </a:r>
            <a:r>
              <a:rPr lang="en-US" dirty="0"/>
              <a:t>that whether we wake or sleep, we should live together with Him.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6ADC68-D755-A9AF-AF8C-D332EDE96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00" y="0"/>
            <a:ext cx="8813800" cy="6858000"/>
          </a:xfrm>
          <a:prstGeom prst="rect">
            <a:avLst/>
          </a:prstGeom>
        </p:spPr>
      </p:pic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04800" y="247650"/>
            <a:ext cx="3073400" cy="59245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4800" dirty="0"/>
              <a:t>Universal</a:t>
            </a:r>
            <a:r>
              <a:rPr lang="en-US" sz="5400" dirty="0"/>
              <a:t> </a:t>
            </a:r>
            <a:r>
              <a:rPr lang="en-US" sz="4400" dirty="0"/>
              <a:t>Church</a:t>
            </a:r>
            <a:r>
              <a:rPr lang="en-US" sz="5400" dirty="0"/>
              <a:t> </a:t>
            </a:r>
            <a:r>
              <a:rPr lang="en-US" sz="3600" dirty="0"/>
              <a:t>made up of </a:t>
            </a:r>
            <a:r>
              <a:rPr lang="en-US" sz="4400" u="sng" dirty="0"/>
              <a:t>local</a:t>
            </a:r>
            <a:r>
              <a:rPr lang="en-US" sz="4400" dirty="0"/>
              <a:t> </a:t>
            </a:r>
            <a:r>
              <a:rPr lang="en-US" sz="2800" dirty="0"/>
              <a:t>congregations </a:t>
            </a:r>
            <a:r>
              <a:rPr lang="en-US" dirty="0"/>
              <a:t>&amp;</a:t>
            </a:r>
            <a:r>
              <a:rPr lang="en-US" sz="4400" dirty="0"/>
              <a:t> </a:t>
            </a:r>
            <a:r>
              <a:rPr lang="en-US" dirty="0"/>
              <a:t>individuals</a:t>
            </a:r>
            <a:r>
              <a:rPr lang="en-US" sz="5400" dirty="0"/>
              <a:t> Present &amp; Past </a:t>
            </a: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There are "many" churches...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/>
              <a:t>Paul had reference to local churches in </a:t>
            </a:r>
            <a:r>
              <a:rPr lang="en-US" sz="4000" b="1" i="1" dirty="0">
                <a:solidFill>
                  <a:schemeClr val="bg1"/>
                </a:solidFill>
              </a:rPr>
              <a:t>Romans 16:16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/>
              <a:t> And again when he wrote </a:t>
            </a:r>
            <a:r>
              <a:rPr lang="en-US" sz="4000" b="1" i="1" dirty="0">
                <a:solidFill>
                  <a:schemeClr val="bg1"/>
                </a:solidFill>
              </a:rPr>
              <a:t>Galatians 1:2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" t="4725" r="5334" b="22132"/>
          <a:stretch/>
        </p:blipFill>
        <p:spPr>
          <a:xfrm>
            <a:off x="1314449" y="4343400"/>
            <a:ext cx="9667875" cy="2209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3536"/>
            <a:ext cx="10515600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Start with identifying </a:t>
            </a:r>
            <a:r>
              <a:rPr lang="en-US" sz="4400" dirty="0" err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a.k.a</a:t>
            </a:r>
            <a:r>
              <a:rPr lang="en-US" sz="4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“joining” with a local church...</a:t>
            </a: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/>
              <a:t>Such as Paul sought to do when he came to the church in Jerusalem –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(Acts 9:26-28)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/>
              <a:t>Sometimes people are rejected when they should be received – </a:t>
            </a:r>
            <a:endParaRPr lang="en-US" dirty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(3 John 5-9) </a:t>
            </a:r>
            <a:endParaRPr lang="en-US" sz="48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3536"/>
            <a:ext cx="107442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LOCAL: Consists of both saved and lost...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A local congregation may therefore have some that are nominal Christians –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(Revelation 3:1-4)</a:t>
            </a:r>
            <a:endParaRPr lang="en-US" sz="4800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/>
              <a:t>Hypocrites &amp; wolves may become members of a local church; but they don't sneak by the Lord to become members of the universal church!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3536"/>
            <a:ext cx="105918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LOCAL: Has "earthly" organization...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/>
              <a:t>A scripturally organized congregation will have bishops &amp; deacons – </a:t>
            </a:r>
            <a:r>
              <a:rPr lang="en-US" sz="4000" b="1" i="1" dirty="0">
                <a:solidFill>
                  <a:schemeClr val="bg1"/>
                </a:solidFill>
              </a:rPr>
              <a:t>Philippians 1:1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4000" dirty="0"/>
              <a:t>These bishops were also called "elders" and "pastors“ [never singular], whose role was to oversee and feed the local congregation - </a:t>
            </a:r>
            <a:r>
              <a:rPr lang="en-US" sz="4000" b="1" i="1" dirty="0">
                <a:solidFill>
                  <a:schemeClr val="bg1"/>
                </a:solidFill>
              </a:rPr>
              <a:t>Acts 14:23; 20:17,28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LOCAL: Can be divided...</a:t>
            </a:r>
          </a:p>
        </p:txBody>
      </p:sp>
      <p:sp useBgFill="1"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990600" y="1417834"/>
            <a:ext cx="8229600" cy="4724400"/>
          </a:xfrm>
        </p:spPr>
        <p:txBody>
          <a:bodyPr/>
          <a:lstStyle/>
          <a:p>
            <a:pPr eaLnBrk="1" hangingPunct="1"/>
            <a:r>
              <a:rPr lang="en-US" sz="3600" dirty="0"/>
              <a:t>Local congregations can be divided over doctrine or personalities</a:t>
            </a:r>
          </a:p>
          <a:p>
            <a:pPr eaLnBrk="1" hangingPunct="1"/>
            <a:r>
              <a:rPr lang="en-US" sz="3600" dirty="0"/>
              <a:t>Such was the case with the church at Corinth - </a:t>
            </a:r>
            <a:r>
              <a:rPr lang="en-US" sz="3600" i="1" dirty="0">
                <a:solidFill>
                  <a:schemeClr val="bg1"/>
                </a:solidFill>
              </a:rPr>
              <a:t>1 Corinthians 1:10-13; 3:3,4</a:t>
            </a:r>
          </a:p>
          <a:p>
            <a:pPr eaLnBrk="1" hangingPunct="1"/>
            <a:r>
              <a:rPr lang="en-US" sz="3600" dirty="0"/>
              <a:t> We can't divide the universal church!</a:t>
            </a:r>
          </a:p>
          <a:p>
            <a:pPr eaLnBrk="1" hangingPunct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339" y="3657600"/>
            <a:ext cx="3280757" cy="28194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5156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nature of "The Church Jesus Built"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46238"/>
            <a:ext cx="7543800" cy="4906962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Considers the meaning of the word "church" itself</a:t>
            </a:r>
          </a:p>
          <a:p>
            <a:pPr eaLnBrk="1" hangingPunct="1"/>
            <a:r>
              <a:rPr lang="en-US" dirty="0"/>
              <a:t>From the Greek word </a:t>
            </a:r>
            <a:r>
              <a:rPr lang="en-US" dirty="0" err="1"/>
              <a:t>ekklesia</a:t>
            </a:r>
            <a:r>
              <a:rPr lang="en-US" dirty="0"/>
              <a:t>, it means "an assembly“</a:t>
            </a:r>
          </a:p>
          <a:p>
            <a:pPr eaLnBrk="1" hangingPunct="1"/>
            <a:r>
              <a:rPr lang="en-US" dirty="0"/>
              <a:t>It is not an assembly of wood, brick &amp; mortar</a:t>
            </a:r>
          </a:p>
          <a:p>
            <a:pPr eaLnBrk="1" hangingPunct="1"/>
            <a:endParaRPr lang="en-US" dirty="0"/>
          </a:p>
        </p:txBody>
      </p:sp>
      <p:pic>
        <p:nvPicPr>
          <p:cNvPr id="4" name="Picture 3" descr="country-chu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209800"/>
            <a:ext cx="3124199" cy="403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3536"/>
            <a:ext cx="107442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key difference between the two is this...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/>
              <a:t>The church "universal" in essence concerns our relationship with Christ</a:t>
            </a:r>
          </a:p>
          <a:p>
            <a:pPr eaLnBrk="1" hangingPunct="1"/>
            <a:r>
              <a:rPr lang="en-US" sz="4400"/>
              <a:t>The church "local" basically concerns our relationship with one another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458200" cy="26420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Is our relationship with Christ and each other what it should be?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881086"/>
            <a:ext cx="2438400" cy="3657600"/>
          </a:xfrm>
          <a:gradFill>
            <a:gsLst>
              <a:gs pos="38000">
                <a:schemeClr val="accent1">
                  <a:tint val="66000"/>
                  <a:satMod val="160000"/>
                  <a:alpha val="4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3062245"/>
            <a:ext cx="3834319" cy="32766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Used most frequently in the New Testament in two senses: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dirty="0"/>
              <a:t>The church "universal" - that company of souls redeemed by the blood of Christ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dirty="0"/>
              <a:t>The church "local" - Christians in a geographical area that work and worship together as a congregation of God's people.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Other terms which enhance our view of the "church"--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/>
              <a:t>These expressions reveal different aspects of the Lord's great assembly!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/>
              <a:t>1) The "body" of Christ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/>
              <a:t>2) The "household" of God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/>
              <a:t>3) The "temple" of God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/>
              <a:t>4) The "kingdom" of Christ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/>
              <a:t>5) The "bride" of Christ</a:t>
            </a:r>
          </a:p>
          <a:p>
            <a:pPr eaLnBrk="1" hangingPunct="1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DCFCC1-DD94-E13F-9EDA-7D89ADB91F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34"/>
          <a:stretch/>
        </p:blipFill>
        <p:spPr>
          <a:xfrm>
            <a:off x="6858000" y="2590800"/>
            <a:ext cx="4586702" cy="2971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b="1" u="sng" cap="all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 CHURCH "UNIVERSAL"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6238"/>
            <a:ext cx="6477000" cy="4525962"/>
          </a:xfrm>
        </p:spPr>
        <p:txBody>
          <a:bodyPr/>
          <a:lstStyle/>
          <a:p>
            <a:pPr eaLnBrk="1" hangingPunct="1"/>
            <a:r>
              <a:rPr lang="en-US" dirty="0"/>
              <a:t>Composed of all Christians... Not Denominations</a:t>
            </a:r>
          </a:p>
          <a:p>
            <a:pPr eaLnBrk="1" hangingPunct="1"/>
            <a:r>
              <a:rPr lang="en-US" dirty="0"/>
              <a:t>This is the church to which Jesus referred in </a:t>
            </a:r>
            <a:r>
              <a:rPr lang="en-US" b="1" i="1" dirty="0">
                <a:solidFill>
                  <a:schemeClr val="bg1"/>
                </a:solidFill>
              </a:rPr>
              <a:t>Matthew 16:18</a:t>
            </a:r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379" y="1600200"/>
            <a:ext cx="4726021" cy="40386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53536"/>
            <a:ext cx="8534400" cy="1956264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It is made up all the saved, both living and dead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10591800" cy="42672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br>
              <a:rPr lang="en-US" dirty="0"/>
            </a:br>
            <a:r>
              <a:rPr lang="en-US" sz="4600" b="1" i="1" dirty="0">
                <a:solidFill>
                  <a:schemeClr val="bg1"/>
                </a:solidFill>
              </a:rPr>
              <a:t>Hebrews 12:22 – 23</a:t>
            </a:r>
            <a:r>
              <a:rPr lang="en-US" sz="4600" i="1" dirty="0">
                <a:solidFill>
                  <a:schemeClr val="bg1"/>
                </a:solidFill>
              </a:rPr>
              <a:t> But you have come to Mount Zion and to the city of the living God, the heavenly Jerusalem, to an innumerable company of angels,  </a:t>
            </a:r>
            <a:r>
              <a:rPr lang="en-US" sz="4600" i="1" u="sng" baseline="30000" dirty="0">
                <a:solidFill>
                  <a:schemeClr val="bg1"/>
                </a:solidFill>
              </a:rPr>
              <a:t>23</a:t>
            </a:r>
            <a:r>
              <a:rPr lang="en-US" sz="4600" i="1" u="sng" dirty="0">
                <a:solidFill>
                  <a:schemeClr val="bg1"/>
                </a:solidFill>
              </a:rPr>
              <a:t>to the general assembly and church </a:t>
            </a:r>
            <a:r>
              <a:rPr lang="en-US" sz="4600" i="1" dirty="0">
                <a:solidFill>
                  <a:schemeClr val="bg1"/>
                </a:solidFill>
              </a:rPr>
              <a:t>of the firstborn who are registered in heaven, to God the Judge of all, to the spirits of just men made perfect, </a:t>
            </a:r>
            <a:r>
              <a:rPr lang="en-US" sz="4600" dirty="0"/>
              <a:t>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There is only "one" church...</a:t>
            </a: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46238"/>
            <a:ext cx="10972800" cy="4525962"/>
          </a:xfrm>
        </p:spPr>
        <p:txBody>
          <a:bodyPr/>
          <a:lstStyle/>
          <a:p>
            <a:pPr eaLnBrk="1" hangingPunct="1"/>
            <a:r>
              <a:rPr lang="en-US" dirty="0"/>
              <a:t>The universal church is called the "body" of Christ – </a:t>
            </a:r>
            <a:r>
              <a:rPr lang="en-US" b="1" i="1" dirty="0">
                <a:solidFill>
                  <a:schemeClr val="bg1"/>
                </a:solidFill>
              </a:rPr>
              <a:t>Ephesians 1:22-23</a:t>
            </a:r>
          </a:p>
          <a:p>
            <a:pPr eaLnBrk="1" hangingPunct="1"/>
            <a:r>
              <a:rPr lang="en-US" dirty="0"/>
              <a:t>There is only one "body" </a:t>
            </a:r>
            <a:r>
              <a:rPr lang="en-US" b="1" i="1" dirty="0">
                <a:solidFill>
                  <a:schemeClr val="bg1"/>
                </a:solidFill>
              </a:rPr>
              <a:t>(Ephesians 4:4); </a:t>
            </a:r>
            <a:r>
              <a:rPr lang="en-US" dirty="0"/>
              <a:t>therefore, only one church!</a:t>
            </a:r>
          </a:p>
          <a:p>
            <a:pPr eaLnBrk="1" hangingPunct="1"/>
            <a:r>
              <a:rPr lang="en-US" dirty="0"/>
              <a:t>It Began on the day of Pentecost in Jerusalem, following the death, resurrection and ascension of Christ – </a:t>
            </a:r>
          </a:p>
          <a:p>
            <a:pPr marL="0" indent="0" algn="ctr" eaLnBrk="1" hangingPunct="1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Acts 2:1-47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“Added" by the Lord...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People cannot "join" the universal church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Rather, they are "added" by the Lord Himself when saved </a:t>
            </a:r>
            <a:r>
              <a:rPr lang="en-US" b="1" i="1" dirty="0">
                <a:solidFill>
                  <a:schemeClr val="bg1"/>
                </a:solidFill>
              </a:rPr>
              <a:t>Acts 2:41,47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/>
              <a:t>The Lord keeps the books of membership...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There is no agency on earth that keeps the registry of true members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Enrollment is in heaven; </a:t>
            </a:r>
            <a:r>
              <a:rPr lang="en-US" b="1" i="1" dirty="0">
                <a:solidFill>
                  <a:srgbClr val="FFFF00"/>
                </a:solidFill>
              </a:rPr>
              <a:t>2 Timothy 2:19</a:t>
            </a:r>
            <a:r>
              <a:rPr lang="en-US" i="1" dirty="0">
                <a:solidFill>
                  <a:srgbClr val="FFFF00"/>
                </a:solidFill>
              </a:rPr>
              <a:t> Nevertheless the solid foundation of God stands, having this seal: “The Lord knows those who are His,”</a:t>
            </a: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Consists of all the saved...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The Lord is presenting to Himself a church holy and without blemish </a:t>
            </a:r>
            <a:br>
              <a:rPr lang="en-US" dirty="0"/>
            </a:br>
            <a:r>
              <a:rPr lang="en-US" b="1" i="1" dirty="0">
                <a:solidFill>
                  <a:srgbClr val="FFFF00"/>
                </a:solidFill>
              </a:rPr>
              <a:t>Ephesians 5:25 – 27</a:t>
            </a:r>
            <a:r>
              <a:rPr lang="en-US" i="1" dirty="0">
                <a:solidFill>
                  <a:srgbClr val="FFFF00"/>
                </a:solidFill>
              </a:rPr>
              <a:t> Husbands, love your wives, just as Christ also loved the church and gave Himself for her,  </a:t>
            </a:r>
            <a:r>
              <a:rPr lang="en-US" i="1" baseline="30000" dirty="0">
                <a:solidFill>
                  <a:srgbClr val="FFFF00"/>
                </a:solidFill>
              </a:rPr>
              <a:t>26</a:t>
            </a:r>
            <a:r>
              <a:rPr lang="en-US" i="1" dirty="0">
                <a:solidFill>
                  <a:srgbClr val="FFFF00"/>
                </a:solidFill>
              </a:rPr>
              <a:t>that He might sanctify and cleanse her with the washing of water by the word,  </a:t>
            </a:r>
            <a:r>
              <a:rPr lang="en-US" i="1" baseline="30000" dirty="0">
                <a:solidFill>
                  <a:srgbClr val="FFFF00"/>
                </a:solidFill>
              </a:rPr>
              <a:t>27</a:t>
            </a:r>
            <a:r>
              <a:rPr lang="en-US" i="1" dirty="0">
                <a:solidFill>
                  <a:srgbClr val="FFFF00"/>
                </a:solidFill>
              </a:rPr>
              <a:t>that He might present her to Himself a glorious church, not having spot or wrinkle or any such thing, but that she should be holy and without blemish. 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391</TotalTime>
  <Words>1122</Words>
  <Application>Microsoft Office PowerPoint</Application>
  <PresentationFormat>Widescreen</PresentationFormat>
  <Paragraphs>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Rockwell</vt:lpstr>
      <vt:lpstr>Wingdings 2</vt:lpstr>
      <vt:lpstr>Foundry</vt:lpstr>
      <vt:lpstr>The Church, The Church and The Church </vt:lpstr>
      <vt:lpstr>The nature of "The Church Jesus Built"</vt:lpstr>
      <vt:lpstr>Used most frequently in the New Testament in two senses:</vt:lpstr>
      <vt:lpstr>Other terms which enhance our view of the "church"-- </vt:lpstr>
      <vt:lpstr>THE CHURCH "UNIVERSAL"</vt:lpstr>
      <vt:lpstr>It is made up all the saved, both living and dead</vt:lpstr>
      <vt:lpstr>There is only "one" church...</vt:lpstr>
      <vt:lpstr>“Added" by the Lord...</vt:lpstr>
      <vt:lpstr>Consists of all the saved...</vt:lpstr>
      <vt:lpstr>Those in the church who are sinning and refuse to repent are "cut off", "cast out", </vt:lpstr>
      <vt:lpstr>Those in the church who are sinning and refuse to repent are "cut off", "cast out", </vt:lpstr>
      <vt:lpstr>Has no "earthly" organization...</vt:lpstr>
      <vt:lpstr>Death doesn't affect membership...</vt:lpstr>
      <vt:lpstr>PowerPoint Presentation</vt:lpstr>
      <vt:lpstr>There are "many" churches...</vt:lpstr>
      <vt:lpstr>Start with identifying a.k.a “joining” with a local church...</vt:lpstr>
      <vt:lpstr>LOCAL: Consists of both saved and lost...</vt:lpstr>
      <vt:lpstr>LOCAL: Has "earthly" organization...</vt:lpstr>
      <vt:lpstr>LOCAL: Can be divided...</vt:lpstr>
      <vt:lpstr>The key difference between the two is this...</vt:lpstr>
      <vt:lpstr>Is our relationship with Christ and each other what it should be?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Universal Church vs. the Local Church</dc:title>
  <dc:creator>WMaxx</dc:creator>
  <cp:lastModifiedBy>Bill McIlvain</cp:lastModifiedBy>
  <cp:revision>41</cp:revision>
  <dcterms:created xsi:type="dcterms:W3CDTF">2007-10-07T00:49:36Z</dcterms:created>
  <dcterms:modified xsi:type="dcterms:W3CDTF">2024-02-04T00:56:32Z</dcterms:modified>
</cp:coreProperties>
</file>