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2" r:id="rId1"/>
  </p:sldMasterIdLst>
  <p:sldIdLst>
    <p:sldId id="256" r:id="rId2"/>
    <p:sldId id="260" r:id="rId3"/>
    <p:sldId id="259" r:id="rId4"/>
    <p:sldId id="288" r:id="rId5"/>
    <p:sldId id="258" r:id="rId6"/>
    <p:sldId id="261" r:id="rId7"/>
    <p:sldId id="283" r:id="rId8"/>
    <p:sldId id="289" r:id="rId9"/>
    <p:sldId id="262" r:id="rId10"/>
    <p:sldId id="284" r:id="rId11"/>
    <p:sldId id="264" r:id="rId12"/>
    <p:sldId id="265" r:id="rId13"/>
    <p:sldId id="266" r:id="rId14"/>
    <p:sldId id="267" r:id="rId15"/>
    <p:sldId id="274" r:id="rId16"/>
    <p:sldId id="276" r:id="rId17"/>
    <p:sldId id="286" r:id="rId18"/>
    <p:sldId id="287" r:id="rId19"/>
    <p:sldId id="282" r:id="rId20"/>
    <p:sldId id="285" r:id="rId21"/>
  </p:sldIdLst>
  <p:sldSz cx="12192000" cy="6858000"/>
  <p:notesSz cx="6858000" cy="9144000"/>
  <p:embeddedFontLst>
    <p:embeddedFont>
      <p:font typeface="Franklin Gothic Book" panose="020B0503020102020204" pitchFamily="34" charset="0"/>
      <p:regular r:id="rId22"/>
      <p:italic r:id="rId23"/>
    </p:embeddedFont>
    <p:embeddedFont>
      <p:font typeface="Gulim" panose="020B0600000101010101" pitchFamily="34" charset="-127"/>
      <p:regular r:id="rId24"/>
    </p:embeddedFont>
    <p:embeddedFont>
      <p:font typeface="Gulim" panose="020B0600000101010101" pitchFamily="34" charset="-127"/>
      <p:regular r:id="rId24"/>
    </p:embeddedFont>
    <p:embeddedFont>
      <p:font typeface="Wingdings 2" panose="05020102010507070707" pitchFamily="18" charset="2"/>
      <p:regular r:id="rId25"/>
    </p:embeddedFont>
  </p:embeddedFontLst>
  <p:defaultTextStyle>
    <a:defPPr>
      <a:defRPr lang="ko-KR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420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latinLnBrk="1">
              <a:defRPr/>
            </a:pPr>
            <a:endParaRPr kumimoji="0" lang="en-US">
              <a:latin typeface="굴림" charset="-127"/>
              <a:ea typeface="굴림" charset="-127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latinLnBrk="1">
              <a:defRPr/>
            </a:pPr>
            <a:endParaRPr kumimoji="0" lang="en-US">
              <a:latin typeface="굴림" charset="-127"/>
              <a:ea typeface="굴림" charset="-127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323A4-809A-4C47-81CD-5EB2B9692ECB}" type="datetimeFigureOut">
              <a:rPr lang="en-US" altLang="ko-KR"/>
              <a:pPr>
                <a:defRPr/>
              </a:pPr>
              <a:t>2/3/2024</a:t>
            </a:fld>
            <a:endParaRPr lang="en-US" altLang="ko-KR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3ED4C-8571-4661-A108-3D19DAFFBCD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24938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77092-454D-42D1-B07D-14C6CA2B7565}" type="datetimeFigureOut">
              <a:rPr lang="en-US" altLang="ko-KR"/>
              <a:pPr>
                <a:defRPr/>
              </a:pPr>
              <a:t>2/3/2024</a:t>
            </a:fld>
            <a:endParaRPr lang="en-US" altLang="ko-K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640B0-94C6-453C-B451-AC6ED9F2888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62189272"/>
      </p:ext>
    </p:extLst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232A1-67CA-4B1A-BC77-C3BD9B6D2323}" type="datetimeFigureOut">
              <a:rPr lang="en-US" altLang="ko-KR"/>
              <a:pPr>
                <a:defRPr/>
              </a:pPr>
              <a:t>2/3/2024</a:t>
            </a:fld>
            <a:endParaRPr lang="en-US" altLang="ko-K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74551-2308-452E-A18F-F32D84A487C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27540575"/>
      </p:ext>
    </p:extLst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5831B-55B0-42AC-A6EF-E18D336DFC62}" type="datetimeFigureOut">
              <a:rPr lang="en-US" altLang="ko-KR"/>
              <a:pPr>
                <a:defRPr/>
              </a:pPr>
              <a:t>2/3/2024</a:t>
            </a:fld>
            <a:endParaRPr lang="en-US" altLang="ko-K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258FC-0B27-43B9-B5D8-421D03C75F2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2405953"/>
      </p:ext>
    </p:extLst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latinLnBrk="1">
              <a:defRPr/>
            </a:pPr>
            <a:endParaRPr kumimoji="0" lang="en-US">
              <a:latin typeface="굴림" charset="-127"/>
              <a:ea typeface="굴림" charset="-127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latinLnBrk="1">
              <a:defRPr/>
            </a:pPr>
            <a:endParaRPr kumimoji="0" lang="en-US">
              <a:latin typeface="굴림" charset="-127"/>
              <a:ea typeface="굴림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4F80B-8F00-4266-ACD0-5B6D7EA3ED31}" type="datetimeFigureOut">
              <a:rPr lang="en-US" altLang="ko-KR"/>
              <a:pPr>
                <a:defRPr/>
              </a:pPr>
              <a:t>2/3/2024</a:t>
            </a:fld>
            <a:endParaRPr lang="en-US" altLang="ko-K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1DEA7-1FAF-4CB7-9C8B-ADE9EA6FBA9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29689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6A57E-84BB-40ED-A7E3-1AEE0F440D56}" type="datetimeFigureOut">
              <a:rPr lang="en-US" altLang="ko-KR"/>
              <a:pPr>
                <a:defRPr/>
              </a:pPr>
              <a:t>2/3/2024</a:t>
            </a:fld>
            <a:endParaRPr lang="en-US" altLang="ko-KR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E9CA7-AD2A-4336-8F81-0575EBC90DD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42630796"/>
      </p:ext>
    </p:extLst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1AA07-96D5-42A9-9718-ABAFFABB5D86}" type="datetimeFigureOut">
              <a:rPr lang="en-US" altLang="ko-KR"/>
              <a:pPr>
                <a:defRPr/>
              </a:pPr>
              <a:t>2/3/2024</a:t>
            </a:fld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8FFB9-1D01-424E-BFCE-DE5996A90B9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92796008"/>
      </p:ext>
    </p:extLst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2B74-652E-47BE-8D43-594C1BB75573}" type="datetimeFigureOut">
              <a:rPr lang="en-US" altLang="ko-KR"/>
              <a:pPr>
                <a:defRPr/>
              </a:pPr>
              <a:t>2/3/2024</a:t>
            </a:fld>
            <a:endParaRPr lang="en-US" altLang="ko-KR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C165E-7593-4EC5-8323-80ABD2551CB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77190073"/>
      </p:ext>
    </p:extLst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8F07E-FBBE-42AE-BA2C-EC42BDC26A25}" type="datetimeFigureOut">
              <a:rPr lang="en-US" altLang="ko-KR"/>
              <a:pPr>
                <a:defRPr/>
              </a:pPr>
              <a:t>2/3/2024</a:t>
            </a:fld>
            <a:endParaRPr lang="en-US" altLang="ko-KR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33EE2-9365-4AC4-AF86-7A9BBBA35F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48192318"/>
      </p:ext>
    </p:extLst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B0ECA-18C2-4B62-B7C1-3E526A870C37}" type="datetimeFigureOut">
              <a:rPr lang="en-US" altLang="ko-KR"/>
              <a:pPr>
                <a:defRPr/>
              </a:pPr>
              <a:t>2/3/2024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5433" y="6421439"/>
            <a:ext cx="101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69376-B086-4336-BADC-D40A5E984B1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07572311"/>
      </p:ext>
    </p:extLst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8B92D-4755-4B11-B9D3-733FBBA67E4B}" type="datetimeFigureOut">
              <a:rPr lang="en-US" altLang="ko-KR"/>
              <a:pPr>
                <a:defRPr/>
              </a:pPr>
              <a:t>2/3/2024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0151C-8F00-4B34-8501-FA1D4F8752F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26385905"/>
      </p:ext>
    </p:extLst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latinLnBrk="1">
              <a:defRPr/>
            </a:pPr>
            <a:endParaRPr kumimoji="0" lang="en-US">
              <a:latin typeface="굴림" charset="-127"/>
              <a:ea typeface="굴림" charset="-127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latinLnBrk="1">
              <a:defRPr/>
            </a:pPr>
            <a:endParaRPr kumimoji="0" lang="en-US">
              <a:latin typeface="굴림" charset="-127"/>
              <a:ea typeface="굴림" charset="-127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995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9956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421439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굴림" charset="-127"/>
                <a:ea typeface="굴림" charset="-127"/>
                <a:cs typeface="+mn-cs"/>
              </a:defRPr>
            </a:lvl1pPr>
          </a:lstStyle>
          <a:p>
            <a:pPr>
              <a:defRPr/>
            </a:pPr>
            <a:fld id="{683379E5-F2E2-4248-8861-D38A60DD7A7A}" type="datetimeFigureOut">
              <a:rPr lang="en-US" altLang="ko-KR"/>
              <a:pPr>
                <a:defRPr/>
              </a:pPr>
              <a:t>2/3/2024</a:t>
            </a:fld>
            <a:endParaRPr lang="en-US" altLang="ko-K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165600" y="6421439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굴림" charset="-127"/>
                <a:ea typeface="굴림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871200" y="6421439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굴림" charset="-127"/>
                <a:ea typeface="굴림" charset="-127"/>
                <a:cs typeface="+mn-cs"/>
              </a:defRPr>
            </a:lvl1pPr>
          </a:lstStyle>
          <a:p>
            <a:pPr>
              <a:defRPr/>
            </a:pPr>
            <a:fld id="{649A85F6-F2B0-4E87-BB01-B4CA08E452D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15" r:id="rId2"/>
    <p:sldLayoutId id="2147483722" r:id="rId3"/>
    <p:sldLayoutId id="2147483716" r:id="rId4"/>
    <p:sldLayoutId id="2147483723" r:id="rId5"/>
    <p:sldLayoutId id="2147483717" r:id="rId6"/>
    <p:sldLayoutId id="2147483718" r:id="rId7"/>
    <p:sldLayoutId id="2147483724" r:id="rId8"/>
    <p:sldLayoutId id="2147483725" r:id="rId9"/>
    <p:sldLayoutId id="2147483719" r:id="rId10"/>
    <p:sldLayoutId id="2147483720" r:id="rId11"/>
  </p:sldLayoutIdLst>
  <p:transition spd="slow">
    <p:push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HY견고딕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ea typeface="HY견고딕"/>
          <a:cs typeface="HY견고딕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ea typeface="HY견고딕"/>
          <a:cs typeface="HY견고딕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ea typeface="HY견고딕"/>
          <a:cs typeface="HY견고딕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ea typeface="HY견고딕"/>
          <a:cs typeface="HY견고딕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ea typeface="HY견고딕"/>
          <a:cs typeface="HY견고딕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ea typeface="HY견고딕"/>
          <a:cs typeface="HY견고딕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ea typeface="HY견고딕"/>
          <a:cs typeface="HY견고딕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ea typeface="HY견고딕"/>
          <a:cs typeface="HY견고딕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HY중고딕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HY중고딕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HY중고딕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HY중고딕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HY중고딕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52600" y="3159760"/>
            <a:ext cx="7952936" cy="2377440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ko-KR" sz="5400" dirty="0">
                <a:cs typeface="+mj-cs"/>
              </a:rPr>
              <a:t>Who Do We Fellowship? in?</a:t>
            </a:r>
            <a:endParaRPr lang="ko-KR" altLang="en-US" sz="5400" dirty="0">
              <a:cs typeface="+mj-cs"/>
            </a:endParaRPr>
          </a:p>
        </p:txBody>
      </p:sp>
      <p:sp>
        <p:nvSpPr>
          <p:cNvPr id="7171" name="부제목 2"/>
          <p:cNvSpPr>
            <a:spLocks noGrp="1"/>
          </p:cNvSpPr>
          <p:nvPr>
            <p:ph type="subTitle" idx="1"/>
          </p:nvPr>
        </p:nvSpPr>
        <p:spPr>
          <a:xfrm>
            <a:off x="1957389" y="1544638"/>
            <a:ext cx="6480175" cy="1752600"/>
          </a:xfrm>
        </p:spPr>
        <p:txBody>
          <a:bodyPr/>
          <a:lstStyle/>
          <a:p>
            <a:pPr eaLnBrk="1" hangingPunct="1"/>
            <a:r>
              <a:rPr lang="en-US" sz="2800" b="1" dirty="0">
                <a:ea typeface="HY중고딕"/>
              </a:rPr>
              <a:t>Reading: 1 John 1:1-10</a:t>
            </a:r>
            <a:endParaRPr lang="en-US" sz="2800" dirty="0">
              <a:ea typeface="HY중고딕"/>
            </a:endParaRPr>
          </a:p>
          <a:p>
            <a:pPr eaLnBrk="1" hangingPunct="1"/>
            <a:endParaRPr lang="ko-KR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5" b="4074"/>
          <a:stretch/>
        </p:blipFill>
        <p:spPr>
          <a:xfrm>
            <a:off x="304800" y="174096"/>
            <a:ext cx="3565065" cy="27410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218" y="4114800"/>
            <a:ext cx="4114800" cy="274320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382000" cy="1143000"/>
          </a:xfrm>
        </p:spPr>
        <p:txBody>
          <a:bodyPr/>
          <a:lstStyle/>
          <a:p>
            <a:pPr eaLnBrk="1" hangingPunct="1"/>
            <a:r>
              <a:rPr lang="en-US" sz="4800" b="1" dirty="0">
                <a:ea typeface="HY견고딕"/>
              </a:rPr>
              <a:t>Romans 8:26-27</a:t>
            </a:r>
            <a:endParaRPr lang="en-US" sz="4800" dirty="0">
              <a:ea typeface="HY견고딕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10134600" cy="5334000"/>
          </a:xfrm>
        </p:spPr>
        <p:txBody>
          <a:bodyPr/>
          <a:lstStyle/>
          <a:p>
            <a:pPr eaLnBrk="1" hangingPunct="1"/>
            <a:r>
              <a:rPr lang="en-US" sz="3200" b="1" i="1" dirty="0">
                <a:latin typeface="Times New Roman" pitchFamily="18" charset="0"/>
                <a:ea typeface="HY중고딕"/>
                <a:cs typeface="Times New Roman" pitchFamily="18" charset="0"/>
              </a:rPr>
              <a:t>Likewise the Spirit also </a:t>
            </a:r>
            <a:r>
              <a:rPr lang="en-US" sz="3200" b="1" i="1" u="sng" dirty="0">
                <a:latin typeface="Times New Roman" pitchFamily="18" charset="0"/>
                <a:ea typeface="HY중고딕"/>
                <a:cs typeface="Times New Roman" pitchFamily="18" charset="0"/>
              </a:rPr>
              <a:t>helps</a:t>
            </a:r>
            <a:r>
              <a:rPr lang="en-US" sz="3200" b="1" i="1" dirty="0">
                <a:latin typeface="Times New Roman" pitchFamily="18" charset="0"/>
                <a:ea typeface="HY중고딕"/>
                <a:cs typeface="Times New Roman" pitchFamily="18" charset="0"/>
              </a:rPr>
              <a:t> in our weaknesses…. but the Spirit Himself makes intercession for us with </a:t>
            </a:r>
            <a:r>
              <a:rPr lang="en-US" sz="3200" b="1" i="1" u="sng" dirty="0">
                <a:latin typeface="Times New Roman" pitchFamily="18" charset="0"/>
                <a:ea typeface="HY중고딕"/>
                <a:cs typeface="Times New Roman" pitchFamily="18" charset="0"/>
              </a:rPr>
              <a:t>groanings</a:t>
            </a:r>
            <a:r>
              <a:rPr lang="en-US" sz="3200" b="1" i="1" dirty="0">
                <a:latin typeface="Times New Roman" pitchFamily="18" charset="0"/>
                <a:ea typeface="HY중고딕"/>
                <a:cs typeface="Times New Roman" pitchFamily="18" charset="0"/>
              </a:rPr>
              <a:t> which cannot be uttered…</a:t>
            </a:r>
            <a:r>
              <a:rPr lang="en-US" sz="3200" dirty="0">
                <a:ea typeface="HY중고딕"/>
              </a:rPr>
              <a:t> </a:t>
            </a:r>
          </a:p>
          <a:p>
            <a:pPr eaLnBrk="1" hangingPunct="1"/>
            <a:r>
              <a:rPr lang="en-US" sz="3200" dirty="0">
                <a:ea typeface="HY중고딕"/>
              </a:rPr>
              <a:t>When we are IN fellowship, God helps us to communicate with Him.</a:t>
            </a:r>
            <a:br>
              <a:rPr lang="en-US" dirty="0">
                <a:ea typeface="HY중고딕"/>
              </a:rPr>
            </a:br>
            <a:endParaRPr lang="en-US" dirty="0">
              <a:ea typeface="HY중고딕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429000"/>
            <a:ext cx="4419600" cy="331470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HY견고딕"/>
              </a:rPr>
              <a:t>Luke 18:9-14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7848600" cy="2209800"/>
          </a:xfrm>
        </p:spPr>
        <p:txBody>
          <a:bodyPr/>
          <a:lstStyle/>
          <a:p>
            <a:pPr eaLnBrk="1" hangingPunct="1"/>
            <a:r>
              <a:rPr lang="en-US">
                <a:ea typeface="HY중고딕"/>
              </a:rPr>
              <a:t>The Pharisee and the Publican both pray in the same location. 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6172200" y="4343400"/>
            <a:ext cx="525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latinLnBrk="1" hangingPunct="1"/>
            <a:r>
              <a:rPr lang="en-US" sz="3200" dirty="0"/>
              <a:t>One goes home justified</a:t>
            </a:r>
          </a:p>
        </p:txBody>
      </p:sp>
      <p:pic>
        <p:nvPicPr>
          <p:cNvPr id="15365" name="Picture 5" descr="pharisee and the public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199"/>
            <a:ext cx="4368800" cy="343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HY견고딕"/>
              </a:rPr>
              <a:t>James 5:13-16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9829800" cy="5257800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cs typeface="+mn-cs"/>
              </a:rPr>
              <a:t>What if that one or all of the elders have secret sins that you don’t know about?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Does that negate your request? Are you still in your sins?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i="1" dirty="0">
                <a:cs typeface="+mn-cs"/>
              </a:rPr>
              <a:t>The same scenario could be applied to someone being baptized by a “sinner” or someone offering the Lord’s Supper.</a:t>
            </a:r>
            <a:endParaRPr lang="en-US" dirty="0">
              <a:cs typeface="+mn-cs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D49FC3-3820-0B17-0DAA-4DCD74A649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05" b="6617"/>
          <a:stretch/>
        </p:blipFill>
        <p:spPr>
          <a:xfrm>
            <a:off x="9296400" y="4479014"/>
            <a:ext cx="2743199" cy="2378986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HY견고딕"/>
              </a:rPr>
              <a:t>In Regard to Fellowship ---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9677400" cy="4525963"/>
          </a:xfrm>
        </p:spPr>
        <p:txBody>
          <a:bodyPr>
            <a:normAutofit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u="sng" dirty="0">
                <a:cs typeface="+mn-cs"/>
              </a:rPr>
              <a:t>They</a:t>
            </a:r>
            <a:r>
              <a:rPr lang="en-US" dirty="0">
                <a:cs typeface="+mn-cs"/>
              </a:rPr>
              <a:t> may have sinned or they could have been out of fellowship with God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cs typeface="+mn-cs"/>
              </a:rPr>
              <a:t>But </a:t>
            </a:r>
            <a:r>
              <a:rPr lang="en-US" u="sng" dirty="0">
                <a:cs typeface="+mn-cs"/>
              </a:rPr>
              <a:t>You</a:t>
            </a:r>
            <a:r>
              <a:rPr lang="en-US" dirty="0">
                <a:cs typeface="+mn-cs"/>
              </a:rPr>
              <a:t> were whole-heartedly seeking God’s fellowship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i="1" dirty="0">
                <a:cs typeface="+mn-cs"/>
              </a:rPr>
              <a:t>(Proverbs 24:29) “… I will render to the man according to his work.“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300" b="1" i="1" dirty="0">
                <a:solidFill>
                  <a:srgbClr val="FF0000"/>
                </a:solidFill>
                <a:cs typeface="+mn-cs"/>
              </a:rPr>
              <a:t>When All is said and done all we are sinners praying for other sinners and God sorting out who’s IN and who’s NOT!</a:t>
            </a:r>
            <a:endParaRPr lang="en-US" sz="3300" dirty="0">
              <a:solidFill>
                <a:srgbClr val="FF0000"/>
              </a:solidFill>
              <a:cs typeface="+mn-cs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47" y="190500"/>
            <a:ext cx="6834753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/>
              <a:t>John 9:31 </a:t>
            </a:r>
            <a:r>
              <a:rPr lang="en-US" sz="3200" b="1" dirty="0"/>
              <a:t>[ex. Cornelius in Acts 10]</a:t>
            </a:r>
            <a:endParaRPr lang="en-US" sz="3200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2057400"/>
            <a:ext cx="10972800" cy="5181600"/>
          </a:xfrm>
        </p:spPr>
        <p:txBody>
          <a:bodyPr/>
          <a:lstStyle/>
          <a:p>
            <a:pPr eaLnBrk="1" hangingPunct="1"/>
            <a:r>
              <a:rPr lang="en-US" sz="3600" b="1" i="1" dirty="0">
                <a:latin typeface="Times New Roman" pitchFamily="18" charset="0"/>
                <a:ea typeface="HY중고딕"/>
                <a:cs typeface="Times New Roman" pitchFamily="18" charset="0"/>
              </a:rPr>
              <a:t>Now we know that God does not hear sinners; but if anyone is a worshiper of God and does His will, He hears him.</a:t>
            </a:r>
          </a:p>
          <a:p>
            <a:pPr eaLnBrk="1" hangingPunct="1"/>
            <a:r>
              <a:rPr lang="en-US" sz="3600" dirty="0">
                <a:ea typeface="HY중고딕"/>
              </a:rPr>
              <a:t> </a:t>
            </a:r>
            <a:r>
              <a:rPr lang="en-US" sz="3400" b="1" u="sng" dirty="0">
                <a:ea typeface="HY중고딕"/>
              </a:rPr>
              <a:t>We</a:t>
            </a:r>
            <a:r>
              <a:rPr lang="en-US" sz="3400" dirty="0">
                <a:ea typeface="HY중고딕"/>
              </a:rPr>
              <a:t> don’t determine who is in fellowship with God and who’s prayer is heard or not heard.</a:t>
            </a:r>
          </a:p>
          <a:p>
            <a:pPr eaLnBrk="1" hangingPunct="1"/>
            <a:r>
              <a:rPr lang="en-US" sz="3400" dirty="0">
                <a:ea typeface="HY중고딕"/>
              </a:rPr>
              <a:t>We need to be more concerned with OUR fellowship with God than with each other.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D3ECC7-9767-7CE1-4B56-83A4BD01E7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5556" r="1333" b="19524"/>
          <a:stretch/>
        </p:blipFill>
        <p:spPr>
          <a:xfrm>
            <a:off x="7306120" y="0"/>
            <a:ext cx="4847095" cy="1958758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ea typeface="HY견고딕"/>
              </a:rPr>
              <a:t>Philippians 1:15 - 16</a:t>
            </a:r>
            <a:endParaRPr lang="en-US" dirty="0">
              <a:ea typeface="HY견고딕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458200" cy="5257800"/>
          </a:xfrm>
        </p:spPr>
        <p:txBody>
          <a:bodyPr/>
          <a:lstStyle/>
          <a:p>
            <a:pPr eaLnBrk="1" hangingPunct="1"/>
            <a:r>
              <a:rPr lang="en-US" b="1" i="1" dirty="0">
                <a:latin typeface="Times New Roman" pitchFamily="18" charset="0"/>
                <a:ea typeface="HY중고딕"/>
                <a:cs typeface="Times New Roman" pitchFamily="18" charset="0"/>
              </a:rPr>
              <a:t>Some indeed preach Christ even from envy and strife, and some also from goodwill:  </a:t>
            </a:r>
            <a:r>
              <a:rPr lang="en-US" b="1" i="1" baseline="30000" dirty="0">
                <a:latin typeface="Times New Roman" pitchFamily="18" charset="0"/>
                <a:ea typeface="HY중고딕"/>
                <a:cs typeface="Times New Roman" pitchFamily="18" charset="0"/>
              </a:rPr>
              <a:t>16</a:t>
            </a:r>
            <a:r>
              <a:rPr lang="en-US" b="1" i="1" dirty="0">
                <a:latin typeface="Times New Roman" pitchFamily="18" charset="0"/>
                <a:ea typeface="HY중고딕"/>
                <a:cs typeface="Times New Roman" pitchFamily="18" charset="0"/>
              </a:rPr>
              <a:t>The former </a:t>
            </a:r>
            <a:r>
              <a:rPr lang="en-US" b="1" i="1" u="sng" dirty="0">
                <a:latin typeface="Times New Roman" pitchFamily="18" charset="0"/>
                <a:ea typeface="HY중고딕"/>
                <a:cs typeface="Times New Roman" pitchFamily="18" charset="0"/>
              </a:rPr>
              <a:t>preach Christ from selfish ambition</a:t>
            </a:r>
            <a:r>
              <a:rPr lang="en-US" b="1" i="1" dirty="0">
                <a:latin typeface="Times New Roman" pitchFamily="18" charset="0"/>
                <a:ea typeface="HY중고딕"/>
                <a:cs typeface="Times New Roman" pitchFamily="18" charset="0"/>
              </a:rPr>
              <a:t>, </a:t>
            </a:r>
            <a:r>
              <a:rPr lang="en-US" b="1" i="1" u="sng" dirty="0">
                <a:latin typeface="Times New Roman" pitchFamily="18" charset="0"/>
                <a:ea typeface="HY중고딕"/>
                <a:cs typeface="Times New Roman" pitchFamily="18" charset="0"/>
              </a:rPr>
              <a:t>not sincerely</a:t>
            </a:r>
            <a:r>
              <a:rPr lang="en-US" b="1" i="1" dirty="0">
                <a:latin typeface="Times New Roman" pitchFamily="18" charset="0"/>
                <a:ea typeface="HY중고딕"/>
                <a:cs typeface="Times New Roman" pitchFamily="18" charset="0"/>
              </a:rPr>
              <a:t>…. </a:t>
            </a:r>
            <a:br>
              <a:rPr lang="en-US" dirty="0">
                <a:ea typeface="HY중고딕"/>
              </a:rPr>
            </a:br>
            <a:br>
              <a:rPr lang="en-US" dirty="0">
                <a:ea typeface="HY중고딕"/>
              </a:rPr>
            </a:br>
            <a:endParaRPr lang="en-US" dirty="0">
              <a:ea typeface="HY중고딕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257550"/>
            <a:ext cx="2667000" cy="2000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115" y="3810000"/>
            <a:ext cx="4152900" cy="2768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685" y="3956050"/>
            <a:ext cx="1822450" cy="260350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1173162"/>
          </a:xfrm>
        </p:spPr>
        <p:txBody>
          <a:bodyPr/>
          <a:lstStyle/>
          <a:p>
            <a:pPr eaLnBrk="1" hangingPunct="1"/>
            <a:r>
              <a:rPr lang="en-US" dirty="0">
                <a:ea typeface="HY견고딕"/>
              </a:rPr>
              <a:t>Can You Say “Amen” To These Statements?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10210800" cy="5257800"/>
          </a:xfrm>
        </p:spPr>
        <p:txBody>
          <a:bodyPr/>
          <a:lstStyle/>
          <a:p>
            <a:pPr eaLnBrk="1" hangingPunct="1"/>
            <a:r>
              <a:rPr lang="en-US" b="1" i="1" dirty="0">
                <a:latin typeface="Times New Roman" pitchFamily="18" charset="0"/>
                <a:ea typeface="HY중고딕"/>
                <a:cs typeface="Times New Roman" pitchFamily="18" charset="0"/>
              </a:rPr>
              <a:t>“Faith comes by hearing the word of God”</a:t>
            </a:r>
          </a:p>
          <a:p>
            <a:pPr eaLnBrk="1" hangingPunct="1"/>
            <a:r>
              <a:rPr lang="en-US" b="1" i="1" dirty="0">
                <a:latin typeface="Times New Roman" pitchFamily="18" charset="0"/>
                <a:ea typeface="HY중고딕"/>
                <a:cs typeface="Times New Roman" pitchFamily="18" charset="0"/>
              </a:rPr>
              <a:t>“Unless you repent you will also likewise perish” </a:t>
            </a:r>
          </a:p>
          <a:p>
            <a:pPr eaLnBrk="1" hangingPunct="1"/>
            <a:r>
              <a:rPr lang="en-US" b="1" i="1" dirty="0">
                <a:latin typeface="Times New Roman" pitchFamily="18" charset="0"/>
                <a:ea typeface="HY중고딕"/>
                <a:cs typeface="Times New Roman" pitchFamily="18" charset="0"/>
              </a:rPr>
              <a:t>“For with the heart man believes unto righteousness; and with the mouth confession is made unto salvation.” </a:t>
            </a:r>
          </a:p>
          <a:p>
            <a:pPr eaLnBrk="1" hangingPunct="1"/>
            <a:r>
              <a:rPr lang="en-US" b="1" i="1" dirty="0">
                <a:latin typeface="Times New Roman" pitchFamily="18" charset="0"/>
                <a:ea typeface="HY중고딕"/>
                <a:cs typeface="Times New Roman" pitchFamily="18" charset="0"/>
              </a:rPr>
              <a:t>“He who believes and is baptized shall be saved”</a:t>
            </a:r>
            <a:r>
              <a:rPr lang="en-US" dirty="0">
                <a:ea typeface="HY중고딕"/>
              </a:rPr>
              <a:t> </a:t>
            </a:r>
          </a:p>
          <a:p>
            <a:pPr eaLnBrk="1" hangingPunct="1"/>
            <a:r>
              <a:rPr lang="en-US" b="1" i="1" dirty="0">
                <a:latin typeface="Times New Roman" pitchFamily="18" charset="0"/>
                <a:ea typeface="HY중고딕"/>
                <a:cs typeface="Times New Roman" pitchFamily="18" charset="0"/>
              </a:rPr>
              <a:t>“And why do you wait? Arise, and be baptized, and wash away your sins, calling on the name of the Lord.”</a:t>
            </a:r>
            <a:r>
              <a:rPr lang="en-US" dirty="0">
                <a:ea typeface="HY중고딕"/>
              </a:rPr>
              <a:t> </a:t>
            </a:r>
          </a:p>
          <a:p>
            <a:pPr eaLnBrk="1" hangingPunct="1"/>
            <a:endParaRPr lang="en-US" dirty="0">
              <a:ea typeface="HY중고딕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50DF10-6E92-0FAC-CED3-CAACC8E894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30000" r="15000" b="33333"/>
          <a:stretch/>
        </p:blipFill>
        <p:spPr>
          <a:xfrm>
            <a:off x="7848600" y="5334000"/>
            <a:ext cx="4191000" cy="1425804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382000" cy="1401762"/>
          </a:xfrm>
        </p:spPr>
        <p:txBody>
          <a:bodyPr/>
          <a:lstStyle/>
          <a:p>
            <a:pPr eaLnBrk="1" hangingPunct="1"/>
            <a:r>
              <a:rPr lang="en-US" sz="4800" b="1" dirty="0">
                <a:solidFill>
                  <a:srgbClr val="FF0000"/>
                </a:solidFill>
                <a:ea typeface="HY견고딕"/>
              </a:rPr>
              <a:t>What if these were uttered by a denominational preacher?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981200" y="2209800"/>
            <a:ext cx="8534400" cy="4648200"/>
          </a:xfrm>
        </p:spPr>
        <p:txBody>
          <a:bodyPr/>
          <a:lstStyle/>
          <a:p>
            <a:pPr eaLnBrk="1" hangingPunct="1"/>
            <a:r>
              <a:rPr lang="en-US" sz="2800" b="1" i="1">
                <a:latin typeface="Times New Roman" pitchFamily="18" charset="0"/>
                <a:ea typeface="HY중고딕"/>
                <a:cs typeface="Times New Roman" pitchFamily="18" charset="0"/>
              </a:rPr>
              <a:t>“Faith comes by hearing the word of God”</a:t>
            </a:r>
          </a:p>
          <a:p>
            <a:pPr eaLnBrk="1" hangingPunct="1"/>
            <a:r>
              <a:rPr lang="en-US" sz="2800" b="1" i="1">
                <a:latin typeface="Times New Roman" pitchFamily="18" charset="0"/>
                <a:ea typeface="HY중고딕"/>
                <a:cs typeface="Times New Roman" pitchFamily="18" charset="0"/>
              </a:rPr>
              <a:t>“Unless you repent you will also likewise perish” </a:t>
            </a:r>
          </a:p>
          <a:p>
            <a:pPr eaLnBrk="1" hangingPunct="1"/>
            <a:r>
              <a:rPr lang="en-US" sz="2800" b="1" i="1">
                <a:latin typeface="Times New Roman" pitchFamily="18" charset="0"/>
                <a:ea typeface="HY중고딕"/>
                <a:cs typeface="Times New Roman" pitchFamily="18" charset="0"/>
              </a:rPr>
              <a:t>“For with the heart man believes unto righteousness; and with the mouth confession is made unto salvation.” </a:t>
            </a:r>
          </a:p>
          <a:p>
            <a:pPr eaLnBrk="1" hangingPunct="1"/>
            <a:r>
              <a:rPr lang="en-US" sz="2800" b="1" i="1">
                <a:latin typeface="Times New Roman" pitchFamily="18" charset="0"/>
                <a:ea typeface="HY중고딕"/>
                <a:cs typeface="Times New Roman" pitchFamily="18" charset="0"/>
              </a:rPr>
              <a:t>“He who believes and is baptized shall be saved”</a:t>
            </a:r>
            <a:r>
              <a:rPr lang="en-US" sz="2800">
                <a:ea typeface="HY중고딕"/>
              </a:rPr>
              <a:t> </a:t>
            </a:r>
          </a:p>
          <a:p>
            <a:pPr eaLnBrk="1" hangingPunct="1"/>
            <a:r>
              <a:rPr lang="en-US" sz="2800" b="1" i="1">
                <a:latin typeface="Times New Roman" pitchFamily="18" charset="0"/>
                <a:ea typeface="HY중고딕"/>
                <a:cs typeface="Times New Roman" pitchFamily="18" charset="0"/>
              </a:rPr>
              <a:t>“And why do you wait? Arise, and be baptized, and wash away your sins, calling on the name of the Lord.”</a:t>
            </a:r>
            <a:r>
              <a:rPr lang="en-US" sz="2800">
                <a:ea typeface="HY중고딕"/>
              </a:rPr>
              <a:t> </a:t>
            </a:r>
          </a:p>
          <a:p>
            <a:pPr eaLnBrk="1" hangingPunct="1"/>
            <a:endParaRPr lang="en-US">
              <a:ea typeface="HY중고딕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11049000" cy="2544762"/>
          </a:xfrm>
        </p:spPr>
        <p:txBody>
          <a:bodyPr/>
          <a:lstStyle/>
          <a:p>
            <a:pPr eaLnBrk="1" hangingPunct="1"/>
            <a:r>
              <a:rPr lang="en-US" dirty="0">
                <a:ea typeface="HY견고딕"/>
              </a:rPr>
              <a:t>The Truth is still the Truth no matter who speaks it – regardless of their motives.</a:t>
            </a:r>
            <a:r>
              <a:rPr lang="en-US" b="1" dirty="0">
                <a:ea typeface="HY견고딕"/>
              </a:rPr>
              <a:t> </a:t>
            </a:r>
            <a:r>
              <a:rPr lang="en-US" sz="2800" b="1" dirty="0">
                <a:ea typeface="HY견고딕"/>
              </a:rPr>
              <a:t>Philippians 1:15 - 18</a:t>
            </a:r>
            <a:endParaRPr lang="en-US" dirty="0">
              <a:ea typeface="HY견고딕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04800" y="2743200"/>
            <a:ext cx="10058400" cy="3886200"/>
          </a:xfrm>
        </p:spPr>
        <p:txBody>
          <a:bodyPr/>
          <a:lstStyle/>
          <a:p>
            <a:pPr eaLnBrk="1" hangingPunct="1"/>
            <a:r>
              <a:rPr lang="en-US" dirty="0">
                <a:ea typeface="HY중고딕"/>
              </a:rPr>
              <a:t>If we say “Amen” to any statement coming from God’s word we are </a:t>
            </a:r>
            <a:r>
              <a:rPr lang="en-US" i="1" u="sng" dirty="0">
                <a:ea typeface="HY중고딕"/>
              </a:rPr>
              <a:t>not</a:t>
            </a:r>
            <a:r>
              <a:rPr lang="en-US" dirty="0">
                <a:ea typeface="HY중고딕"/>
              </a:rPr>
              <a:t> necessarily having fellowship with the one saying it because he may or may NOT be in fellowship with God.</a:t>
            </a:r>
          </a:p>
          <a:p>
            <a:pPr eaLnBrk="1" hangingPunct="1"/>
            <a:r>
              <a:rPr lang="en-US" dirty="0">
                <a:ea typeface="HY중고딕"/>
              </a:rPr>
              <a:t>We are in fellowship only if we are BOTH </a:t>
            </a:r>
            <a:r>
              <a:rPr lang="en-US" b="1" i="1" dirty="0">
                <a:latin typeface="Times New Roman" pitchFamily="18" charset="0"/>
                <a:ea typeface="HY중고딕"/>
                <a:cs typeface="Times New Roman" pitchFamily="18" charset="0"/>
              </a:rPr>
              <a:t>“walking in the light.” </a:t>
            </a:r>
            <a:r>
              <a:rPr lang="en-US" dirty="0">
                <a:ea typeface="HY중고딕"/>
              </a:rPr>
              <a:t>[1 John 1:7]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BD3860-6C88-871C-F7A1-F7C4E6947A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89" b="38889"/>
          <a:stretch/>
        </p:blipFill>
        <p:spPr>
          <a:xfrm>
            <a:off x="7771263" y="5638800"/>
            <a:ext cx="4115937" cy="1034472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HY견고딕"/>
              </a:rPr>
              <a:t>How Will You Be Judged?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ea typeface="HY중고딕"/>
              </a:rPr>
              <a:t>We will all stand before the great tribunal one day.</a:t>
            </a:r>
          </a:p>
          <a:p>
            <a:pPr eaLnBrk="1" hangingPunct="1">
              <a:buFont typeface="Wingdings 2" pitchFamily="18" charset="2"/>
              <a:buNone/>
            </a:pPr>
            <a:endParaRPr lang="en-US">
              <a:ea typeface="HY중고딕"/>
            </a:endParaRPr>
          </a:p>
          <a:p>
            <a:pPr eaLnBrk="1" hangingPunct="1"/>
            <a:endParaRPr lang="en-US">
              <a:ea typeface="HY중고딕"/>
            </a:endParaRPr>
          </a:p>
        </p:txBody>
      </p:sp>
      <p:pic>
        <p:nvPicPr>
          <p:cNvPr id="24580" name="Picture 3" descr="Judge with Gav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2209800"/>
            <a:ext cx="45021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dirty="0">
                <a:ea typeface="HY견고딕"/>
              </a:rPr>
              <a:t>Are we the Judge?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HY중고딕"/>
              </a:rPr>
              <a:t>Just what does it mean to have this fellowship?</a:t>
            </a:r>
          </a:p>
          <a:p>
            <a:pPr eaLnBrk="1" hangingPunct="1"/>
            <a:endParaRPr lang="en-US" dirty="0">
              <a:ea typeface="HY중고딕"/>
            </a:endParaRPr>
          </a:p>
        </p:txBody>
      </p:sp>
      <p:pic>
        <p:nvPicPr>
          <p:cNvPr id="8196" name="Picture 3" descr="Judge with Gav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440121"/>
            <a:ext cx="5372100" cy="427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953064" y="3337560"/>
            <a:ext cx="7952936" cy="237744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altLang="ko-KR" sz="5300" dirty="0">
                <a:cs typeface="+mj-cs"/>
              </a:rPr>
              <a:t>Are You In Fellowship When You Pray?</a:t>
            </a:r>
            <a:br>
              <a:rPr altLang="ko-KR" sz="5300" dirty="0">
                <a:cs typeface="+mj-cs"/>
              </a:rPr>
            </a:br>
            <a:r>
              <a:rPr altLang="ko-KR" sz="5300" dirty="0">
                <a:cs typeface="+mj-cs"/>
              </a:rPr>
              <a:t>If not – Get Right Now!</a:t>
            </a:r>
            <a:br>
              <a:rPr altLang="ko-KR" dirty="0">
                <a:cs typeface="+mj-cs"/>
              </a:rPr>
            </a:br>
            <a:endParaRPr lang="ko-KR" altLang="en-US" dirty="0">
              <a:cs typeface="+mj-cs"/>
            </a:endParaRPr>
          </a:p>
        </p:txBody>
      </p:sp>
      <p:sp>
        <p:nvSpPr>
          <p:cNvPr id="25603" name="부제목 2"/>
          <p:cNvSpPr>
            <a:spLocks noGrp="1"/>
          </p:cNvSpPr>
          <p:nvPr>
            <p:ph type="subTitle" idx="1"/>
          </p:nvPr>
        </p:nvSpPr>
        <p:spPr>
          <a:xfrm>
            <a:off x="381000" y="304800"/>
            <a:ext cx="5791200" cy="1752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5800" b="1" dirty="0">
                <a:ea typeface="HY중고딕"/>
              </a:rPr>
              <a:t>1 John 1:1-10</a:t>
            </a:r>
            <a:endParaRPr lang="en-US" sz="5800" dirty="0">
              <a:ea typeface="HY중고딕"/>
            </a:endParaRPr>
          </a:p>
          <a:p>
            <a:pPr algn="l" eaLnBrk="1" hangingPunct="1"/>
            <a:endParaRPr lang="ko-KR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8A4547-5F72-AFB7-AACE-2A4D40B04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090" y="221672"/>
            <a:ext cx="4575601" cy="2673928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629400" cy="2011362"/>
          </a:xfrm>
        </p:spPr>
        <p:txBody>
          <a:bodyPr/>
          <a:lstStyle/>
          <a:p>
            <a:pPr eaLnBrk="1" hangingPunct="1"/>
            <a:r>
              <a:rPr lang="en-US" dirty="0">
                <a:ea typeface="HY견고딕"/>
              </a:rPr>
              <a:t>How Can We Determine Who is IN and who is OUT of fellowship in prayer?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10515600" cy="4267200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4400" dirty="0">
                <a:cs typeface="+mn-cs"/>
              </a:rPr>
              <a:t>Can we pray in a general public gathering such as Memorial Day or a school event?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4400" dirty="0">
                <a:cs typeface="+mn-cs"/>
              </a:rPr>
              <a:t>Does the person leading the prayer need to be sinless before we can pray?</a:t>
            </a:r>
            <a:endParaRPr lang="en-US" dirty="0">
              <a:cs typeface="+mn-cs"/>
            </a:endParaRPr>
          </a:p>
        </p:txBody>
      </p:sp>
      <p:pic>
        <p:nvPicPr>
          <p:cNvPr id="9220" name="Picture 3" descr="Judge with Gav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26" y="152400"/>
            <a:ext cx="17240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629400" cy="2011362"/>
          </a:xfrm>
        </p:spPr>
        <p:txBody>
          <a:bodyPr/>
          <a:lstStyle/>
          <a:p>
            <a:pPr eaLnBrk="1" hangingPunct="1"/>
            <a:r>
              <a:rPr lang="en-US" dirty="0">
                <a:ea typeface="HY견고딕"/>
              </a:rPr>
              <a:t>Example: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94" y="1676400"/>
            <a:ext cx="6183008" cy="4724400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cs typeface="+mn-cs"/>
              </a:rPr>
              <a:t>The Governor requested having prayer in front of the Capitol for relief from the drought. If we say “Amen” to the prayer are we now having fellowship with that person?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>
              <a:cs typeface="+mn-cs"/>
            </a:endParaRPr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400" y="152400"/>
            <a:ext cx="3973206" cy="3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970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HY견고딕"/>
              </a:rPr>
              <a:t>Prayer Is a dialogue between the individual and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HY중고딕"/>
              </a:rPr>
              <a:t>If </a:t>
            </a:r>
            <a:r>
              <a:rPr lang="en-US" sz="4000" dirty="0">
                <a:ea typeface="HY중고딕"/>
              </a:rPr>
              <a:t>you were </a:t>
            </a:r>
            <a:r>
              <a:rPr lang="en-US" sz="4000" u="sng" dirty="0">
                <a:ea typeface="HY중고딕"/>
              </a:rPr>
              <a:t>not</a:t>
            </a:r>
            <a:r>
              <a:rPr lang="en-US" sz="4000" dirty="0">
                <a:ea typeface="HY중고딕"/>
              </a:rPr>
              <a:t> in tune with the prayers that we just had you were </a:t>
            </a:r>
            <a:r>
              <a:rPr lang="en-US" sz="4000" u="sng" dirty="0">
                <a:ea typeface="HY중고딕"/>
              </a:rPr>
              <a:t>not</a:t>
            </a:r>
            <a:r>
              <a:rPr lang="en-US" sz="4000" dirty="0">
                <a:ea typeface="HY중고딕"/>
              </a:rPr>
              <a:t> in fellowship with God. </a:t>
            </a:r>
          </a:p>
          <a:p>
            <a:pPr eaLnBrk="1" hangingPunct="1"/>
            <a:r>
              <a:rPr lang="en-US" sz="4000" dirty="0">
                <a:ea typeface="HY중고딕"/>
              </a:rPr>
              <a:t>Saying “Amen” doesn’t validate a prayer that is not heartfelt. </a:t>
            </a:r>
          </a:p>
          <a:p>
            <a:pPr eaLnBrk="1" hangingPunct="1"/>
            <a:endParaRPr lang="en-US" dirty="0">
              <a:ea typeface="HY중고딕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495" y="4343400"/>
            <a:ext cx="3289363" cy="2468564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10668000" cy="1143000"/>
          </a:xfrm>
        </p:spPr>
        <p:txBody>
          <a:bodyPr/>
          <a:lstStyle/>
          <a:p>
            <a:pPr eaLnBrk="1" hangingPunct="1"/>
            <a:r>
              <a:rPr lang="en-US" sz="3600" b="1" dirty="0">
                <a:ea typeface="HY견고딕"/>
              </a:rPr>
              <a:t>Private Prayer Is Easy To Do – Public Prayer?</a:t>
            </a:r>
            <a:endParaRPr lang="en-US" sz="3600" dirty="0">
              <a:ea typeface="HY견고딕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590800" y="914400"/>
            <a:ext cx="8458200" cy="5791200"/>
          </a:xfrm>
        </p:spPr>
        <p:txBody>
          <a:bodyPr/>
          <a:lstStyle/>
          <a:p>
            <a:pPr eaLnBrk="1" hangingPunct="1"/>
            <a:r>
              <a:rPr lang="en-US" sz="4400" i="1" dirty="0">
                <a:ea typeface="HY중고딕"/>
              </a:rPr>
              <a:t>[Matthew 6:5 – 6] </a:t>
            </a:r>
          </a:p>
          <a:p>
            <a:pPr eaLnBrk="1" hangingPunct="1"/>
            <a:endParaRPr lang="en-US" sz="4000" i="1" dirty="0">
              <a:ea typeface="HY중고딕"/>
            </a:endParaRPr>
          </a:p>
          <a:p>
            <a:pPr eaLnBrk="1" hangingPunct="1"/>
            <a:endParaRPr lang="en-US" sz="2800" i="1" dirty="0">
              <a:ea typeface="HY중고딕"/>
            </a:endParaRPr>
          </a:p>
          <a:p>
            <a:pPr eaLnBrk="1" hangingPunct="1"/>
            <a:endParaRPr lang="en-US" sz="2800" i="1" dirty="0">
              <a:ea typeface="HY중고딕"/>
            </a:endParaRPr>
          </a:p>
          <a:p>
            <a:pPr eaLnBrk="1" hangingPunct="1"/>
            <a:endParaRPr lang="en-US" sz="2800" i="1" dirty="0">
              <a:ea typeface="HY중고딕"/>
            </a:endParaRPr>
          </a:p>
          <a:p>
            <a:pPr eaLnBrk="1" hangingPunct="1"/>
            <a:endParaRPr lang="en-US" sz="2800" i="1" dirty="0">
              <a:ea typeface="HY중고딕"/>
            </a:endParaRPr>
          </a:p>
          <a:p>
            <a:pPr eaLnBrk="1" hangingPunct="1"/>
            <a:endParaRPr lang="en-US" sz="2800" i="1" dirty="0">
              <a:ea typeface="HY중고딕"/>
            </a:endParaRPr>
          </a:p>
          <a:p>
            <a:pPr eaLnBrk="1" hangingPunct="1"/>
            <a:endParaRPr lang="en-US" sz="2800" i="1" dirty="0">
              <a:ea typeface="HY중고딕"/>
            </a:endParaRPr>
          </a:p>
          <a:p>
            <a:pPr eaLnBrk="1" hangingPunct="1"/>
            <a:endParaRPr lang="en-US" sz="2800" i="1" dirty="0">
              <a:ea typeface="HY중고딕"/>
            </a:endParaRPr>
          </a:p>
          <a:p>
            <a:pPr eaLnBrk="1" hangingPunct="1"/>
            <a:r>
              <a:rPr lang="en-US" sz="2800" i="1" dirty="0">
                <a:ea typeface="HY중고딕"/>
              </a:rPr>
              <a:t>“Pray without ceasing” </a:t>
            </a:r>
            <a:r>
              <a:rPr lang="en-US" sz="2000" i="1" dirty="0">
                <a:ea typeface="HY중고딕"/>
              </a:rPr>
              <a:t>[1 Thessalonians 5:17]</a:t>
            </a:r>
            <a:br>
              <a:rPr lang="en-US" dirty="0">
                <a:ea typeface="HY중고딕"/>
              </a:rPr>
            </a:br>
            <a:br>
              <a:rPr lang="en-US" dirty="0">
                <a:ea typeface="HY중고딕"/>
              </a:rPr>
            </a:br>
            <a:endParaRPr lang="en-US" dirty="0">
              <a:ea typeface="HY중고딕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" b="6000"/>
          <a:stretch/>
        </p:blipFill>
        <p:spPr>
          <a:xfrm>
            <a:off x="3463148" y="1676400"/>
            <a:ext cx="6138052" cy="4371037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pPr algn="ctr" eaLnBrk="1" hangingPunct="1"/>
            <a:r>
              <a:rPr lang="en-US" sz="3600" b="1" dirty="0">
                <a:ea typeface="HY견고딕"/>
              </a:rPr>
              <a:t>Public Prayer Is Harder To Handle</a:t>
            </a:r>
            <a:endParaRPr lang="en-US" sz="3600" dirty="0">
              <a:ea typeface="HY견고딕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66801"/>
            <a:ext cx="8229600" cy="5059363"/>
          </a:xfrm>
        </p:spPr>
        <p:txBody>
          <a:bodyPr/>
          <a:lstStyle/>
          <a:p>
            <a:pPr eaLnBrk="1" hangingPunct="1"/>
            <a:r>
              <a:rPr lang="en-US" sz="3600" b="1" dirty="0">
                <a:latin typeface="Times New Roman" pitchFamily="18" charset="0"/>
                <a:ea typeface="HY중고딕"/>
                <a:cs typeface="Times New Roman" pitchFamily="18" charset="0"/>
              </a:rPr>
              <a:t>Prayers, Singing, and taking the Lord’s Supper are done communally --</a:t>
            </a:r>
          </a:p>
          <a:p>
            <a:pPr eaLnBrk="1" hangingPunct="1"/>
            <a:r>
              <a:rPr lang="en-US" sz="3600" b="1" dirty="0">
                <a:latin typeface="Times New Roman" pitchFamily="18" charset="0"/>
                <a:ea typeface="HY중고딕"/>
                <a:cs typeface="Times New Roman" pitchFamily="18" charset="0"/>
              </a:rPr>
              <a:t>However, they are still observed </a:t>
            </a:r>
            <a:r>
              <a:rPr lang="en-US" sz="3600" b="1" u="sng" dirty="0">
                <a:latin typeface="Times New Roman" pitchFamily="18" charset="0"/>
                <a:ea typeface="HY중고딕"/>
                <a:cs typeface="Times New Roman" pitchFamily="18" charset="0"/>
              </a:rPr>
              <a:t>individually</a:t>
            </a:r>
          </a:p>
          <a:p>
            <a:pPr marL="36512" indent="0" algn="ctr" eaLnBrk="1" hangingPunct="1">
              <a:buNone/>
            </a:pPr>
            <a:r>
              <a:rPr lang="en-US" sz="4800" b="1" i="1" dirty="0">
                <a:latin typeface="Times New Roman" pitchFamily="18" charset="0"/>
                <a:ea typeface="HY중고딕"/>
                <a:cs typeface="Times New Roman" pitchFamily="18" charset="0"/>
              </a:rPr>
              <a:t>1 Corinthians 11:26-29</a:t>
            </a:r>
          </a:p>
          <a:p>
            <a:pPr marL="36512" indent="0" algn="ctr" eaLnBrk="1" hangingPunct="1">
              <a:buNone/>
            </a:pPr>
            <a:r>
              <a:rPr lang="en-US" sz="4800" b="1" i="1" dirty="0">
                <a:latin typeface="Times New Roman" pitchFamily="18" charset="0"/>
                <a:ea typeface="HY중고딕"/>
                <a:cs typeface="Times New Roman" pitchFamily="18" charset="0"/>
              </a:rPr>
              <a:t>2 Corinthians 5:10</a:t>
            </a:r>
          </a:p>
          <a:p>
            <a:pPr marL="36512" indent="0" algn="ctr" eaLnBrk="1" hangingPunct="1">
              <a:buNone/>
            </a:pPr>
            <a:r>
              <a:rPr lang="en-US" sz="4800" b="1" i="1" dirty="0">
                <a:latin typeface="Times New Roman" pitchFamily="18" charset="0"/>
                <a:ea typeface="HY중고딕"/>
                <a:cs typeface="Times New Roman" pitchFamily="18" charset="0"/>
              </a:rPr>
              <a:t>Galatians 6:5</a:t>
            </a:r>
            <a:br>
              <a:rPr lang="en-US" sz="2800" dirty="0">
                <a:ea typeface="HY중고딕"/>
              </a:rPr>
            </a:br>
            <a:br>
              <a:rPr lang="en-US" dirty="0">
                <a:ea typeface="HY중고딕"/>
              </a:rPr>
            </a:br>
            <a:br>
              <a:rPr lang="en-US" dirty="0">
                <a:ea typeface="HY중고딕"/>
              </a:rPr>
            </a:br>
            <a:endParaRPr lang="en-US" dirty="0">
              <a:ea typeface="HY중고딕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dirty="0">
                <a:ea typeface="HY견고딕"/>
              </a:rPr>
              <a:t>Public Prayer Is For God To Judge</a:t>
            </a:r>
            <a:endParaRPr lang="en-US" sz="3200" dirty="0">
              <a:ea typeface="HY견고딕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66801"/>
            <a:ext cx="8229600" cy="5059363"/>
          </a:xfrm>
        </p:spPr>
        <p:txBody>
          <a:bodyPr/>
          <a:lstStyle/>
          <a:p>
            <a:pPr eaLnBrk="1" hangingPunct="1"/>
            <a:r>
              <a:rPr lang="en-US" sz="2800" b="1" i="1" dirty="0">
                <a:latin typeface="Times New Roman" pitchFamily="18" charset="0"/>
                <a:ea typeface="HY중고딕"/>
                <a:cs typeface="Times New Roman" pitchFamily="18" charset="0"/>
              </a:rPr>
              <a:t>[Matthew 23:14] Woe to you, scribes and Pharisees, hypocrites! For you devour widows’ houses, and for </a:t>
            </a:r>
            <a:r>
              <a:rPr lang="en-US" sz="2800" b="1" i="1" u="sng" dirty="0">
                <a:latin typeface="Times New Roman" pitchFamily="18" charset="0"/>
                <a:ea typeface="HY중고딕"/>
                <a:cs typeface="Times New Roman" pitchFamily="18" charset="0"/>
              </a:rPr>
              <a:t>a pretense make long prayers.</a:t>
            </a:r>
            <a:r>
              <a:rPr lang="en-US" sz="2800" b="1" i="1" dirty="0">
                <a:latin typeface="Times New Roman" pitchFamily="18" charset="0"/>
                <a:ea typeface="HY중고딕"/>
                <a:cs typeface="Times New Roman" pitchFamily="18" charset="0"/>
              </a:rPr>
              <a:t> Therefore you will receive greater condemnation. </a:t>
            </a:r>
          </a:p>
          <a:p>
            <a:pPr eaLnBrk="1" hangingPunct="1"/>
            <a:r>
              <a:rPr lang="en-US" sz="2800" dirty="0">
                <a:ea typeface="HY중고딕"/>
              </a:rPr>
              <a:t>Did that mean the others who may have been trying hard to pray at the same time were deemed as hypocrites as well?</a:t>
            </a:r>
          </a:p>
          <a:p>
            <a:pPr eaLnBrk="1" hangingPunct="1"/>
            <a:r>
              <a:rPr lang="en-US" sz="2800" dirty="0">
                <a:ea typeface="HY중고딕"/>
              </a:rPr>
              <a:t>God knows the heart of the one doing the praying and judges accordingly.</a:t>
            </a:r>
            <a:br>
              <a:rPr lang="en-US" sz="2800" dirty="0">
                <a:ea typeface="HY중고딕"/>
              </a:rPr>
            </a:br>
            <a:br>
              <a:rPr lang="en-US" sz="2800" dirty="0">
                <a:ea typeface="HY중고딕"/>
              </a:rPr>
            </a:br>
            <a:br>
              <a:rPr lang="en-US" dirty="0">
                <a:ea typeface="HY중고딕"/>
              </a:rPr>
            </a:br>
            <a:br>
              <a:rPr lang="en-US" dirty="0">
                <a:ea typeface="HY중고딕"/>
              </a:rPr>
            </a:br>
            <a:endParaRPr lang="en-US" dirty="0"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429410404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38527" y="122382"/>
            <a:ext cx="8382000" cy="1143000"/>
          </a:xfrm>
        </p:spPr>
        <p:txBody>
          <a:bodyPr/>
          <a:lstStyle/>
          <a:p>
            <a:pPr eaLnBrk="1" hangingPunct="1"/>
            <a:r>
              <a:rPr lang="en-US" sz="4000" b="1" dirty="0">
                <a:ea typeface="HY견고딕"/>
              </a:rPr>
              <a:t>1 John 3:20-22 –</a:t>
            </a:r>
            <a:r>
              <a:rPr lang="en-US" sz="3200" b="1" dirty="0">
                <a:ea typeface="HY견고딕"/>
              </a:rPr>
              <a:t> Value of Self Examination</a:t>
            </a:r>
            <a:endParaRPr lang="en-US" sz="3200" dirty="0">
              <a:ea typeface="HY견고딕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200" y="1228437"/>
            <a:ext cx="8533000" cy="5334000"/>
          </a:xfrm>
        </p:spPr>
        <p:txBody>
          <a:bodyPr/>
          <a:lstStyle/>
          <a:p>
            <a:pPr eaLnBrk="1" hangingPunct="1"/>
            <a:r>
              <a:rPr lang="en-US" b="1" i="1" dirty="0">
                <a:latin typeface="Times New Roman" pitchFamily="18" charset="0"/>
                <a:ea typeface="HY중고딕"/>
                <a:cs typeface="Times New Roman" pitchFamily="18" charset="0"/>
              </a:rPr>
              <a:t>For if our heart condemns us, God is greater than our heart, and knows all things.  </a:t>
            </a:r>
            <a:r>
              <a:rPr lang="en-US" b="1" i="1" baseline="30000" dirty="0">
                <a:latin typeface="Times New Roman" pitchFamily="18" charset="0"/>
                <a:ea typeface="HY중고딕"/>
                <a:cs typeface="Times New Roman" pitchFamily="18" charset="0"/>
              </a:rPr>
              <a:t>21</a:t>
            </a:r>
            <a:r>
              <a:rPr lang="en-US" b="1" i="1" dirty="0">
                <a:latin typeface="Times New Roman" pitchFamily="18" charset="0"/>
                <a:ea typeface="HY중고딕"/>
                <a:cs typeface="Times New Roman" pitchFamily="18" charset="0"/>
              </a:rPr>
              <a:t>Beloved, if our heart does not condemn us, we have confidence toward God.  </a:t>
            </a:r>
            <a:r>
              <a:rPr lang="en-US" b="1" i="1" baseline="30000" dirty="0">
                <a:latin typeface="Times New Roman" pitchFamily="18" charset="0"/>
                <a:ea typeface="HY중고딕"/>
                <a:cs typeface="Times New Roman" pitchFamily="18" charset="0"/>
              </a:rPr>
              <a:t>22</a:t>
            </a:r>
            <a:r>
              <a:rPr lang="en-US" b="1" i="1" dirty="0">
                <a:latin typeface="Times New Roman" pitchFamily="18" charset="0"/>
                <a:ea typeface="HY중고딕"/>
                <a:cs typeface="Times New Roman" pitchFamily="18" charset="0"/>
              </a:rPr>
              <a:t>And whatever we ask we receive from Him, because we keep His commandments and do those things that are pleasing in His sight. </a:t>
            </a:r>
          </a:p>
          <a:p>
            <a:pPr eaLnBrk="1" hangingPunct="1"/>
            <a:r>
              <a:rPr lang="en-US" sz="4400" b="1" i="1" dirty="0">
                <a:solidFill>
                  <a:srgbClr val="FF0000"/>
                </a:solidFill>
                <a:ea typeface="HY중고딕"/>
              </a:rPr>
              <a:t>On top of this God helps us in our prayers……</a:t>
            </a:r>
            <a:endParaRPr lang="en-US" dirty="0">
              <a:solidFill>
                <a:srgbClr val="FF0000"/>
              </a:solidFill>
              <a:ea typeface="HY중고딕"/>
            </a:endParaRPr>
          </a:p>
          <a:p>
            <a:pPr eaLnBrk="1" hangingPunct="1"/>
            <a:endParaRPr lang="en-US" dirty="0">
              <a:ea typeface="HY중고딕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85674B-AA10-64CA-05FF-0EE9809C65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1" y="4326614"/>
            <a:ext cx="3581400" cy="254755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580</TotalTime>
  <Words>958</Words>
  <Application>Microsoft Office PowerPoint</Application>
  <PresentationFormat>Widescreen</PresentationFormat>
  <Paragraphs>76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Times New Roman</vt:lpstr>
      <vt:lpstr>Arial</vt:lpstr>
      <vt:lpstr>HY중고딕</vt:lpstr>
      <vt:lpstr>Gulim</vt:lpstr>
      <vt:lpstr>HY견고딕</vt:lpstr>
      <vt:lpstr>Wingdings 2</vt:lpstr>
      <vt:lpstr>Franklin Gothic Book</vt:lpstr>
      <vt:lpstr>Gulim</vt:lpstr>
      <vt:lpstr>Technic</vt:lpstr>
      <vt:lpstr>Who Do We Fellowship? in?</vt:lpstr>
      <vt:lpstr>Are we the Judge?</vt:lpstr>
      <vt:lpstr>How Can We Determine Who is IN and who is OUT of fellowship in prayer?</vt:lpstr>
      <vt:lpstr>Example:</vt:lpstr>
      <vt:lpstr>Prayer Is a dialogue between the individual and God</vt:lpstr>
      <vt:lpstr>Private Prayer Is Easy To Do – Public Prayer?</vt:lpstr>
      <vt:lpstr>Public Prayer Is Harder To Handle</vt:lpstr>
      <vt:lpstr>Public Prayer Is For God To Judge</vt:lpstr>
      <vt:lpstr>1 John 3:20-22 – Value of Self Examination</vt:lpstr>
      <vt:lpstr>Romans 8:26-27</vt:lpstr>
      <vt:lpstr>Luke 18:9-14</vt:lpstr>
      <vt:lpstr>James 5:13-16</vt:lpstr>
      <vt:lpstr>In Regard to Fellowship ---</vt:lpstr>
      <vt:lpstr>John 9:31 [ex. Cornelius in Acts 10]</vt:lpstr>
      <vt:lpstr>Philippians 1:15 - 16</vt:lpstr>
      <vt:lpstr>Can You Say “Amen” To These Statements?</vt:lpstr>
      <vt:lpstr>What if these were uttered by a denominational preacher?</vt:lpstr>
      <vt:lpstr>The Truth is still the Truth no matter who speaks it – regardless of their motives. Philippians 1:15 - 18</vt:lpstr>
      <vt:lpstr>How Will You Be Judged?</vt:lpstr>
      <vt:lpstr>Are You In Fellowship When You Pray? If not – Get Right Now!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Sinned?</dc:title>
  <dc:creator>WMaxx</dc:creator>
  <cp:lastModifiedBy>Bill McIlvain</cp:lastModifiedBy>
  <cp:revision>56</cp:revision>
  <dcterms:created xsi:type="dcterms:W3CDTF">2007-09-09T02:50:19Z</dcterms:created>
  <dcterms:modified xsi:type="dcterms:W3CDTF">2024-02-03T23:08:28Z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TC300006631033</vt:lpwstr>
  </property>
</Properties>
</file>