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963168" y="2688336"/>
            <a:ext cx="103632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963168" y="1133856"/>
            <a:ext cx="103632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20751" y="491696"/>
            <a:ext cx="10350500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36320" y="795997"/>
            <a:ext cx="1011936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036320" y="3948552"/>
            <a:ext cx="1011936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1016000" y="5958840"/>
            <a:ext cx="2844800" cy="365760"/>
          </a:xfrm>
        </p:spPr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5958840"/>
            <a:ext cx="38608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331200" y="5958840"/>
            <a:ext cx="2844800" cy="365760"/>
          </a:xfrm>
        </p:spPr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661160" y="2633002"/>
            <a:ext cx="5760720" cy="12192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133600" y="547468"/>
            <a:ext cx="451104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2133600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38461" y="547468"/>
            <a:ext cx="451104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838461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524001" y="2736165"/>
            <a:ext cx="5486400" cy="12192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454400" y="602566"/>
            <a:ext cx="79248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231337" y="2736166"/>
            <a:ext cx="5486400" cy="12192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21083" y="794822"/>
            <a:ext cx="5280068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036971" y="3501743"/>
            <a:ext cx="42672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03384" y="821203"/>
            <a:ext cx="6067865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7036971" y="1600201"/>
            <a:ext cx="42672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28600"/>
            <a:ext cx="112776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609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595E2BD-AB5D-40BE-A001-237F6668CB01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4165600" y="6214404"/>
            <a:ext cx="38608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8737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59BBAA4-EF99-4C1A-8A3E-F01A04546B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"/>
  </p:transition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ty-tomb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0" y="76200"/>
            <a:ext cx="5334000" cy="2036064"/>
          </a:xfrm>
        </p:spPr>
        <p:txBody>
          <a:bodyPr/>
          <a:lstStyle/>
          <a:p>
            <a:pPr hangingPunct="0"/>
            <a:r>
              <a:rPr sz="6600" dirty="0"/>
              <a:t>Easter Celebrations</a:t>
            </a:r>
            <a:br>
              <a:rPr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4876800" cy="661416"/>
          </a:xfrm>
        </p:spPr>
        <p:txBody>
          <a:bodyPr>
            <a:normAutofit/>
          </a:bodyPr>
          <a:lstStyle/>
          <a:p>
            <a:r>
              <a:rPr sz="2800" b="1" dirty="0"/>
              <a:t>Text - Galatians 4:1-11</a:t>
            </a:r>
            <a:endParaRPr lang="en-US" sz="2800" b="1" dirty="0"/>
          </a:p>
        </p:txBody>
      </p:sp>
    </p:spTree>
  </p:cSld>
  <p:clrMapOvr>
    <a:masterClrMapping/>
  </p:clrMapOvr>
  <p:transition spd="med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/>
          </a:bodyPr>
          <a:lstStyle/>
          <a:p>
            <a:r>
              <a:rPr sz="3600" u="sng" cap="all"/>
              <a:t>T</a:t>
            </a:r>
            <a:r>
              <a:rPr lang="en-US" sz="3600" u="sng" cap="all" dirty="0"/>
              <a:t>h</a:t>
            </a:r>
            <a:r>
              <a:rPr sz="3600" u="sng" cap="all"/>
              <a:t>e Greatest Religious Event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181600"/>
          </a:xfrm>
        </p:spPr>
        <p:txBody>
          <a:bodyPr>
            <a:normAutofit fontScale="85000" lnSpcReduction="20000"/>
          </a:bodyPr>
          <a:lstStyle/>
          <a:p>
            <a:pPr hangingPunct="0"/>
            <a:r>
              <a:rPr lang="en-US" dirty="0"/>
              <a:t>So for that reason it is all right to forget God the rest of the year as long as you remember this one particular day!</a:t>
            </a:r>
          </a:p>
          <a:p>
            <a:pPr hangingPunct="0"/>
            <a:r>
              <a:rPr lang="en-US" dirty="0"/>
              <a:t>Does that even sound logical to you?</a:t>
            </a:r>
          </a:p>
          <a:p>
            <a:br>
              <a:rPr lang="en-US" dirty="0"/>
            </a:br>
            <a:r>
              <a:rPr lang="en-US" sz="3400" b="1" i="1" dirty="0"/>
              <a:t>1 Corinthians 11:23-26 </a:t>
            </a:r>
            <a:r>
              <a:rPr lang="en-US" sz="3400" dirty="0"/>
              <a:t>For I received from the Lord that which I also delivered to you: that the Lord Jesus on the </a:t>
            </a:r>
            <a:r>
              <a:rPr lang="en-US" sz="3400" i="1" dirty="0"/>
              <a:t>same</a:t>
            </a:r>
            <a:r>
              <a:rPr lang="en-US" sz="3400" dirty="0"/>
              <a:t> night in which He was betrayed took bread;  </a:t>
            </a:r>
            <a:r>
              <a:rPr lang="en-US" sz="3400" baseline="30000" dirty="0"/>
              <a:t>24</a:t>
            </a:r>
            <a:r>
              <a:rPr lang="en-US" sz="3400" dirty="0"/>
              <a:t>and when He had given thanks, He broke </a:t>
            </a:r>
            <a:r>
              <a:rPr lang="en-US" sz="3400" i="1" dirty="0"/>
              <a:t>it</a:t>
            </a:r>
            <a:r>
              <a:rPr lang="en-US" sz="3400" dirty="0"/>
              <a:t> and said, </a:t>
            </a:r>
            <a:r>
              <a:rPr lang="en-US" sz="3400" dirty="0">
                <a:solidFill>
                  <a:srgbClr val="FF0000"/>
                </a:solidFill>
              </a:rPr>
              <a:t>“Take, eat; this is My body which is broken for you; do this in remembrance of Me.”  </a:t>
            </a:r>
            <a:r>
              <a:rPr lang="en-US" sz="3400" baseline="30000" dirty="0"/>
              <a:t>25</a:t>
            </a:r>
            <a:r>
              <a:rPr lang="en-US" sz="3400" dirty="0"/>
              <a:t>In the same manner </a:t>
            </a:r>
            <a:r>
              <a:rPr lang="en-US" sz="3400" i="1" dirty="0"/>
              <a:t>He</a:t>
            </a:r>
            <a:r>
              <a:rPr lang="en-US" sz="3400" dirty="0"/>
              <a:t> also </a:t>
            </a:r>
            <a:r>
              <a:rPr lang="en-US" sz="3400" i="1" dirty="0"/>
              <a:t>took</a:t>
            </a:r>
            <a:r>
              <a:rPr lang="en-US" sz="3400" dirty="0"/>
              <a:t> the cup after supper, saying, </a:t>
            </a:r>
            <a:r>
              <a:rPr lang="en-US" sz="3400" dirty="0">
                <a:solidFill>
                  <a:srgbClr val="FF0000"/>
                </a:solidFill>
              </a:rPr>
              <a:t>“This cup is the new covenant in My blood. This do, as often as you drink </a:t>
            </a:r>
            <a:r>
              <a:rPr lang="en-US" sz="3400" i="1" dirty="0">
                <a:solidFill>
                  <a:srgbClr val="FF0000"/>
                </a:solidFill>
              </a:rPr>
              <a:t>it,</a:t>
            </a:r>
            <a:r>
              <a:rPr lang="en-US" sz="3400" dirty="0">
                <a:solidFill>
                  <a:srgbClr val="FF0000"/>
                </a:solidFill>
              </a:rPr>
              <a:t> in remembrance of Me.”  </a:t>
            </a:r>
            <a:r>
              <a:rPr lang="en-US" sz="3400" baseline="30000" dirty="0"/>
              <a:t>26</a:t>
            </a:r>
            <a:r>
              <a:rPr lang="en-US" sz="3400" dirty="0"/>
              <a:t>For as </a:t>
            </a:r>
            <a:r>
              <a:rPr lang="en-US" sz="3400" b="1" u="sng" dirty="0"/>
              <a:t>often as you eat this bread and drink this cup</a:t>
            </a:r>
            <a:r>
              <a:rPr lang="en-US" sz="3400" dirty="0"/>
              <a:t>, you proclaim the Lord’s death till He comes.</a:t>
            </a:r>
          </a:p>
          <a:p>
            <a:endParaRPr lang="en-US" sz="3400" dirty="0"/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Current Religious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LENT/ASH-WEDNESDAY is the first day of Lent.</a:t>
            </a:r>
          </a:p>
          <a:p>
            <a:endParaRPr lang="en-US" dirty="0"/>
          </a:p>
        </p:txBody>
      </p:sp>
      <p:pic>
        <p:nvPicPr>
          <p:cNvPr id="4" name="Picture 3" descr="ash wednes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209800"/>
            <a:ext cx="4181475" cy="3429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Current Religious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LENT/ASH-WEDNESDAY is the first day of Lent.</a:t>
            </a:r>
          </a:p>
          <a:p>
            <a:pPr hangingPunct="0"/>
            <a:r>
              <a:rPr lang="en-US" dirty="0"/>
              <a:t>PALM-SUNDAY is the last Sunday before Easter reflecting Jesus' triumphal entry into Jerusalem [John 12:12-15]</a:t>
            </a:r>
          </a:p>
          <a:p>
            <a:endParaRPr lang="en-US" dirty="0"/>
          </a:p>
        </p:txBody>
      </p:sp>
      <p:pic>
        <p:nvPicPr>
          <p:cNvPr id="4" name="Picture 3" descr="Palm_Sun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2971799"/>
            <a:ext cx="3200401" cy="365760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 washin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14600"/>
            <a:ext cx="3078114" cy="407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Current Religious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LENT/ASH-WEDNESDAY is the first day of Lent.</a:t>
            </a:r>
          </a:p>
          <a:p>
            <a:pPr hangingPunct="0"/>
            <a:r>
              <a:rPr lang="en-US" sz="1400" dirty="0"/>
              <a:t>PALM-SUNDAY</a:t>
            </a:r>
            <a:endParaRPr lang="en-US" dirty="0"/>
          </a:p>
          <a:p>
            <a:pPr hangingPunct="0"/>
            <a:r>
              <a:rPr lang="en-US" dirty="0"/>
              <a:t>MAUNDAY-THURSDAY [foot washing]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Current Religious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LENT/ASH-WEDNESDAY is the first day of Lent.</a:t>
            </a:r>
          </a:p>
          <a:p>
            <a:pPr hangingPunct="0"/>
            <a:r>
              <a:rPr lang="en-US" sz="1400" dirty="0"/>
              <a:t>PALM-SUNDAY</a:t>
            </a:r>
            <a:endParaRPr lang="en-US" dirty="0"/>
          </a:p>
          <a:p>
            <a:pPr hangingPunct="0"/>
            <a:r>
              <a:rPr lang="en-US" sz="1400" dirty="0"/>
              <a:t>MAUNDAY-THURSDAY [foot washing]</a:t>
            </a:r>
          </a:p>
          <a:p>
            <a:pPr hangingPunct="0"/>
            <a:r>
              <a:rPr lang="en-US" dirty="0"/>
              <a:t>GOOD FRIDAY</a:t>
            </a:r>
          </a:p>
          <a:p>
            <a:endParaRPr lang="en-US" dirty="0"/>
          </a:p>
        </p:txBody>
      </p:sp>
      <p:pic>
        <p:nvPicPr>
          <p:cNvPr id="7" name="Picture 6" descr="good friday proc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86200"/>
            <a:ext cx="3810000" cy="2857500"/>
          </a:xfrm>
          <a:prstGeom prst="rect">
            <a:avLst/>
          </a:prstGeom>
        </p:spPr>
      </p:pic>
      <p:pic>
        <p:nvPicPr>
          <p:cNvPr id="5" name="Picture 4" descr="good friday nail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429000"/>
            <a:ext cx="4572000" cy="3200400"/>
          </a:xfrm>
          <a:prstGeom prst="rect">
            <a:avLst/>
          </a:prstGeom>
        </p:spPr>
      </p:pic>
      <p:pic>
        <p:nvPicPr>
          <p:cNvPr id="8" name="Picture 7" descr="good-friday wi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743201"/>
            <a:ext cx="2857500" cy="2600325"/>
          </a:xfrm>
          <a:prstGeom prst="rect">
            <a:avLst/>
          </a:prstGeom>
        </p:spPr>
      </p:pic>
      <p:pic>
        <p:nvPicPr>
          <p:cNvPr id="6" name="Picture 5" descr="good friday procession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667000"/>
            <a:ext cx="1524000" cy="1905000"/>
          </a:xfrm>
          <a:prstGeom prst="rect">
            <a:avLst/>
          </a:prstGeom>
        </p:spPr>
      </p:pic>
      <p:pic>
        <p:nvPicPr>
          <p:cNvPr id="4" name="Picture 3" descr="good friday nail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295400"/>
            <a:ext cx="3962400" cy="28575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Current Religious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r>
              <a:rPr lang="en-US" sz="1400" dirty="0"/>
              <a:t>LENT/ASH-WEDNESDAY is the first day of Lent.</a:t>
            </a:r>
          </a:p>
          <a:p>
            <a:pPr hangingPunct="0"/>
            <a:r>
              <a:rPr lang="en-US" sz="1400" dirty="0"/>
              <a:t>PALM-SUNDAY</a:t>
            </a:r>
            <a:endParaRPr lang="en-US" dirty="0"/>
          </a:p>
          <a:p>
            <a:pPr hangingPunct="0"/>
            <a:r>
              <a:rPr lang="en-US" sz="1400" dirty="0"/>
              <a:t>MAUNDAY-THURSDAY [foot washing]</a:t>
            </a:r>
          </a:p>
          <a:p>
            <a:pPr hangingPunct="0"/>
            <a:r>
              <a:rPr lang="en-US" sz="1400" dirty="0"/>
              <a:t>GOOD FRIDAY</a:t>
            </a:r>
          </a:p>
          <a:p>
            <a:pPr hangingPunct="0"/>
            <a:r>
              <a:rPr lang="en-US" dirty="0"/>
              <a:t>HOLY SATURDAY [the Easter Vigil]</a:t>
            </a:r>
          </a:p>
          <a:p>
            <a:endParaRPr lang="en-US" dirty="0"/>
          </a:p>
        </p:txBody>
      </p:sp>
      <p:pic>
        <p:nvPicPr>
          <p:cNvPr id="4" name="Picture 3" descr="paschal candle.jpg"/>
          <p:cNvPicPr>
            <a:picLocks noChangeAspect="1"/>
          </p:cNvPicPr>
          <p:nvPr/>
        </p:nvPicPr>
        <p:blipFill>
          <a:blip r:embed="rId2"/>
          <a:srcRect l="2165" t="8499" r="3377" b="5099"/>
          <a:stretch>
            <a:fillRect/>
          </a:stretch>
        </p:blipFill>
        <p:spPr>
          <a:xfrm>
            <a:off x="6172200" y="1295400"/>
            <a:ext cx="3857672" cy="5394032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18276"/>
          </a:xfrm>
        </p:spPr>
        <p:txBody>
          <a:bodyPr/>
          <a:lstStyle/>
          <a:p>
            <a:r>
              <a:rPr dirty="0"/>
              <a:t>Non-Religious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EASTER PARADE</a:t>
            </a:r>
          </a:p>
          <a:p>
            <a:pPr hangingPunct="0"/>
            <a:r>
              <a:rPr lang="en-US" dirty="0"/>
              <a:t>EASTER EGGS HUNT </a:t>
            </a:r>
          </a:p>
          <a:p>
            <a:pPr hangingPunct="0"/>
            <a:r>
              <a:rPr lang="en-US" dirty="0"/>
              <a:t>LENTEN PRETZELS</a:t>
            </a:r>
          </a:p>
          <a:p>
            <a:r>
              <a:rPr lang="en-US" dirty="0"/>
              <a:t>HOT CROSS BUNS</a:t>
            </a:r>
          </a:p>
        </p:txBody>
      </p:sp>
      <p:pic>
        <p:nvPicPr>
          <p:cNvPr id="4" name="Picture 3" descr="easter egg hunt at church.jpg"/>
          <p:cNvPicPr>
            <a:picLocks noChangeAspect="1"/>
          </p:cNvPicPr>
          <p:nvPr/>
        </p:nvPicPr>
        <p:blipFill>
          <a:blip r:embed="rId2"/>
          <a:srcRect t="-590" r="10000"/>
          <a:stretch>
            <a:fillRect/>
          </a:stretch>
        </p:blipFill>
        <p:spPr>
          <a:xfrm>
            <a:off x="6477001" y="1295400"/>
            <a:ext cx="3722175" cy="2819400"/>
          </a:xfrm>
          <a:prstGeom prst="rect">
            <a:avLst/>
          </a:prstGeom>
        </p:spPr>
      </p:pic>
      <p:pic>
        <p:nvPicPr>
          <p:cNvPr id="5" name="Picture 4" descr="hot_cross_bu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227344"/>
            <a:ext cx="3724274" cy="2275945"/>
          </a:xfrm>
          <a:prstGeom prst="rect">
            <a:avLst/>
          </a:prstGeom>
        </p:spPr>
      </p:pic>
      <p:pic>
        <p:nvPicPr>
          <p:cNvPr id="6" name="Picture 5" descr="easter parade.jpg"/>
          <p:cNvPicPr>
            <a:picLocks noChangeAspect="1"/>
          </p:cNvPicPr>
          <p:nvPr/>
        </p:nvPicPr>
        <p:blipFill>
          <a:blip r:embed="rId4"/>
          <a:srcRect l="1724" t="1163" r="-575" b="5814"/>
          <a:stretch>
            <a:fillRect/>
          </a:stretch>
        </p:blipFill>
        <p:spPr>
          <a:xfrm>
            <a:off x="1981201" y="3352799"/>
            <a:ext cx="3386776" cy="3150489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u="sng" cap="all" dirty="0"/>
              <a:t>where’s the authority?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1049000" cy="5105400"/>
          </a:xfrm>
        </p:spPr>
        <p:txBody>
          <a:bodyPr>
            <a:normAutofit/>
          </a:bodyPr>
          <a:lstStyle/>
          <a:p>
            <a:pPr hangingPunct="0"/>
            <a:r>
              <a:rPr lang="en-US" b="1" i="1" dirty="0"/>
              <a:t>(2 John 1:9-11)  Whoever transgresses and does not abide in the doctrine of Christ does not have God. He who abides in the doctrine of Christ has both the Father and the Son. {10} If anyone comes to you and does not bring this doctrine, do not receive him into your house nor greet him; {11} for he who greets him shares in his evil deeds.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0820400" cy="1371600"/>
          </a:xfrm>
        </p:spPr>
        <p:txBody>
          <a:bodyPr>
            <a:noAutofit/>
          </a:bodyPr>
          <a:lstStyle/>
          <a:p>
            <a:r>
              <a:rPr sz="4400" dirty="0"/>
              <a:t>Christians observe the Death &amp; Resurrection of Jesus Christ every Lord's Day.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1"/>
            <a:ext cx="10439400" cy="3840163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We </a:t>
            </a:r>
            <a:r>
              <a:rPr lang="en-US" b="1" u="sng" dirty="0"/>
              <a:t>can</a:t>
            </a:r>
            <a:r>
              <a:rPr lang="en-US" dirty="0"/>
              <a:t> produce authority for that.  </a:t>
            </a:r>
          </a:p>
          <a:p>
            <a:pPr hangingPunct="0"/>
            <a:r>
              <a:rPr lang="en-US" b="1" i="1" dirty="0"/>
              <a:t>Acts 20:7  ``And upon the first day of the week, when the disciples came together to break bread……'‘</a:t>
            </a:r>
            <a:endParaRPr lang="en-US" dirty="0"/>
          </a:p>
          <a:p>
            <a:pPr hangingPunct="0"/>
            <a:r>
              <a:rPr lang="en-US" b="1" i="1" dirty="0"/>
              <a:t>(1 Corinthians 11:23-26)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677400" cy="1981200"/>
          </a:xfrm>
        </p:spPr>
        <p:txBody>
          <a:bodyPr>
            <a:noAutofit/>
          </a:bodyPr>
          <a:lstStyle/>
          <a:p>
            <a:r>
              <a:rPr sz="4400" dirty="0"/>
              <a:t>There is no authority to celebrate Easter or any other special time or day in a </a:t>
            </a:r>
            <a:r>
              <a:rPr sz="4400" u="sng" dirty="0"/>
              <a:t>religious</a:t>
            </a:r>
            <a:r>
              <a:rPr sz="4400" dirty="0"/>
              <a:t> way.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11125200" cy="33528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dirty="0"/>
              <a:t>Remember our text: </a:t>
            </a:r>
            <a:r>
              <a:rPr lang="en-US" b="1" i="1" dirty="0"/>
              <a:t>Galatians 4:9-11</a:t>
            </a:r>
          </a:p>
          <a:p>
            <a:pPr hangingPunct="0"/>
            <a:r>
              <a:rPr lang="en-US" b="1" i="1" dirty="0"/>
              <a:t>Colossians 2:16,21-22  ``Let no man therefore judge you in meat, or in drink, or in respect of an holyday, or of the new moon, or of the Sabbath days:  21(Touch not; taste not; handle not;  22 Which all are to perish with the using;) after the commandments and doctrines of men?''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ter lilies &amp; 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781426"/>
            <a:ext cx="3171825" cy="307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839200" cy="914400"/>
          </a:xfrm>
        </p:spPr>
        <p:txBody>
          <a:bodyPr>
            <a:noAutofit/>
          </a:bodyPr>
          <a:lstStyle/>
          <a:p>
            <a:r>
              <a:rPr sz="4000" dirty="0"/>
              <a:t>Much-ado about ``Lent'' and ``Easter.''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163" y="1600200"/>
            <a:ext cx="5692651" cy="3124200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Have you stopped to investigate more fully just where all of it came from?</a:t>
            </a:r>
          </a:p>
          <a:p>
            <a:endParaRPr lang="en-US" dirty="0"/>
          </a:p>
        </p:txBody>
      </p:sp>
      <p:pic>
        <p:nvPicPr>
          <p:cNvPr id="4" name="Picture 3" descr="easter lillies &amp; cro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05" y="1178215"/>
            <a:ext cx="1851148" cy="2619375"/>
          </a:xfrm>
          <a:prstGeom prst="rect">
            <a:avLst/>
          </a:prstGeom>
        </p:spPr>
      </p:pic>
      <p:pic>
        <p:nvPicPr>
          <p:cNvPr id="5" name="Picture 4" descr="Easter Lillies in cathedr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618771"/>
            <a:ext cx="4114800" cy="3090041"/>
          </a:xfrm>
          <a:prstGeom prst="rect">
            <a:avLst/>
          </a:prstGeom>
        </p:spPr>
      </p:pic>
      <p:pic>
        <p:nvPicPr>
          <p:cNvPr id="6" name="Picture 5" descr="easter lillies.jpg"/>
          <p:cNvPicPr>
            <a:picLocks noChangeAspect="1"/>
          </p:cNvPicPr>
          <p:nvPr/>
        </p:nvPicPr>
        <p:blipFill>
          <a:blip r:embed="rId5"/>
          <a:srcRect t="7102" r="5858"/>
          <a:stretch>
            <a:fillRect/>
          </a:stretch>
        </p:blipFill>
        <p:spPr>
          <a:xfrm>
            <a:off x="9982201" y="1143000"/>
            <a:ext cx="1600200" cy="232562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304800"/>
            <a:ext cx="5562600" cy="1143000"/>
          </a:xfrm>
        </p:spPr>
        <p:txBody>
          <a:bodyPr>
            <a:normAutofit/>
          </a:bodyPr>
          <a:lstStyle/>
          <a:p>
            <a:r>
              <a:rPr dirty="0"/>
              <a:t>What Can It Hurt?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43200"/>
            <a:ext cx="9829800" cy="3916363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Why can’t the Easter Bunny come and give the kids candy on Sunday like they do everywhere else?</a:t>
            </a:r>
          </a:p>
          <a:p>
            <a:pPr hangingPunct="0"/>
            <a:r>
              <a:rPr lang="en-US" sz="3600" b="1" i="1" dirty="0"/>
              <a:t>II Corinthians 6:17  Wherefore come out from among them, and be separate, says the Lord,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 descr="easter bunny in chu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04800"/>
            <a:ext cx="3525671" cy="23622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6032"/>
            <a:ext cx="5398008" cy="1600200"/>
          </a:xfrm>
        </p:spPr>
        <p:txBody>
          <a:bodyPr>
            <a:normAutofit fontScale="90000"/>
          </a:bodyPr>
          <a:lstStyle/>
          <a:p>
            <a:r>
              <a:rPr dirty="0"/>
              <a:t>Has anyone cheated death and proved it?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1"/>
            <a:ext cx="8153400" cy="4068763"/>
          </a:xfrm>
        </p:spPr>
        <p:txBody>
          <a:bodyPr/>
          <a:lstStyle/>
          <a:p>
            <a:pPr hangingPunct="0"/>
            <a:r>
              <a:rPr lang="en-US" dirty="0"/>
              <a:t>Confucius' tomb   </a:t>
            </a:r>
          </a:p>
          <a:p>
            <a:pPr hangingPunct="0"/>
            <a:r>
              <a:rPr lang="en-US" dirty="0"/>
              <a:t>Buddha's tomb --  </a:t>
            </a:r>
          </a:p>
          <a:p>
            <a:pPr hangingPunct="0"/>
            <a:r>
              <a:rPr lang="en-US" dirty="0"/>
              <a:t>Mohammed's tomb -- </a:t>
            </a:r>
          </a:p>
          <a:p>
            <a:endParaRPr lang="en-US" dirty="0"/>
          </a:p>
        </p:txBody>
      </p:sp>
      <p:pic>
        <p:nvPicPr>
          <p:cNvPr id="4" name="Picture 3" descr="confucius t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1" y="990600"/>
            <a:ext cx="2788851" cy="3714750"/>
          </a:xfrm>
          <a:prstGeom prst="rect">
            <a:avLst/>
          </a:prstGeom>
        </p:spPr>
      </p:pic>
      <p:pic>
        <p:nvPicPr>
          <p:cNvPr id="5" name="Picture 4" descr="buddha t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895600"/>
            <a:ext cx="2794000" cy="3723640"/>
          </a:xfrm>
          <a:prstGeom prst="rect">
            <a:avLst/>
          </a:prstGeom>
        </p:spPr>
      </p:pic>
      <p:pic>
        <p:nvPicPr>
          <p:cNvPr id="6" name="Picture 5" descr="mohammed tomb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505201"/>
            <a:ext cx="4762500" cy="3171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1" y="4876800"/>
            <a:ext cx="29797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Occupied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2209800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Occupied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0" y="3810000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Occupied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562600" y="2133600"/>
            <a:ext cx="1816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Jesus' tomb -- empty!  </a:t>
            </a:r>
            <a:endParaRPr lang="en-US" dirty="0"/>
          </a:p>
        </p:txBody>
      </p:sp>
      <p:pic>
        <p:nvPicPr>
          <p:cNvPr id="4" name="Content Placeholder 3" descr="empty-tomb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692" y="1600201"/>
            <a:ext cx="6603998" cy="4952999"/>
          </a:xfrm>
        </p:spPr>
      </p:pic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h wednes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362200"/>
            <a:ext cx="3623945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8839200" cy="1219200"/>
          </a:xfrm>
        </p:spPr>
        <p:txBody>
          <a:bodyPr>
            <a:noAutofit/>
          </a:bodyPr>
          <a:lstStyle/>
          <a:p>
            <a:r>
              <a:rPr sz="4400" dirty="0"/>
              <a:t>"Times'' and "Days" and "Seasons''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5334000" cy="47244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sz="3200" dirty="0"/>
              <a:t>There are several times and days that are observed.</a:t>
            </a:r>
          </a:p>
          <a:p>
            <a:pPr hangingPunct="0"/>
            <a:r>
              <a:rPr lang="en-US" sz="3200" dirty="0"/>
              <a:t>Where did they come from? </a:t>
            </a:r>
          </a:p>
          <a:p>
            <a:pPr hangingPunct="0"/>
            <a:r>
              <a:rPr lang="en-US" sz="3200" dirty="0"/>
              <a:t>What is the Christian's relationship to them?</a:t>
            </a:r>
          </a:p>
          <a:p>
            <a:pPr hangingPunct="0"/>
            <a:r>
              <a:rPr lang="en-US" sz="3200" dirty="0"/>
              <a:t>Are you fulfilling EASTER DUTY this week?</a:t>
            </a:r>
          </a:p>
          <a:p>
            <a:endParaRPr lang="en-US" dirty="0"/>
          </a:p>
        </p:txBody>
      </p:sp>
      <p:pic>
        <p:nvPicPr>
          <p:cNvPr id="5" name="Picture 4" descr="paschal candle.jpg"/>
          <p:cNvPicPr>
            <a:picLocks noChangeAspect="1"/>
          </p:cNvPicPr>
          <p:nvPr/>
        </p:nvPicPr>
        <p:blipFill>
          <a:blip r:embed="rId3" cstate="print"/>
          <a:srcRect t="5362" r="497" b="2145"/>
          <a:stretch>
            <a:fillRect/>
          </a:stretch>
        </p:blipFill>
        <p:spPr>
          <a:xfrm>
            <a:off x="543963" y="304800"/>
            <a:ext cx="1287050" cy="18288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Misunderstanding</a:t>
            </a:r>
            <a:endParaRPr lang="en-US" dirty="0"/>
          </a:p>
        </p:txBody>
      </p:sp>
      <p:pic>
        <p:nvPicPr>
          <p:cNvPr id="4" name="Content Placeholder 3" descr="gravy bowl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529" y="2286000"/>
            <a:ext cx="3781287" cy="2717800"/>
          </a:xfrm>
        </p:spPr>
      </p:pic>
      <p:pic>
        <p:nvPicPr>
          <p:cNvPr id="5" name="Picture 4" descr="rose single-red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0"/>
            <a:ext cx="2209800" cy="2717800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6096000" y="2819400"/>
            <a:ext cx="1219200" cy="15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105402"/>
            <a:ext cx="769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lesson is to either confirm what you already know about Easter or to give you something to consider.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219200"/>
          </a:xfrm>
        </p:spPr>
        <p:txBody>
          <a:bodyPr>
            <a:normAutofit/>
          </a:bodyPr>
          <a:lstStyle/>
          <a:p>
            <a:r>
              <a:rPr sz="4400" dirty="0"/>
              <a:t>Convergence of 3 particular events.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1.  The Hebrew Passover----celebrated during the month of NISAN (First of the month of the Hebrew calendar).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passover cale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41123"/>
            <a:ext cx="3352800" cy="337395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sz="4400" dirty="0"/>
              <a:t>Convergence of 3 particular events.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600" dirty="0"/>
              <a:t>1.  The Hebrew Passover </a:t>
            </a:r>
          </a:p>
          <a:p>
            <a:pPr hangingPunct="0"/>
            <a:r>
              <a:rPr lang="en-US" dirty="0"/>
              <a:t>2.  The commemoration of the crucifixion and resurrection of Jesus the Christ, which took place at the feast of the Jewish Passover.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easter cale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83099"/>
            <a:ext cx="4572000" cy="343315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73163"/>
          </a:xfrm>
        </p:spPr>
        <p:txBody>
          <a:bodyPr>
            <a:normAutofit/>
          </a:bodyPr>
          <a:lstStyle/>
          <a:p>
            <a:r>
              <a:rPr sz="4400" dirty="0"/>
              <a:t>Convergence of 3 particular events.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1500" dirty="0"/>
              <a:t>1. The Hebrew Passover</a:t>
            </a:r>
          </a:p>
          <a:p>
            <a:pPr hangingPunct="0"/>
            <a:r>
              <a:rPr lang="en-US" sz="1500" dirty="0"/>
              <a:t>2. The crucifixion &amp; resurrection of the Christ</a:t>
            </a:r>
          </a:p>
          <a:p>
            <a:pPr hangingPunct="0"/>
            <a:r>
              <a:rPr lang="en-US" dirty="0"/>
              <a:t>3.  Pagan fertility festivals of Spring that fell at the vernal equinox on March 21.</a:t>
            </a:r>
          </a:p>
          <a:p>
            <a:pPr hangingPunct="0"/>
            <a:endParaRPr lang="en-US" dirty="0"/>
          </a:p>
          <a:p>
            <a:pPr hangingPunct="0"/>
            <a:endParaRPr lang="en-US" dirty="0"/>
          </a:p>
          <a:p>
            <a:pPr hangingPunct="0"/>
            <a:endParaRPr lang="en-US" dirty="0"/>
          </a:p>
          <a:p>
            <a:endParaRPr lang="en-US" dirty="0"/>
          </a:p>
        </p:txBody>
      </p:sp>
      <p:pic>
        <p:nvPicPr>
          <p:cNvPr id="4" name="Picture 3" descr="easter bunny &amp; ch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00400"/>
            <a:ext cx="4064000" cy="3048000"/>
          </a:xfrm>
          <a:prstGeom prst="rect">
            <a:avLst/>
          </a:prstGeom>
        </p:spPr>
      </p:pic>
      <p:pic>
        <p:nvPicPr>
          <p:cNvPr id="5" name="Picture 4" descr="easter_eg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200400"/>
            <a:ext cx="3948826" cy="3048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sz="4400" dirty="0"/>
              <a:t>Convergence of 3 particular events.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5181600" cy="4525963"/>
          </a:xfrm>
        </p:spPr>
        <p:txBody>
          <a:bodyPr>
            <a:normAutofit/>
          </a:bodyPr>
          <a:lstStyle/>
          <a:p>
            <a:pPr hangingPunct="0"/>
            <a:r>
              <a:rPr lang="en-US" sz="1500" dirty="0"/>
              <a:t>1. The Hebrew Passover</a:t>
            </a:r>
          </a:p>
          <a:p>
            <a:pPr hangingPunct="0"/>
            <a:r>
              <a:rPr lang="en-US" sz="1500" dirty="0"/>
              <a:t>2. The crucifixion &amp; resurrection of the Christ</a:t>
            </a:r>
          </a:p>
          <a:p>
            <a:pPr hangingPunct="0"/>
            <a:r>
              <a:rPr lang="en-US" sz="4000" dirty="0"/>
              <a:t>3.  A pagan festival embodied the worship of the Saxon goddess </a:t>
            </a:r>
            <a:r>
              <a:rPr lang="en-US" sz="4000" dirty="0" err="1"/>
              <a:t>Eostra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eastre saxon goddess of 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0574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sz="4400" u="sng" cap="all"/>
              <a:t>disputed celebration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2000" dirty="0"/>
              <a:t>The council of Nicaea (325 A.D.) decreed it should be on a Sunday but did not fix the particular Sunday.</a:t>
            </a:r>
          </a:p>
          <a:p>
            <a:pPr hangingPunct="0"/>
            <a:r>
              <a:rPr lang="en-US" sz="2000" dirty="0"/>
              <a:t>Rule was finally set  in the 7th century.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RULE: First Sunday after the first full moon following the first day of Spring which falls on March 21 of each year.</a:t>
            </a:r>
          </a:p>
          <a:p>
            <a:pPr hangingPunct="0"/>
            <a:endParaRPr lang="en-US" dirty="0"/>
          </a:p>
          <a:p>
            <a:pPr algn="ctr" hangingPunct="0">
              <a:buNone/>
            </a:pPr>
            <a:r>
              <a:rPr lang="en-US" sz="6600" b="1" dirty="0"/>
              <a:t>Simple!!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520</TotalTime>
  <Words>873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Bodoni MT</vt:lpstr>
      <vt:lpstr>Corbel</vt:lpstr>
      <vt:lpstr>Verdana</vt:lpstr>
      <vt:lpstr>Wingdings 2</vt:lpstr>
      <vt:lpstr>Carnival</vt:lpstr>
      <vt:lpstr>Easter Celebrations </vt:lpstr>
      <vt:lpstr>Much-ado about ``Lent'' and ``Easter.''</vt:lpstr>
      <vt:lpstr>"Times'' and "Days" and "Seasons''</vt:lpstr>
      <vt:lpstr>Misunderstanding</vt:lpstr>
      <vt:lpstr>Convergence of 3 particular events.</vt:lpstr>
      <vt:lpstr>Convergence of 3 particular events.</vt:lpstr>
      <vt:lpstr>Convergence of 3 particular events.</vt:lpstr>
      <vt:lpstr>Convergence of 3 particular events.</vt:lpstr>
      <vt:lpstr>disputed celebration date</vt:lpstr>
      <vt:lpstr>The Greatest Religious Event</vt:lpstr>
      <vt:lpstr>Current Religious Practices</vt:lpstr>
      <vt:lpstr>Current Religious Practices</vt:lpstr>
      <vt:lpstr>Current Religious Practices</vt:lpstr>
      <vt:lpstr>Current Religious Practices</vt:lpstr>
      <vt:lpstr>Current Religious Practices</vt:lpstr>
      <vt:lpstr>Non-Religious Practices</vt:lpstr>
      <vt:lpstr>where’s the authority?</vt:lpstr>
      <vt:lpstr>Christians observe the Death &amp; Resurrection of Jesus Christ every Lord's Day.</vt:lpstr>
      <vt:lpstr>There is no authority to celebrate Easter or any other special time or day in a religious way.</vt:lpstr>
      <vt:lpstr>What Can It Hurt?</vt:lpstr>
      <vt:lpstr>Has anyone cheated death and proved it? </vt:lpstr>
      <vt:lpstr>Jesus' tomb -- empty!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Easter Celebrations</dc:title>
  <dc:creator>Maxx</dc:creator>
  <cp:lastModifiedBy>Bill McIlvain</cp:lastModifiedBy>
  <cp:revision>60</cp:revision>
  <dcterms:created xsi:type="dcterms:W3CDTF">2009-04-09T18:14:08Z</dcterms:created>
  <dcterms:modified xsi:type="dcterms:W3CDTF">2024-03-16T18:30:08Z</dcterms:modified>
</cp:coreProperties>
</file>