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86" r:id="rId6"/>
    <p:sldId id="272" r:id="rId7"/>
    <p:sldId id="287" r:id="rId8"/>
    <p:sldId id="296" r:id="rId9"/>
    <p:sldId id="27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8" r:id="rId18"/>
    <p:sldId id="279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280" autoAdjust="0"/>
  </p:normalViewPr>
  <p:slideViewPr>
    <p:cSldViewPr>
      <p:cViewPr varScale="1">
        <p:scale>
          <a:sx n="93" d="100"/>
          <a:sy n="93" d="100"/>
        </p:scale>
        <p:origin x="90" y="4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3/30/2024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3/29/2024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151" y="990600"/>
            <a:ext cx="8460403" cy="3200400"/>
          </a:xfrm>
        </p:spPr>
        <p:txBody>
          <a:bodyPr>
            <a:normAutofit/>
          </a:bodyPr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151" y="4267200"/>
            <a:ext cx="8460403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200470">
              <a:defRPr/>
            </a:lvl6pPr>
            <a:lvl7pPr marL="1406265">
              <a:defRPr/>
            </a:lvl7pPr>
            <a:lvl8pPr marL="1612060">
              <a:defRPr/>
            </a:lvl8pPr>
            <a:lvl9pPr marL="1817855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4555" y="381000"/>
            <a:ext cx="1905495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151" y="381000"/>
            <a:ext cx="8307964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151" y="2057402"/>
            <a:ext cx="8460404" cy="2666999"/>
          </a:xfrm>
        </p:spPr>
        <p:txBody>
          <a:bodyPr anchor="b">
            <a:normAutofit/>
          </a:bodyPr>
          <a:lstStyle>
            <a:lvl1pPr algn="l">
              <a:defRPr sz="3601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151" y="4876800"/>
            <a:ext cx="8460404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149" y="1676400"/>
            <a:ext cx="470124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651" y="1676401"/>
            <a:ext cx="470124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150" y="1676400"/>
            <a:ext cx="4702367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150" y="2516459"/>
            <a:ext cx="4702367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76400"/>
            <a:ext cx="4704484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6459"/>
            <a:ext cx="4704484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836" y="1676400"/>
            <a:ext cx="3810992" cy="243840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149" y="685800"/>
            <a:ext cx="6173808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836" y="4191000"/>
            <a:ext cx="3810992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836" y="1676400"/>
            <a:ext cx="3810992" cy="2438400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810" y="0"/>
            <a:ext cx="5945149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836" y="4191000"/>
            <a:ext cx="3810992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833" y="0"/>
            <a:ext cx="11355169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150" y="1676400"/>
            <a:ext cx="9603701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2113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3323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460403" cy="1676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Events of The Lord's Resurrection</a:t>
            </a:r>
            <a:br>
              <a:rPr lang="en-US" b="1" dirty="0"/>
            </a:br>
            <a:r>
              <a:rPr lang="en-US" sz="4000" b="1" dirty="0"/>
              <a:t>“Six Days Before The Passover”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Readings– Matthew 12:38-40 and Luke 24:1-7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163B5-B382-B879-D6CE-CFE9656DD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5" y="2241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10744200" cy="1219200"/>
          </a:xfrm>
        </p:spPr>
        <p:txBody>
          <a:bodyPr>
            <a:normAutofit/>
          </a:bodyPr>
          <a:lstStyle/>
          <a:p>
            <a:pPr algn="ctr"/>
            <a:r>
              <a:rPr lang="en-US" sz="3301" dirty="0"/>
              <a:t>The 13th Day of Nisan-Two Days Before the Passover </a:t>
            </a:r>
            <a:br>
              <a:rPr lang="en-US" sz="3301" dirty="0"/>
            </a:br>
            <a:r>
              <a:rPr lang="en-US" sz="3301" dirty="0"/>
              <a:t>(Our Monday sunset to Tuesday sunset)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371600"/>
            <a:ext cx="111252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Tuesday morning on the way, the question of the disciples about the Fig Tree </a:t>
            </a:r>
            <a:r>
              <a:rPr lang="en-US" sz="2000" b="1" dirty="0"/>
              <a:t>[Mark 11:20]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In the Temple in Jerusalem. </a:t>
            </a:r>
            <a:r>
              <a:rPr lang="en-US" sz="2000" b="1" dirty="0"/>
              <a:t>[Matthew 21:23-27]  [Mark 11:27-33] [Luke 20:1-8]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Teaching in Parables &amp; questions. </a:t>
            </a:r>
            <a:r>
              <a:rPr lang="en-US" b="1" dirty="0"/>
              <a:t>[Matthew 21:28-23:39] [Mark 12:1-44] [Luke 20:9 -21:4]</a:t>
            </a: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First great prophecy in the Temple </a:t>
            </a:r>
            <a:r>
              <a:rPr lang="en-US" sz="2000" b="1" dirty="0"/>
              <a:t>[Luke 21:5-36]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Second great prophecy on the Mount of Olives. [Matthew 24:1-51 &amp; 25:1-46] [Mark 1:31-37]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C5453-3C82-07A5-C64C-7812612C3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482975"/>
            <a:ext cx="2570174" cy="1345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0193C-8636-3C16-A65D-CE908659D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5478789"/>
            <a:ext cx="2067056" cy="1379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8F8A83-2A7A-F907-7095-A24D38FD9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24" y="5449127"/>
            <a:ext cx="2061536" cy="1375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A635F-5BBE-0448-A521-2CC9FCF0E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68" y="4732505"/>
            <a:ext cx="4114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3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107442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14th Day of Nisan- One Day Before the Passover </a:t>
            </a:r>
            <a:br>
              <a:rPr lang="en-US" sz="3200" dirty="0"/>
            </a:br>
            <a:r>
              <a:rPr lang="en-US" sz="3200" dirty="0"/>
              <a:t>(Our Tuesday sunset to Wednesday sunset)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066800"/>
            <a:ext cx="11125200" cy="57912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400" b="1" dirty="0">
                <a:latin typeface="Algerian" panose="04020705040A02060702" pitchFamily="82" charset="0"/>
              </a:rPr>
              <a:t>“The Preparation Day” –The Day of The Crucifixion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400" b="1" dirty="0"/>
              <a:t>Tuesday Evening </a:t>
            </a:r>
            <a:endParaRPr lang="en-US" sz="2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plot of Judas Iscariot to betray the Lord </a:t>
            </a:r>
            <a:r>
              <a:rPr lang="en-US" sz="1600" b="1" dirty="0"/>
              <a:t>[Matt26:14-16] [Mark 14:10-11] [Luke 22:1-6]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“Preparation” for the last supper. </a:t>
            </a:r>
            <a:r>
              <a:rPr lang="en-US" sz="2000" b="1" dirty="0"/>
              <a:t>[Matthew 26:17-19] [Mark 14:12-16] [Luke 22:7-13]</a:t>
            </a: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“The even was come” (Tuesday after sunset) when the plot for betrayal was ripe for execution </a:t>
            </a:r>
            <a:r>
              <a:rPr lang="en-US" sz="2000" b="1" dirty="0"/>
              <a:t>[Matthew 26:20] [Mark 14:17]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last supper commencing with the washing of the feet [John 13:1-20]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Announcing the betrayal [Matthew 26:21-25]  [Mark 14:18-21] [John 13:21-30]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Supper eaten, the New Covenant made [Jeremiah 31:31].   The lamb abolished, bread &amp; fruit of the vine instituted in place. [Matthew 26:26-29] [Mark 14:22-25] [Luke 22:14-23]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First prophecy of Peter’s denials  [John 13:31-38]</a:t>
            </a:r>
            <a:endParaRPr lang="en-US" sz="2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4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107442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14th Day of Nisan- One Day Before the Passover </a:t>
            </a:r>
            <a:br>
              <a:rPr lang="en-US" sz="3200" dirty="0"/>
            </a:br>
            <a:r>
              <a:rPr lang="en-US" sz="3200" dirty="0"/>
              <a:t>(Our Tuesday sunset to Wednesday sunset)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066800"/>
            <a:ext cx="11125200" cy="5791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400" b="1" dirty="0">
                <a:latin typeface="Algerian" panose="04020705040A02060702" pitchFamily="82" charset="0"/>
              </a:rPr>
              <a:t>Preparation Day” –The Day of The Crucifixion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400" b="1" dirty="0"/>
              <a:t>Late Tuesday Evening thru Wednesday morning</a:t>
            </a:r>
            <a:endParaRPr lang="en-US" sz="20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800" b="1" dirty="0"/>
              <a:t>The strife; who should be the greatest, etc. [Luke 22:24-30]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800" b="1" dirty="0"/>
              <a:t>2nd prophecy of Peter’s denials [Luke 22:31-34]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600" b="1" dirty="0"/>
              <a:t>The final appeal to His first commission of </a:t>
            </a:r>
            <a:r>
              <a:rPr lang="en-US" sz="2400" b="1" dirty="0"/>
              <a:t>Luke 9:3. </a:t>
            </a:r>
            <a:r>
              <a:rPr lang="en-US" sz="2200" b="1" dirty="0"/>
              <a:t>[Luke 22:35-38]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600" b="1" dirty="0"/>
              <a:t>Last discourse to the eleven, followed by His prayer</a:t>
            </a:r>
            <a:r>
              <a:rPr lang="en-US" sz="2000" b="1" dirty="0"/>
              <a:t>. [John 14:1 thru 17:26]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600" b="1" dirty="0"/>
              <a:t>They go to Gethsemane  </a:t>
            </a:r>
            <a:r>
              <a:rPr lang="en-US" sz="2200" b="1" dirty="0"/>
              <a:t>[Matthew 26:30-35] [Mark 14:26-29] [Luke 22:39] [John 18:1]</a:t>
            </a: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600" b="1" dirty="0"/>
              <a:t>3</a:t>
            </a:r>
            <a:r>
              <a:rPr lang="en-US" sz="2600" b="1" baseline="30000" dirty="0"/>
              <a:t>rd</a:t>
            </a:r>
            <a:r>
              <a:rPr lang="en-US" sz="2600" b="1" dirty="0"/>
              <a:t> Prophecy of Peter’s denial </a:t>
            </a:r>
            <a:r>
              <a:rPr lang="en-US" sz="2400" b="1" dirty="0"/>
              <a:t>[Mark 14:30-31]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900" b="1" dirty="0"/>
              <a:t>The agony in the Garden. </a:t>
            </a:r>
            <a:r>
              <a:rPr lang="en-US" sz="2200" b="1" dirty="0"/>
              <a:t>[Matthew 26:36-46] [Mark 14:32-42] [Luke 22:40-46]</a:t>
            </a: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900" b="1" dirty="0"/>
              <a:t>Jesus apprehended, various trials, mocked, &amp; beaten  </a:t>
            </a:r>
            <a:r>
              <a:rPr lang="en-US" sz="1900" b="1" dirty="0"/>
              <a:t>[Matthew 26:47-56]</a:t>
            </a:r>
            <a:r>
              <a:rPr lang="en-US" sz="2400" b="1" dirty="0"/>
              <a:t> [Mark 14:43-50]    [Luke 22:47-54] [John 18:2-11]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900" b="1" dirty="0"/>
              <a:t>Before Pilate &amp; the mob “Behold your king” </a:t>
            </a:r>
            <a:r>
              <a:rPr lang="en-US" sz="2400" b="1" dirty="0"/>
              <a:t>[John 19:14-15]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7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107442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14th Day of Nisan- One Day Before the Passover </a:t>
            </a:r>
            <a:br>
              <a:rPr lang="en-US" sz="3200" dirty="0"/>
            </a:br>
            <a:r>
              <a:rPr lang="en-US" sz="3200" dirty="0"/>
              <a:t>(Our Tuesday sunset to Wednesday sunset)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066800"/>
            <a:ext cx="11125200" cy="5791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400" b="1" dirty="0">
                <a:latin typeface="Algerian" panose="04020705040A02060702" pitchFamily="82" charset="0"/>
              </a:rPr>
              <a:t>The Day of The Crucifixion - Wednesday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Jesus led away to be crucified </a:t>
            </a:r>
            <a:r>
              <a:rPr lang="en-US" sz="1600" b="1" dirty="0"/>
              <a:t>[Matthew 2731-34] [Mark 15:20-23] [Luke 23:26-31] [John19:16-17]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Two malefactors led away with him [Luke 23:32-33] [John19:18]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Discussion with Pilate about the inscriptions [John19:19-22]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Dividing His garments [Matthew 27:35-37] [Mark 15:24] [Luke 23:34] [John 19:23-24]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Crucified at 9 a.m. – “the third hour” [Mark 15:25-26]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Two robbers crucified with Him [Matthew 27:38] [Mark 15:27-28]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Reviling of the rulers and robbers [Matthew 27:39-44] [Mark 15:29-32] [Luke 23:35-43]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Lord speaks to Mary &amp; John [John 19:25-27]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sixth hour (noon) and the darkness [Matthew 27:45-49] [Mark 15:33] [Luke 23:44-45]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ninth hour (3 p.m.) and the expiring cry [Matthew 27:50] [Mark 15:34-37] [Luke 23:46] [John 19:28-30]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Subsequent events [Matthew 27:51-56] [Mark15:34-37] [Luke 23:47-49] [John 19:31-37]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Buried in haste before sunset (approx. 6 p.m.) before the “high day” (the first day of the Feast began)  [Matthew 27:57-66] [Mark 15:42-47] [Luke23:50-56] [John 19:38-42]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0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1C5F-998D-9396-16FB-611DB7FBD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"/>
            <a:ext cx="10134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Nisan 15 -Passover Feast Commences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CD857-7CD7-F29F-C102-FAA875F00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798" y="5403351"/>
            <a:ext cx="8460403" cy="1371600"/>
          </a:xfrm>
        </p:spPr>
        <p:txBody>
          <a:bodyPr>
            <a:normAutofit/>
          </a:bodyPr>
          <a:lstStyle/>
          <a:p>
            <a:r>
              <a:rPr lang="en-US" sz="2800" dirty="0"/>
              <a:t>Nisan 15 -Thursday – 1</a:t>
            </a:r>
            <a:r>
              <a:rPr lang="en-US" sz="2800" baseline="30000" dirty="0"/>
              <a:t>st</a:t>
            </a:r>
            <a:r>
              <a:rPr lang="en-US" sz="2800" dirty="0"/>
              <a:t> day &amp; night in the tomb</a:t>
            </a:r>
          </a:p>
          <a:p>
            <a:r>
              <a:rPr lang="en-US" sz="2800" dirty="0"/>
              <a:t>Nisan 16 - Friday ---– 2</a:t>
            </a:r>
            <a:r>
              <a:rPr lang="en-US" sz="2800" baseline="30000" dirty="0"/>
              <a:t>nd</a:t>
            </a:r>
            <a:r>
              <a:rPr lang="en-US" sz="2800" dirty="0"/>
              <a:t> day &amp; night in the tomb</a:t>
            </a:r>
          </a:p>
          <a:p>
            <a:r>
              <a:rPr lang="en-US" sz="2800" dirty="0"/>
              <a:t>Nisan 17 - Saturday – 3</a:t>
            </a:r>
            <a:r>
              <a:rPr lang="en-US" sz="2800" baseline="30000" dirty="0"/>
              <a:t>rd</a:t>
            </a:r>
            <a:r>
              <a:rPr lang="en-US" sz="2800" dirty="0"/>
              <a:t> day &amp; night in the tomb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36BA2-8DBE-498B-6408-0D24E81FE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100692"/>
            <a:ext cx="4019550" cy="3113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8E26DB-D54C-F84E-7496-27840F98C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0706"/>
            <a:ext cx="3181342" cy="20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363087" cy="610254"/>
          </a:xfrm>
        </p:spPr>
        <p:txBody>
          <a:bodyPr>
            <a:normAutofit fontScale="90000"/>
          </a:bodyPr>
          <a:lstStyle/>
          <a:p>
            <a:r>
              <a:rPr lang="en-US" sz="3301" dirty="0"/>
              <a:t>Nisan 18 - The First day of the week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84287" y="1138645"/>
            <a:ext cx="6745456" cy="34298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dirty="0"/>
              <a:t>SUNDAY - The Lord came forth from the grave.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dirty="0"/>
              <a:t>He defeated death for us!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dirty="0"/>
              <a:t>The church remembers Him thereafter on the first day of the week as He commanded.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dirty="0"/>
              <a:t>The events after Jesus arose from the tomb are another story for another day</a:t>
            </a:r>
            <a:r>
              <a:rPr lang="en-US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9E001-6302-4B48-A26A-2CD1ACB27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779280"/>
            <a:ext cx="3886200" cy="2914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A942A0-B933-4950-9104-AAB9E0AC8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00" y="236725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3025E-06AE-B9DF-9612-26AADA72A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14686"/>
            <a:ext cx="6477000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381000"/>
            <a:ext cx="8060249" cy="19436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Gospel Message:</a:t>
            </a:r>
            <a:br>
              <a:rPr lang="en-US" b="1" dirty="0"/>
            </a:br>
            <a:r>
              <a:rPr lang="en-US" b="1" dirty="0"/>
              <a:t>He Is Alive!</a:t>
            </a:r>
            <a:br>
              <a:rPr lang="en-US" b="1" dirty="0"/>
            </a:br>
            <a:r>
              <a:rPr lang="en-US" b="1" dirty="0"/>
              <a:t>We can share in His Resurrection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4686627"/>
            <a:ext cx="5715000" cy="1028373"/>
          </a:xfrm>
        </p:spPr>
        <p:txBody>
          <a:bodyPr>
            <a:normAutofit/>
          </a:bodyPr>
          <a:lstStyle/>
          <a:p>
            <a:r>
              <a:rPr lang="en-US" sz="3200" b="1" dirty="0"/>
              <a:t>Be diligent to make your “Calling &amp; Election sure”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BFA49-FC4A-451A-9FB4-AB123B929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84" y="2324606"/>
            <a:ext cx="3643328" cy="44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99060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background information on the last week of </a:t>
            </a:r>
            <a:br>
              <a:rPr lang="en-US" dirty="0"/>
            </a:br>
            <a:r>
              <a:rPr lang="en-US" dirty="0"/>
              <a:t>Events Prior To The Resurrection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5400" y="1295400"/>
            <a:ext cx="10363199" cy="51054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dirty="0"/>
              <a:t>Three separate feasts were observed in Nisan = PASSOVER, PENTECOST and TABERNACLES.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dirty="0"/>
              <a:t>The </a:t>
            </a:r>
            <a:r>
              <a:rPr lang="en-US" sz="2400" u="sng" dirty="0"/>
              <a:t>FIRST</a:t>
            </a:r>
            <a:r>
              <a:rPr lang="en-US" sz="2400" dirty="0"/>
              <a:t> day of these feasts was “</a:t>
            </a:r>
            <a:r>
              <a:rPr lang="en-US" sz="2400" dirty="0">
                <a:latin typeface="Algerian" panose="04020705040A02060702" pitchFamily="82" charset="0"/>
              </a:rPr>
              <a:t>a holy convocation” </a:t>
            </a:r>
            <a:r>
              <a:rPr lang="en-US" sz="2400" dirty="0"/>
              <a:t>- a </a:t>
            </a:r>
            <a:r>
              <a:rPr lang="en-US" sz="2400" dirty="0">
                <a:latin typeface="Algerian" panose="04020705040A02060702" pitchFamily="82" charset="0"/>
              </a:rPr>
              <a:t>“sabbath</a:t>
            </a:r>
            <a:r>
              <a:rPr lang="en-US" sz="2400" dirty="0"/>
              <a:t>” on which no servile work was to be done. </a:t>
            </a:r>
            <a:r>
              <a:rPr lang="en-US" sz="1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[Leviticus 23:7, 24, 35. Compare to Exodus 12:16]</a:t>
            </a:r>
            <a:r>
              <a:rPr lang="en-US" sz="17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dirty="0"/>
              <a:t>That “</a:t>
            </a:r>
            <a:r>
              <a:rPr lang="en-US" sz="2400" dirty="0">
                <a:latin typeface="Algerian" panose="04020705040A02060702" pitchFamily="82" charset="0"/>
              </a:rPr>
              <a:t>Sabbath</a:t>
            </a:r>
            <a:r>
              <a:rPr lang="en-US" sz="2400" dirty="0"/>
              <a:t>” and the “</a:t>
            </a:r>
            <a:r>
              <a:rPr lang="en-US" sz="2400" dirty="0">
                <a:latin typeface="Algerian" panose="04020705040A02060702" pitchFamily="82" charset="0"/>
              </a:rPr>
              <a:t>high day</a:t>
            </a:r>
            <a:r>
              <a:rPr lang="en-US" sz="2400" dirty="0"/>
              <a:t>” of </a:t>
            </a:r>
            <a:r>
              <a:rPr lang="en-US" sz="2400" b="1" dirty="0"/>
              <a:t>John 19:31 </a:t>
            </a:r>
            <a:r>
              <a:rPr lang="en-US" sz="2400" dirty="0"/>
              <a:t>was the “</a:t>
            </a:r>
            <a:r>
              <a:rPr lang="en-US" sz="2400" dirty="0">
                <a:latin typeface="Algerian" panose="04020705040A02060702" pitchFamily="82" charset="0"/>
              </a:rPr>
              <a:t>holy convocation</a:t>
            </a:r>
            <a:r>
              <a:rPr lang="en-US" sz="2400" dirty="0"/>
              <a:t>”, the </a:t>
            </a:r>
            <a:r>
              <a:rPr lang="en-US" sz="2400" u="sng" dirty="0"/>
              <a:t>FIRST</a:t>
            </a:r>
            <a:r>
              <a:rPr lang="en-US" sz="2400" dirty="0"/>
              <a:t> day of the feast. This overshadowed the ordinary weekly sabbath.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dirty="0"/>
              <a:t>This </a:t>
            </a:r>
            <a:r>
              <a:rPr lang="en-US" sz="2400" dirty="0">
                <a:latin typeface="Algerian" panose="04020705040A02060702" pitchFamily="82" charset="0"/>
              </a:rPr>
              <a:t>great Sabbath </a:t>
            </a:r>
            <a:r>
              <a:rPr lang="en-US" sz="2400" dirty="0"/>
              <a:t>has been mistaken from the earliest times for the weekly sabbath. This has led to all of the confusion we have today.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dirty="0"/>
              <a:t>This has naturally caused the further difficulty as to the Lord’s statement that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“even as Jonah was in the belly of the fish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days and three nights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shall the Son of man be in the heart of the earth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days and three nights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[Matthew 12;40]</a:t>
            </a:r>
          </a:p>
        </p:txBody>
      </p:sp>
    </p:spTree>
    <p:extLst>
      <p:ext uri="{BB962C8B-B14F-4D97-AF65-F5344CB8AC3E}">
        <p14:creationId xmlns:p14="http://schemas.microsoft.com/office/powerpoint/2010/main" val="79492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02776" cy="400154"/>
          </a:xfrm>
        </p:spPr>
        <p:txBody>
          <a:bodyPr>
            <a:normAutofit fontScale="90000"/>
          </a:bodyPr>
          <a:lstStyle/>
          <a:p>
            <a:r>
              <a:rPr lang="en-US" dirty="0"/>
              <a:t>Facts Provided for Our Guidance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3000" y="762000"/>
            <a:ext cx="10439399" cy="6096000"/>
          </a:xfrm>
        </p:spPr>
        <p:txBody>
          <a:bodyPr>
            <a:normAutofit fontScale="92500"/>
          </a:bodyPr>
          <a:lstStyle/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The ‘high day” of John 19:31 was the FIRST day of the feast.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The ‘first day of the feast” was on the 15</a:t>
            </a:r>
            <a:r>
              <a:rPr lang="en-US" sz="2000" baseline="30000" dirty="0"/>
              <a:t>th</a:t>
            </a:r>
            <a:r>
              <a:rPr lang="en-US" sz="2000" dirty="0"/>
              <a:t> day of Nisan.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“Six days before the Passover” [John 12;1] takes us back to the 9</a:t>
            </a:r>
            <a:r>
              <a:rPr lang="en-US" sz="2000" baseline="30000" dirty="0"/>
              <a:t>th</a:t>
            </a:r>
            <a:r>
              <a:rPr lang="en-US" sz="2000" dirty="0"/>
              <a:t> day of Nisan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“After two days is the Passover” [Matthew 26:2 &amp; Mark 14:1] takes us to the 13</a:t>
            </a:r>
            <a:r>
              <a:rPr lang="en-US" sz="2000" baseline="30000" dirty="0"/>
              <a:t>th</a:t>
            </a:r>
            <a:r>
              <a:rPr lang="en-US" sz="2000" dirty="0"/>
              <a:t> day of Nisan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Sunday, “The first day of the week” [Matthew 28:1] Jesus rose from the tomb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This fixes the days of the week with the days of Nisan.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Reckoning back from this, ‘three days and three nights” [Matthew 12:40] we arrive at the day of His burial which must have been before sunset on the 14</a:t>
            </a:r>
            <a:r>
              <a:rPr lang="en-US" sz="2000" baseline="30000" dirty="0"/>
              <a:t>th</a:t>
            </a:r>
            <a:r>
              <a:rPr lang="en-US" sz="2000" dirty="0"/>
              <a:t> day of Nisan. WEDNESDAY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Wednesday, Nisan14, was the “preparation day” on which the crucifixion took place.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All four Gospels definitely say that this was the day on which the Lord was buried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”because it was the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day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bodies should not remain upon the cross on the sabbath day, for that day was a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day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000" dirty="0">
                <a:cs typeface="Arial" panose="020B0604020202020204" pitchFamily="34" charset="0"/>
              </a:rPr>
              <a:t>not the ordinary Saturday sabbath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/>
              <a:t> 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The jews observe the Passover feast Nisan15 - Thursday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02776" cy="400154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3001" y="762000"/>
            <a:ext cx="6248400" cy="6096000"/>
          </a:xfrm>
        </p:spPr>
        <p:txBody>
          <a:bodyPr>
            <a:normAutofit lnSpcReduction="10000"/>
          </a:bodyPr>
          <a:lstStyle/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The Lord was crucified on “the preparation day” meaning that Lord could </a:t>
            </a:r>
            <a:r>
              <a:rPr lang="en-US" sz="2000" u="sng" dirty="0"/>
              <a:t>not</a:t>
            </a:r>
            <a:r>
              <a:rPr lang="en-US" sz="2000" dirty="0"/>
              <a:t> have eaten the Passover lamb.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Why? Because HE WAS the Passover Lamb!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He was hanging on the cross at noon [the 6</a:t>
            </a:r>
            <a:r>
              <a:rPr lang="en-US" sz="2000" baseline="30000" dirty="0"/>
              <a:t>th</a:t>
            </a:r>
            <a:r>
              <a:rPr lang="en-US" sz="2000" dirty="0"/>
              <a:t> Hour] and he stated “It is Finished” [the 9</a:t>
            </a:r>
            <a:r>
              <a:rPr lang="en-US" sz="2000" baseline="30000" dirty="0"/>
              <a:t>th</a:t>
            </a:r>
            <a:r>
              <a:rPr lang="en-US" sz="2000" dirty="0"/>
              <a:t> hour – 3 p.m.] when “He gave up the ghost”.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This was the “death of the testator” that ushered in a “New Covenant”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[Hebrews 9:16-17</a:t>
            </a:r>
            <a:r>
              <a:rPr lang="en-US" sz="2000" dirty="0"/>
              <a:t>]</a:t>
            </a:r>
          </a:p>
          <a:p>
            <a:pPr marL="339327" indent="-3429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2000" dirty="0"/>
              <a:t>The captives in the graves were freed from the bondage of sin!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[Matthew 27:51-52] 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Then, behold, the veil of the temple was torn in two from top to bottom; and the earth quaked, and the rocks were split, </a:t>
            </a:r>
            <a:r>
              <a:rPr lang="en-US" sz="2000" b="1" i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52 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graves were opened; and many bodies of the </a:t>
            </a:r>
            <a:r>
              <a:rPr lang="en-US" sz="2000" b="1" i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saints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who had fallen asleep were raised;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7EBC3-F9AF-7ECD-53FE-D53FD5098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85" y="2352675"/>
            <a:ext cx="4514850" cy="450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04F8E-82BF-FBEA-B998-F5891EEB7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3535946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1C5F-998D-9396-16FB-611DB7FBD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"/>
            <a:ext cx="107442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Nisan 15 Jewish Passover Observances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CD857-7CD7-F29F-C102-FAA875F00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798" y="5403351"/>
            <a:ext cx="9183202" cy="1371600"/>
          </a:xfrm>
        </p:spPr>
        <p:txBody>
          <a:bodyPr>
            <a:normAutofit/>
          </a:bodyPr>
          <a:lstStyle/>
          <a:p>
            <a:r>
              <a:rPr lang="en-US" sz="2800" dirty="0"/>
              <a:t>Jesus had his disciples “Prepare” for this observance</a:t>
            </a:r>
          </a:p>
          <a:p>
            <a:r>
              <a:rPr lang="en-US" sz="2800" dirty="0"/>
              <a:t>The Scriptures are silent as to if they observed it or not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2C87C-1DEF-68E5-E146-E18663B69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62" y="1995432"/>
            <a:ext cx="2720938" cy="3168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36BA2-8DBE-498B-6408-0D24E81FE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00692"/>
            <a:ext cx="4857750" cy="3762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8E26DB-D54C-F84E-7496-27840F98CB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0706"/>
            <a:ext cx="3181342" cy="20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10744200" cy="1219200"/>
          </a:xfrm>
        </p:spPr>
        <p:txBody>
          <a:bodyPr>
            <a:normAutofit/>
          </a:bodyPr>
          <a:lstStyle/>
          <a:p>
            <a:pPr algn="ctr"/>
            <a:r>
              <a:rPr lang="en-US" sz="3301" dirty="0"/>
              <a:t>The 9th Day of Nisan-Sixth Day Before the Passover </a:t>
            </a:r>
            <a:br>
              <a:rPr lang="en-US" sz="3301" dirty="0"/>
            </a:br>
            <a:r>
              <a:rPr lang="en-US" sz="3301" dirty="0"/>
              <a:t>(Our Thursday sunset to Friday sunset)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371600"/>
            <a:ext cx="112776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b="1" dirty="0"/>
              <a:t>The Lord approaches Jerusalem from Jericho [Luke 19:1-10]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b="1" dirty="0"/>
              <a:t>He stays Thursday night at the house of Zacchaeus [Luke 19:15] And delivers the Parable of the Pounds [Luke 19:11-27]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b="1" dirty="0"/>
              <a:t>He proceeds toward Jerusalem [Luke 19:28]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b="1" dirty="0"/>
              <a:t>He sends two disciples to obtain two animals – a donkey &amp; a colt [Matthew 21;1-7]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b="1" dirty="0"/>
              <a:t>And makes His first entry from Bethphage (not Bethany) [Matthew 21:8-9]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b="1" dirty="0"/>
              <a:t>He is unexpected and they ask “Who is this?” [Matthew 21:10-11]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b="1" dirty="0"/>
              <a:t>He cleanses the Temple [Matthew 21:12-16]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000" b="1" dirty="0"/>
              <a:t>He returns to Bethany [Matthew 21:17]  [John 12:1]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C5453-3C82-07A5-C64C-7812612C3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84821"/>
            <a:ext cx="2627435" cy="1375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7F8994-B79B-F8ED-3641-104FE7598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384819"/>
            <a:ext cx="2061536" cy="137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1306C-3643-6BBA-335E-8BDBE1E6C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222" r="5000" b="14444"/>
          <a:stretch/>
        </p:blipFill>
        <p:spPr>
          <a:xfrm>
            <a:off x="7086602" y="5384819"/>
            <a:ext cx="2395254" cy="14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10744200" cy="1219200"/>
          </a:xfrm>
        </p:spPr>
        <p:txBody>
          <a:bodyPr>
            <a:normAutofit/>
          </a:bodyPr>
          <a:lstStyle/>
          <a:p>
            <a:pPr algn="ctr"/>
            <a:r>
              <a:rPr lang="en-US" sz="3301" dirty="0"/>
              <a:t>The 10th Day of Nisan- Five Days Before the Passover </a:t>
            </a:r>
            <a:br>
              <a:rPr lang="en-US" sz="3301" dirty="0"/>
            </a:br>
            <a:r>
              <a:rPr lang="en-US" sz="3301" dirty="0"/>
              <a:t>(Our Friday sunset to Saturday sunset)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371600"/>
            <a:ext cx="112776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Lord passes the Sabbath day at Bethany with His Disciples; and sunset on Saturday, the first of three suppers was made, probably at the house of Lazarus in Bethany. [John 12:2]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At this supper the first of two anointings took place. [John 12:3-11]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1306C-3643-6BBA-335E-8BDBE1E6C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222" r="5000" b="14444"/>
          <a:stretch/>
        </p:blipFill>
        <p:spPr>
          <a:xfrm>
            <a:off x="922442" y="4946463"/>
            <a:ext cx="3039957" cy="1857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3BCFB-6512-8058-AB0A-BD7E01AAD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4118897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9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10744200" cy="1219200"/>
          </a:xfrm>
        </p:spPr>
        <p:txBody>
          <a:bodyPr>
            <a:normAutofit/>
          </a:bodyPr>
          <a:lstStyle/>
          <a:p>
            <a:pPr algn="ctr"/>
            <a:r>
              <a:rPr lang="en-US" sz="3301" dirty="0"/>
              <a:t>The 11th Day of Nisan-Four Days Before the Passover </a:t>
            </a:r>
            <a:br>
              <a:rPr lang="en-US" sz="3301" dirty="0"/>
            </a:br>
            <a:r>
              <a:rPr lang="en-US" sz="3301" dirty="0"/>
              <a:t>(Our Saturday sunset to Sunday sunset)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1" y="1371600"/>
            <a:ext cx="82296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This is “Palm Sunday”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2</a:t>
            </a:r>
            <a:r>
              <a:rPr lang="en-US" sz="2400" b="1" baseline="30000" dirty="0"/>
              <a:t>nd</a:t>
            </a:r>
            <a:r>
              <a:rPr lang="en-US" sz="2400" b="1" dirty="0"/>
              <a:t> Triumphal entry into Jerusalem. He sends two disciples for a colt (one animal) </a:t>
            </a:r>
            <a:r>
              <a:rPr lang="en-US" b="1" dirty="0"/>
              <a:t>[Mark 11:1-7] [Luke 19:29-35] [John:12:12]</a:t>
            </a: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Lord starts from Bethany and is met by multitudes from Jerusalem. </a:t>
            </a:r>
            <a:r>
              <a:rPr lang="en-US" b="1" dirty="0"/>
              <a:t>[Mark 11:8-10]  [Luke 19:36-40] [John 12:12-19]</a:t>
            </a: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He weeps over the city [Luke 19:41-44]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Enters the Temple and looks around &amp; returns to Bethany [Mark 11:11]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endParaRPr lang="en-US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C5453-3C82-07A5-C64C-7812612C3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19" y="5645397"/>
            <a:ext cx="2245460" cy="117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1306C-3643-6BBA-335E-8BDBE1E6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222" r="5000" b="14444"/>
          <a:stretch/>
        </p:blipFill>
        <p:spPr>
          <a:xfrm>
            <a:off x="8632283" y="5606404"/>
            <a:ext cx="1978331" cy="1208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0193C-8636-3C16-A65D-CE908659D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477" y="5653755"/>
            <a:ext cx="1736138" cy="1158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E03B10-34B2-A826-ABF0-85A188F3F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1219200"/>
            <a:ext cx="3238928" cy="37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0"/>
            <a:ext cx="10744200" cy="1219200"/>
          </a:xfrm>
        </p:spPr>
        <p:txBody>
          <a:bodyPr>
            <a:normAutofit/>
          </a:bodyPr>
          <a:lstStyle/>
          <a:p>
            <a:pPr algn="ctr"/>
            <a:r>
              <a:rPr lang="en-US" sz="3301" dirty="0"/>
              <a:t>The 12th Day of Nisan-Three Days Before the Passover </a:t>
            </a:r>
            <a:br>
              <a:rPr lang="en-US" sz="3301" dirty="0"/>
            </a:br>
            <a:r>
              <a:rPr lang="en-US" sz="3301" dirty="0"/>
              <a:t>(Our Sunday sunset to Monday sunset)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1371600"/>
            <a:ext cx="11125200" cy="5486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Monday morning the Lord returns to Jerusalem. </a:t>
            </a:r>
            <a:r>
              <a:rPr lang="en-US" sz="2000" b="1" dirty="0"/>
              <a:t>[Matthew 21:18]  [Mark 11:12]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Fig Tree Cursed. [Matthew 21:19-22]   [Mark 11:13-14]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The Temple Further Cleansed.   [Mark 11:15-17]   [Luke 19:45-46]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Teaching in the Temple “Certain Greeks” [Luke 19:47]  [John12:20-50]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Opposition of Rulers [Mark 11:18] [Luke 19:47-48]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2400" b="1" dirty="0"/>
              <a:t>He leaves the city &amp; back to Bethany.   [Mark 11:19] [Luke 21:37-38]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endParaRPr lang="en-US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C5453-3C82-07A5-C64C-7812612C3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31147"/>
            <a:ext cx="2570174" cy="1345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1306C-3643-6BBA-335E-8BDBE1E6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222" r="5000" b="14444"/>
          <a:stretch/>
        </p:blipFill>
        <p:spPr>
          <a:xfrm>
            <a:off x="8157842" y="5421731"/>
            <a:ext cx="2201002" cy="1345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0193C-8636-3C16-A65D-CE908659D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4996" y="5401181"/>
            <a:ext cx="2067056" cy="1379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8F8A83-2A7A-F907-7095-A24D38FD9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6" y="5401181"/>
            <a:ext cx="2061536" cy="13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7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1675</TotalTime>
  <Words>1856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Euphemia</vt:lpstr>
      <vt:lpstr>Times New Roman</vt:lpstr>
      <vt:lpstr>Serenity 16x9</vt:lpstr>
      <vt:lpstr>Events of The Lord's Resurrection “Six Days Before The Passover”</vt:lpstr>
      <vt:lpstr>Important background information on the last week of  Events Prior To The Resurrection</vt:lpstr>
      <vt:lpstr>Facts Provided for Our Guidance</vt:lpstr>
      <vt:lpstr>Conclusions:</vt:lpstr>
      <vt:lpstr>Nisan 15 Jewish Passover Observances </vt:lpstr>
      <vt:lpstr>The 9th Day of Nisan-Sixth Day Before the Passover  (Our Thursday sunset to Friday sunset)</vt:lpstr>
      <vt:lpstr>The 10th Day of Nisan- Five Days Before the Passover  (Our Friday sunset to Saturday sunset)</vt:lpstr>
      <vt:lpstr>The 11th Day of Nisan-Four Days Before the Passover  (Our Saturday sunset to Sunday sunset)</vt:lpstr>
      <vt:lpstr>The 12th Day of Nisan-Three Days Before the Passover  (Our Sunday sunset to Monday sunset)</vt:lpstr>
      <vt:lpstr>The 13th Day of Nisan-Two Days Before the Passover  (Our Monday sunset to Tuesday sunset)</vt:lpstr>
      <vt:lpstr>The 14th Day of Nisan- One Day Before the Passover  (Our Tuesday sunset to Wednesday sunset)</vt:lpstr>
      <vt:lpstr>The 14th Day of Nisan- One Day Before the Passover  (Our Tuesday sunset to Wednesday sunset)</vt:lpstr>
      <vt:lpstr>The 14th Day of Nisan- One Day Before the Passover  (Our Tuesday sunset to Wednesday sunset)</vt:lpstr>
      <vt:lpstr>Nisan 15 -Passover Feast Commences </vt:lpstr>
      <vt:lpstr>Nisan 18 - The First day of the week </vt:lpstr>
      <vt:lpstr>The Gospel Message: He Is Alive! We can share in His Resurrection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Events of The Lord's Resurrection</dc:title>
  <dc:creator>Bill McIlvain</dc:creator>
  <cp:lastModifiedBy>Bill McIlvain</cp:lastModifiedBy>
  <cp:revision>38</cp:revision>
  <dcterms:created xsi:type="dcterms:W3CDTF">2019-04-20T22:53:10Z</dcterms:created>
  <dcterms:modified xsi:type="dcterms:W3CDTF">2024-03-31T03:41:25Z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